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296" r:id="rId2"/>
    <p:sldId id="337" r:id="rId3"/>
    <p:sldId id="258" r:id="rId4"/>
    <p:sldId id="297" r:id="rId5"/>
    <p:sldId id="330" r:id="rId6"/>
    <p:sldId id="331" r:id="rId7"/>
    <p:sldId id="335" r:id="rId8"/>
    <p:sldId id="334" r:id="rId9"/>
    <p:sldId id="336" r:id="rId10"/>
    <p:sldId id="332" r:id="rId11"/>
    <p:sldId id="298" r:id="rId12"/>
    <p:sldId id="299" r:id="rId13"/>
    <p:sldId id="300" r:id="rId14"/>
    <p:sldId id="301" r:id="rId15"/>
    <p:sldId id="302" r:id="rId16"/>
    <p:sldId id="303" r:id="rId17"/>
    <p:sldId id="304" r:id="rId18"/>
    <p:sldId id="305" r:id="rId19"/>
    <p:sldId id="268" r:id="rId20"/>
    <p:sldId id="269" r:id="rId21"/>
    <p:sldId id="306" r:id="rId22"/>
    <p:sldId id="307" r:id="rId23"/>
    <p:sldId id="308" r:id="rId24"/>
    <p:sldId id="309" r:id="rId25"/>
    <p:sldId id="310" r:id="rId26"/>
    <p:sldId id="311" r:id="rId27"/>
    <p:sldId id="312" r:id="rId28"/>
    <p:sldId id="313" r:id="rId29"/>
    <p:sldId id="314" r:id="rId30"/>
    <p:sldId id="315" r:id="rId31"/>
    <p:sldId id="316" r:id="rId32"/>
    <p:sldId id="317" r:id="rId33"/>
    <p:sldId id="318" r:id="rId34"/>
    <p:sldId id="319" r:id="rId35"/>
    <p:sldId id="320" r:id="rId36"/>
    <p:sldId id="321" r:id="rId37"/>
    <p:sldId id="322" r:id="rId38"/>
    <p:sldId id="323" r:id="rId39"/>
    <p:sldId id="324" r:id="rId40"/>
    <p:sldId id="325" r:id="rId41"/>
    <p:sldId id="326" r:id="rId42"/>
    <p:sldId id="327" r:id="rId43"/>
    <p:sldId id="328" r:id="rId44"/>
    <p:sldId id="329" r:id="rId45"/>
    <p:sldId id="295"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8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940"/>
  </p:normalViewPr>
  <p:slideViewPr>
    <p:cSldViewPr snapToGrid="0">
      <p:cViewPr varScale="1">
        <p:scale>
          <a:sx n="116" d="100"/>
          <a:sy n="116" d="100"/>
        </p:scale>
        <p:origin x="41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3EED3B-DEFC-2649-8CA5-2E91BBAB1BC9}" type="datetimeFigureOut">
              <a:rPr lang="en-US" smtClean="0"/>
              <a:t>8/19/22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4847ED-C145-C74F-93DC-832B24FA0A60}" type="slidenum">
              <a:rPr lang="en-US" smtClean="0"/>
              <a:t>‹#›</a:t>
            </a:fld>
            <a:endParaRPr lang="en-US"/>
          </a:p>
        </p:txBody>
      </p:sp>
    </p:spTree>
    <p:extLst>
      <p:ext uri="{BB962C8B-B14F-4D97-AF65-F5344CB8AC3E}">
        <p14:creationId xmlns:p14="http://schemas.microsoft.com/office/powerpoint/2010/main" val="1586467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8c7b4f7b60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8c7b4f7b60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8c827544d6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8c827544d6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8c827544d6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8c827544d6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8c827544d6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8c827544d6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527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8c827544d6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8c827544d6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951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8c827544d6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8c827544d6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73791-12C1-FD38-0E2C-65DF41ED01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8CC949-768B-7755-9521-7B3C8E5398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2471FC-C80E-599E-D33D-0E82DB214D83}"/>
              </a:ext>
            </a:extLst>
          </p:cNvPr>
          <p:cNvSpPr>
            <a:spLocks noGrp="1"/>
          </p:cNvSpPr>
          <p:nvPr>
            <p:ph type="dt" sz="half" idx="10"/>
          </p:nvPr>
        </p:nvSpPr>
        <p:spPr/>
        <p:txBody>
          <a:bodyPr/>
          <a:lstStyle/>
          <a:p>
            <a:fld id="{481CC6F6-378B-AB46-B23F-80CD6F77385D}" type="datetimeFigureOut">
              <a:rPr lang="en-US" smtClean="0"/>
              <a:t>8/19/22</a:t>
            </a:fld>
            <a:endParaRPr lang="en-US"/>
          </a:p>
        </p:txBody>
      </p:sp>
      <p:sp>
        <p:nvSpPr>
          <p:cNvPr id="5" name="Footer Placeholder 4">
            <a:extLst>
              <a:ext uri="{FF2B5EF4-FFF2-40B4-BE49-F238E27FC236}">
                <a16:creationId xmlns:a16="http://schemas.microsoft.com/office/drawing/2014/main" id="{BBB45E71-D320-51F5-AA9D-0855E03ECA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0C261D-A4F8-DCC6-7464-3AB629094C85}"/>
              </a:ext>
            </a:extLst>
          </p:cNvPr>
          <p:cNvSpPr>
            <a:spLocks noGrp="1"/>
          </p:cNvSpPr>
          <p:nvPr>
            <p:ph type="sldNum" sz="quarter" idx="12"/>
          </p:nvPr>
        </p:nvSpPr>
        <p:spPr/>
        <p:txBody>
          <a:bodyPr/>
          <a:lstStyle/>
          <a:p>
            <a:fld id="{1B773B01-46D4-E34B-9976-C529E2234703}" type="slidenum">
              <a:rPr lang="en-US" smtClean="0"/>
              <a:t>‹#›</a:t>
            </a:fld>
            <a:endParaRPr lang="en-US"/>
          </a:p>
        </p:txBody>
      </p:sp>
    </p:spTree>
    <p:extLst>
      <p:ext uri="{BB962C8B-B14F-4D97-AF65-F5344CB8AC3E}">
        <p14:creationId xmlns:p14="http://schemas.microsoft.com/office/powerpoint/2010/main" val="2313760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11CAF-E191-4CDC-751C-56B31CCFC8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A3EA22-1FA1-E2B8-8E4A-821705D81F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9DB780-733F-7A09-C439-394BC43E5C02}"/>
              </a:ext>
            </a:extLst>
          </p:cNvPr>
          <p:cNvSpPr>
            <a:spLocks noGrp="1"/>
          </p:cNvSpPr>
          <p:nvPr>
            <p:ph type="dt" sz="half" idx="10"/>
          </p:nvPr>
        </p:nvSpPr>
        <p:spPr/>
        <p:txBody>
          <a:bodyPr/>
          <a:lstStyle/>
          <a:p>
            <a:fld id="{481CC6F6-378B-AB46-B23F-80CD6F77385D}" type="datetimeFigureOut">
              <a:rPr lang="en-US" smtClean="0"/>
              <a:t>8/19/22</a:t>
            </a:fld>
            <a:endParaRPr lang="en-US"/>
          </a:p>
        </p:txBody>
      </p:sp>
      <p:sp>
        <p:nvSpPr>
          <p:cNvPr id="5" name="Footer Placeholder 4">
            <a:extLst>
              <a:ext uri="{FF2B5EF4-FFF2-40B4-BE49-F238E27FC236}">
                <a16:creationId xmlns:a16="http://schemas.microsoft.com/office/drawing/2014/main" id="{4E808A20-30C3-DFC1-7B35-350878C2C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74161B-8142-F8ED-FF30-9916FB223A7A}"/>
              </a:ext>
            </a:extLst>
          </p:cNvPr>
          <p:cNvSpPr>
            <a:spLocks noGrp="1"/>
          </p:cNvSpPr>
          <p:nvPr>
            <p:ph type="sldNum" sz="quarter" idx="12"/>
          </p:nvPr>
        </p:nvSpPr>
        <p:spPr/>
        <p:txBody>
          <a:bodyPr/>
          <a:lstStyle/>
          <a:p>
            <a:fld id="{1B773B01-46D4-E34B-9976-C529E2234703}" type="slidenum">
              <a:rPr lang="en-US" smtClean="0"/>
              <a:t>‹#›</a:t>
            </a:fld>
            <a:endParaRPr lang="en-US"/>
          </a:p>
        </p:txBody>
      </p:sp>
    </p:spTree>
    <p:extLst>
      <p:ext uri="{BB962C8B-B14F-4D97-AF65-F5344CB8AC3E}">
        <p14:creationId xmlns:p14="http://schemas.microsoft.com/office/powerpoint/2010/main" val="2559408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34B98F-9466-AA5E-E312-0EAE0CF1D6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FF02CF-F064-6347-7944-DA6B08CD20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3C0358-B6E7-8283-BAD2-AE43F0F08F41}"/>
              </a:ext>
            </a:extLst>
          </p:cNvPr>
          <p:cNvSpPr>
            <a:spLocks noGrp="1"/>
          </p:cNvSpPr>
          <p:nvPr>
            <p:ph type="dt" sz="half" idx="10"/>
          </p:nvPr>
        </p:nvSpPr>
        <p:spPr/>
        <p:txBody>
          <a:bodyPr/>
          <a:lstStyle/>
          <a:p>
            <a:fld id="{481CC6F6-378B-AB46-B23F-80CD6F77385D}" type="datetimeFigureOut">
              <a:rPr lang="en-US" smtClean="0"/>
              <a:t>8/19/22</a:t>
            </a:fld>
            <a:endParaRPr lang="en-US"/>
          </a:p>
        </p:txBody>
      </p:sp>
      <p:sp>
        <p:nvSpPr>
          <p:cNvPr id="5" name="Footer Placeholder 4">
            <a:extLst>
              <a:ext uri="{FF2B5EF4-FFF2-40B4-BE49-F238E27FC236}">
                <a16:creationId xmlns:a16="http://schemas.microsoft.com/office/drawing/2014/main" id="{8E5C6FE2-472A-8F5F-C866-5AC0494A06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34EC3B-E3BD-F47D-604A-DA21D13A7C4F}"/>
              </a:ext>
            </a:extLst>
          </p:cNvPr>
          <p:cNvSpPr>
            <a:spLocks noGrp="1"/>
          </p:cNvSpPr>
          <p:nvPr>
            <p:ph type="sldNum" sz="quarter" idx="12"/>
          </p:nvPr>
        </p:nvSpPr>
        <p:spPr/>
        <p:txBody>
          <a:bodyPr/>
          <a:lstStyle/>
          <a:p>
            <a:fld id="{1B773B01-46D4-E34B-9976-C529E2234703}" type="slidenum">
              <a:rPr lang="en-US" smtClean="0"/>
              <a:t>‹#›</a:t>
            </a:fld>
            <a:endParaRPr lang="en-US"/>
          </a:p>
        </p:txBody>
      </p:sp>
    </p:spTree>
    <p:extLst>
      <p:ext uri="{BB962C8B-B14F-4D97-AF65-F5344CB8AC3E}">
        <p14:creationId xmlns:p14="http://schemas.microsoft.com/office/powerpoint/2010/main" val="2629120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653667" y="651000"/>
            <a:ext cx="83028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8000"/>
            </a:lvl1pPr>
            <a:lvl2pPr lvl="1">
              <a:spcBef>
                <a:spcPts val="0"/>
              </a:spcBef>
              <a:spcAft>
                <a:spcPts val="0"/>
              </a:spcAft>
              <a:buSzPts val="6000"/>
              <a:buNone/>
              <a:defRPr sz="8000"/>
            </a:lvl2pPr>
            <a:lvl3pPr lvl="2">
              <a:spcBef>
                <a:spcPts val="0"/>
              </a:spcBef>
              <a:spcAft>
                <a:spcPts val="0"/>
              </a:spcAft>
              <a:buSzPts val="6000"/>
              <a:buNone/>
              <a:defRPr sz="8000"/>
            </a:lvl3pPr>
            <a:lvl4pPr lvl="3">
              <a:spcBef>
                <a:spcPts val="0"/>
              </a:spcBef>
              <a:spcAft>
                <a:spcPts val="0"/>
              </a:spcAft>
              <a:buSzPts val="6000"/>
              <a:buNone/>
              <a:defRPr sz="8000"/>
            </a:lvl4pPr>
            <a:lvl5pPr lvl="4">
              <a:spcBef>
                <a:spcPts val="0"/>
              </a:spcBef>
              <a:spcAft>
                <a:spcPts val="0"/>
              </a:spcAft>
              <a:buSzPts val="6000"/>
              <a:buNone/>
              <a:defRPr sz="8000"/>
            </a:lvl5pPr>
            <a:lvl6pPr lvl="5">
              <a:spcBef>
                <a:spcPts val="0"/>
              </a:spcBef>
              <a:spcAft>
                <a:spcPts val="0"/>
              </a:spcAft>
              <a:buSzPts val="6000"/>
              <a:buNone/>
              <a:defRPr sz="8000"/>
            </a:lvl6pPr>
            <a:lvl7pPr lvl="6">
              <a:spcBef>
                <a:spcPts val="0"/>
              </a:spcBef>
              <a:spcAft>
                <a:spcPts val="0"/>
              </a:spcAft>
              <a:buSzPts val="6000"/>
              <a:buNone/>
              <a:defRPr sz="8000"/>
            </a:lvl7pPr>
            <a:lvl8pPr lvl="7">
              <a:spcBef>
                <a:spcPts val="0"/>
              </a:spcBef>
              <a:spcAft>
                <a:spcPts val="0"/>
              </a:spcAft>
              <a:buSzPts val="6000"/>
              <a:buNone/>
              <a:defRPr sz="8000"/>
            </a:lvl8pPr>
            <a:lvl9pPr lvl="8">
              <a:spcBef>
                <a:spcPts val="0"/>
              </a:spcBef>
              <a:spcAft>
                <a:spcPts val="0"/>
              </a:spcAft>
              <a:buSzPts val="6000"/>
              <a:buNone/>
              <a:defRPr sz="8000"/>
            </a:lvl9pPr>
          </a:lstStyle>
          <a:p>
            <a:endParaRPr/>
          </a:p>
        </p:txBody>
      </p:sp>
      <p:sp>
        <p:nvSpPr>
          <p:cNvPr id="44" name="Google Shape;44;p8"/>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76635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614600" y="2753800"/>
            <a:ext cx="10962800" cy="13504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5600"/>
            </a:lvl1pPr>
            <a:lvl2pPr lvl="1">
              <a:spcBef>
                <a:spcPts val="0"/>
              </a:spcBef>
              <a:spcAft>
                <a:spcPts val="0"/>
              </a:spcAft>
              <a:buSzPts val="4200"/>
              <a:buNone/>
              <a:defRPr sz="5600"/>
            </a:lvl2pPr>
            <a:lvl3pPr lvl="2">
              <a:spcBef>
                <a:spcPts val="0"/>
              </a:spcBef>
              <a:spcAft>
                <a:spcPts val="0"/>
              </a:spcAft>
              <a:buSzPts val="4200"/>
              <a:buNone/>
              <a:defRPr sz="5600"/>
            </a:lvl3pPr>
            <a:lvl4pPr lvl="3">
              <a:spcBef>
                <a:spcPts val="0"/>
              </a:spcBef>
              <a:spcAft>
                <a:spcPts val="0"/>
              </a:spcAft>
              <a:buSzPts val="4200"/>
              <a:buNone/>
              <a:defRPr sz="5600"/>
            </a:lvl4pPr>
            <a:lvl5pPr lvl="4">
              <a:spcBef>
                <a:spcPts val="0"/>
              </a:spcBef>
              <a:spcAft>
                <a:spcPts val="0"/>
              </a:spcAft>
              <a:buSzPts val="4200"/>
              <a:buNone/>
              <a:defRPr sz="5600"/>
            </a:lvl5pPr>
            <a:lvl6pPr lvl="5">
              <a:spcBef>
                <a:spcPts val="0"/>
              </a:spcBef>
              <a:spcAft>
                <a:spcPts val="0"/>
              </a:spcAft>
              <a:buSzPts val="4200"/>
              <a:buNone/>
              <a:defRPr sz="5600"/>
            </a:lvl6pPr>
            <a:lvl7pPr lvl="6">
              <a:spcBef>
                <a:spcPts val="0"/>
              </a:spcBef>
              <a:spcAft>
                <a:spcPts val="0"/>
              </a:spcAft>
              <a:buSzPts val="4200"/>
              <a:buNone/>
              <a:defRPr sz="5600"/>
            </a:lvl7pPr>
            <a:lvl8pPr lvl="7">
              <a:spcBef>
                <a:spcPts val="0"/>
              </a:spcBef>
              <a:spcAft>
                <a:spcPts val="0"/>
              </a:spcAft>
              <a:buSzPts val="4200"/>
              <a:buNone/>
              <a:defRPr sz="5600"/>
            </a:lvl8pPr>
            <a:lvl9pPr lvl="8">
              <a:spcBef>
                <a:spcPts val="0"/>
              </a:spcBef>
              <a:spcAft>
                <a:spcPts val="0"/>
              </a:spcAft>
              <a:buSzPts val="4200"/>
              <a:buNone/>
              <a:defRPr sz="5600"/>
            </a:lvl9pPr>
          </a:lstStyle>
          <a:p>
            <a:endParaRPr/>
          </a:p>
        </p:txBody>
      </p:sp>
      <p:sp>
        <p:nvSpPr>
          <p:cNvPr id="17" name="Google Shape;17;p3"/>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06903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E40E5-F57A-71CA-05B9-1CF60A3128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F54F53-1AC7-E5EE-DEC4-488972E921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8AC878-89C1-1D61-E6B2-BF6A4DF77FCF}"/>
              </a:ext>
            </a:extLst>
          </p:cNvPr>
          <p:cNvSpPr>
            <a:spLocks noGrp="1"/>
          </p:cNvSpPr>
          <p:nvPr>
            <p:ph type="dt" sz="half" idx="10"/>
          </p:nvPr>
        </p:nvSpPr>
        <p:spPr/>
        <p:txBody>
          <a:bodyPr/>
          <a:lstStyle/>
          <a:p>
            <a:fld id="{481CC6F6-378B-AB46-B23F-80CD6F77385D}" type="datetimeFigureOut">
              <a:rPr lang="en-US" smtClean="0"/>
              <a:t>8/19/22</a:t>
            </a:fld>
            <a:endParaRPr lang="en-US"/>
          </a:p>
        </p:txBody>
      </p:sp>
      <p:sp>
        <p:nvSpPr>
          <p:cNvPr id="5" name="Footer Placeholder 4">
            <a:extLst>
              <a:ext uri="{FF2B5EF4-FFF2-40B4-BE49-F238E27FC236}">
                <a16:creationId xmlns:a16="http://schemas.microsoft.com/office/drawing/2014/main" id="{903F28BA-D4DC-E62E-E92F-5F2C8182D3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104031-9EFF-DF48-E215-F0A8A1826EC8}"/>
              </a:ext>
            </a:extLst>
          </p:cNvPr>
          <p:cNvSpPr>
            <a:spLocks noGrp="1"/>
          </p:cNvSpPr>
          <p:nvPr>
            <p:ph type="sldNum" sz="quarter" idx="12"/>
          </p:nvPr>
        </p:nvSpPr>
        <p:spPr/>
        <p:txBody>
          <a:bodyPr/>
          <a:lstStyle/>
          <a:p>
            <a:fld id="{1B773B01-46D4-E34B-9976-C529E2234703}" type="slidenum">
              <a:rPr lang="en-US" smtClean="0"/>
              <a:t>‹#›</a:t>
            </a:fld>
            <a:endParaRPr lang="en-US"/>
          </a:p>
        </p:txBody>
      </p:sp>
    </p:spTree>
    <p:extLst>
      <p:ext uri="{BB962C8B-B14F-4D97-AF65-F5344CB8AC3E}">
        <p14:creationId xmlns:p14="http://schemas.microsoft.com/office/powerpoint/2010/main" val="4119152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D80E5-E962-2AD6-9034-6FBB799010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252A04-ECA1-B568-DB13-E562B3B97A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1B11FE-715C-D270-CD22-4651FF37C75A}"/>
              </a:ext>
            </a:extLst>
          </p:cNvPr>
          <p:cNvSpPr>
            <a:spLocks noGrp="1"/>
          </p:cNvSpPr>
          <p:nvPr>
            <p:ph type="dt" sz="half" idx="10"/>
          </p:nvPr>
        </p:nvSpPr>
        <p:spPr/>
        <p:txBody>
          <a:bodyPr/>
          <a:lstStyle/>
          <a:p>
            <a:fld id="{481CC6F6-378B-AB46-B23F-80CD6F77385D}" type="datetimeFigureOut">
              <a:rPr lang="en-US" smtClean="0"/>
              <a:t>8/19/22</a:t>
            </a:fld>
            <a:endParaRPr lang="en-US"/>
          </a:p>
        </p:txBody>
      </p:sp>
      <p:sp>
        <p:nvSpPr>
          <p:cNvPr id="5" name="Footer Placeholder 4">
            <a:extLst>
              <a:ext uri="{FF2B5EF4-FFF2-40B4-BE49-F238E27FC236}">
                <a16:creationId xmlns:a16="http://schemas.microsoft.com/office/drawing/2014/main" id="{3615FEE2-C97A-BE31-BCF6-FC1770F352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9EAE5A-8BB1-034B-EC07-8F21FC10AF0D}"/>
              </a:ext>
            </a:extLst>
          </p:cNvPr>
          <p:cNvSpPr>
            <a:spLocks noGrp="1"/>
          </p:cNvSpPr>
          <p:nvPr>
            <p:ph type="sldNum" sz="quarter" idx="12"/>
          </p:nvPr>
        </p:nvSpPr>
        <p:spPr/>
        <p:txBody>
          <a:bodyPr/>
          <a:lstStyle/>
          <a:p>
            <a:fld id="{1B773B01-46D4-E34B-9976-C529E2234703}" type="slidenum">
              <a:rPr lang="en-US" smtClean="0"/>
              <a:t>‹#›</a:t>
            </a:fld>
            <a:endParaRPr lang="en-US"/>
          </a:p>
        </p:txBody>
      </p:sp>
    </p:spTree>
    <p:extLst>
      <p:ext uri="{BB962C8B-B14F-4D97-AF65-F5344CB8AC3E}">
        <p14:creationId xmlns:p14="http://schemas.microsoft.com/office/powerpoint/2010/main" val="1618640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6F7DC-4570-ADFA-B5EC-593E846B29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81D0B8-EC87-5D32-90FF-99F1CF32F7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C4FA83-00FA-8BDA-B6B2-F8FAB7ED16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75A70A-4F4E-5A0D-1C04-30E164DA876C}"/>
              </a:ext>
            </a:extLst>
          </p:cNvPr>
          <p:cNvSpPr>
            <a:spLocks noGrp="1"/>
          </p:cNvSpPr>
          <p:nvPr>
            <p:ph type="dt" sz="half" idx="10"/>
          </p:nvPr>
        </p:nvSpPr>
        <p:spPr/>
        <p:txBody>
          <a:bodyPr/>
          <a:lstStyle/>
          <a:p>
            <a:fld id="{481CC6F6-378B-AB46-B23F-80CD6F77385D}" type="datetimeFigureOut">
              <a:rPr lang="en-US" smtClean="0"/>
              <a:t>8/19/22</a:t>
            </a:fld>
            <a:endParaRPr lang="en-US"/>
          </a:p>
        </p:txBody>
      </p:sp>
      <p:sp>
        <p:nvSpPr>
          <p:cNvPr id="6" name="Footer Placeholder 5">
            <a:extLst>
              <a:ext uri="{FF2B5EF4-FFF2-40B4-BE49-F238E27FC236}">
                <a16:creationId xmlns:a16="http://schemas.microsoft.com/office/drawing/2014/main" id="{AA43C4CB-B9A3-5596-F964-BD61FB28CE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0259D6-23E6-64EC-02D7-38BADEC6651E}"/>
              </a:ext>
            </a:extLst>
          </p:cNvPr>
          <p:cNvSpPr>
            <a:spLocks noGrp="1"/>
          </p:cNvSpPr>
          <p:nvPr>
            <p:ph type="sldNum" sz="quarter" idx="12"/>
          </p:nvPr>
        </p:nvSpPr>
        <p:spPr/>
        <p:txBody>
          <a:bodyPr/>
          <a:lstStyle/>
          <a:p>
            <a:fld id="{1B773B01-46D4-E34B-9976-C529E2234703}" type="slidenum">
              <a:rPr lang="en-US" smtClean="0"/>
              <a:t>‹#›</a:t>
            </a:fld>
            <a:endParaRPr lang="en-US"/>
          </a:p>
        </p:txBody>
      </p:sp>
    </p:spTree>
    <p:extLst>
      <p:ext uri="{BB962C8B-B14F-4D97-AF65-F5344CB8AC3E}">
        <p14:creationId xmlns:p14="http://schemas.microsoft.com/office/powerpoint/2010/main" val="3921986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9888E-1924-258C-0244-1FC35B092D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E49172-1229-B229-4EF1-89F972E556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58BD44-455A-1591-C64E-64B11398AE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25E567-0797-8D30-AF3C-47C503AE61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21D03D-5596-E84A-84CA-A846C3864A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CE5584-D388-014F-CDF2-9BBCEA72E18A}"/>
              </a:ext>
            </a:extLst>
          </p:cNvPr>
          <p:cNvSpPr>
            <a:spLocks noGrp="1"/>
          </p:cNvSpPr>
          <p:nvPr>
            <p:ph type="dt" sz="half" idx="10"/>
          </p:nvPr>
        </p:nvSpPr>
        <p:spPr/>
        <p:txBody>
          <a:bodyPr/>
          <a:lstStyle/>
          <a:p>
            <a:fld id="{481CC6F6-378B-AB46-B23F-80CD6F77385D}" type="datetimeFigureOut">
              <a:rPr lang="en-US" smtClean="0"/>
              <a:t>8/19/22</a:t>
            </a:fld>
            <a:endParaRPr lang="en-US"/>
          </a:p>
        </p:txBody>
      </p:sp>
      <p:sp>
        <p:nvSpPr>
          <p:cNvPr id="8" name="Footer Placeholder 7">
            <a:extLst>
              <a:ext uri="{FF2B5EF4-FFF2-40B4-BE49-F238E27FC236}">
                <a16:creationId xmlns:a16="http://schemas.microsoft.com/office/drawing/2014/main" id="{9F82329A-CA30-19E9-6549-877D2E1C3F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DD6AEA-84E1-352D-181A-ED99E87B302B}"/>
              </a:ext>
            </a:extLst>
          </p:cNvPr>
          <p:cNvSpPr>
            <a:spLocks noGrp="1"/>
          </p:cNvSpPr>
          <p:nvPr>
            <p:ph type="sldNum" sz="quarter" idx="12"/>
          </p:nvPr>
        </p:nvSpPr>
        <p:spPr/>
        <p:txBody>
          <a:bodyPr/>
          <a:lstStyle/>
          <a:p>
            <a:fld id="{1B773B01-46D4-E34B-9976-C529E2234703}" type="slidenum">
              <a:rPr lang="en-US" smtClean="0"/>
              <a:t>‹#›</a:t>
            </a:fld>
            <a:endParaRPr lang="en-US"/>
          </a:p>
        </p:txBody>
      </p:sp>
    </p:spTree>
    <p:extLst>
      <p:ext uri="{BB962C8B-B14F-4D97-AF65-F5344CB8AC3E}">
        <p14:creationId xmlns:p14="http://schemas.microsoft.com/office/powerpoint/2010/main" val="2258253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109C1-1D4A-A3BC-2D5E-4977B32330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FA2BCF-0655-9564-13DF-AB535261A9D5}"/>
              </a:ext>
            </a:extLst>
          </p:cNvPr>
          <p:cNvSpPr>
            <a:spLocks noGrp="1"/>
          </p:cNvSpPr>
          <p:nvPr>
            <p:ph type="dt" sz="half" idx="10"/>
          </p:nvPr>
        </p:nvSpPr>
        <p:spPr/>
        <p:txBody>
          <a:bodyPr/>
          <a:lstStyle/>
          <a:p>
            <a:fld id="{481CC6F6-378B-AB46-B23F-80CD6F77385D}" type="datetimeFigureOut">
              <a:rPr lang="en-US" smtClean="0"/>
              <a:t>8/19/22</a:t>
            </a:fld>
            <a:endParaRPr lang="en-US"/>
          </a:p>
        </p:txBody>
      </p:sp>
      <p:sp>
        <p:nvSpPr>
          <p:cNvPr id="4" name="Footer Placeholder 3">
            <a:extLst>
              <a:ext uri="{FF2B5EF4-FFF2-40B4-BE49-F238E27FC236}">
                <a16:creationId xmlns:a16="http://schemas.microsoft.com/office/drawing/2014/main" id="{368B8115-1282-BDC2-C723-E2B4D79D3B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06BF29-EC51-38C3-AABA-E0C0D53189E1}"/>
              </a:ext>
            </a:extLst>
          </p:cNvPr>
          <p:cNvSpPr>
            <a:spLocks noGrp="1"/>
          </p:cNvSpPr>
          <p:nvPr>
            <p:ph type="sldNum" sz="quarter" idx="12"/>
          </p:nvPr>
        </p:nvSpPr>
        <p:spPr/>
        <p:txBody>
          <a:bodyPr/>
          <a:lstStyle/>
          <a:p>
            <a:fld id="{1B773B01-46D4-E34B-9976-C529E2234703}" type="slidenum">
              <a:rPr lang="en-US" smtClean="0"/>
              <a:t>‹#›</a:t>
            </a:fld>
            <a:endParaRPr lang="en-US"/>
          </a:p>
        </p:txBody>
      </p:sp>
    </p:spTree>
    <p:extLst>
      <p:ext uri="{BB962C8B-B14F-4D97-AF65-F5344CB8AC3E}">
        <p14:creationId xmlns:p14="http://schemas.microsoft.com/office/powerpoint/2010/main" val="2959340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ADED6A-EBF0-C2FD-EFB2-D8B5DD908A8E}"/>
              </a:ext>
            </a:extLst>
          </p:cNvPr>
          <p:cNvSpPr>
            <a:spLocks noGrp="1"/>
          </p:cNvSpPr>
          <p:nvPr>
            <p:ph type="dt" sz="half" idx="10"/>
          </p:nvPr>
        </p:nvSpPr>
        <p:spPr/>
        <p:txBody>
          <a:bodyPr/>
          <a:lstStyle/>
          <a:p>
            <a:fld id="{481CC6F6-378B-AB46-B23F-80CD6F77385D}" type="datetimeFigureOut">
              <a:rPr lang="en-US" smtClean="0"/>
              <a:t>8/19/22</a:t>
            </a:fld>
            <a:endParaRPr lang="en-US"/>
          </a:p>
        </p:txBody>
      </p:sp>
      <p:sp>
        <p:nvSpPr>
          <p:cNvPr id="3" name="Footer Placeholder 2">
            <a:extLst>
              <a:ext uri="{FF2B5EF4-FFF2-40B4-BE49-F238E27FC236}">
                <a16:creationId xmlns:a16="http://schemas.microsoft.com/office/drawing/2014/main" id="{8776CD87-3AA0-C3C1-D386-CE54AF1251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8D153-6EA0-3769-EBEE-870149DBB79C}"/>
              </a:ext>
            </a:extLst>
          </p:cNvPr>
          <p:cNvSpPr>
            <a:spLocks noGrp="1"/>
          </p:cNvSpPr>
          <p:nvPr>
            <p:ph type="sldNum" sz="quarter" idx="12"/>
          </p:nvPr>
        </p:nvSpPr>
        <p:spPr/>
        <p:txBody>
          <a:bodyPr/>
          <a:lstStyle/>
          <a:p>
            <a:fld id="{1B773B01-46D4-E34B-9976-C529E2234703}" type="slidenum">
              <a:rPr lang="en-US" smtClean="0"/>
              <a:t>‹#›</a:t>
            </a:fld>
            <a:endParaRPr lang="en-US"/>
          </a:p>
        </p:txBody>
      </p:sp>
    </p:spTree>
    <p:extLst>
      <p:ext uri="{BB962C8B-B14F-4D97-AF65-F5344CB8AC3E}">
        <p14:creationId xmlns:p14="http://schemas.microsoft.com/office/powerpoint/2010/main" val="2400521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BACD1-F3B0-8678-6D53-F06916A374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E78D6B-DA66-311B-FC8D-90370DEC63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7DE8DB-0820-3C8D-1A04-466E347B5A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CB7B1B-9EB2-EB01-8D79-25CB08EFE67A}"/>
              </a:ext>
            </a:extLst>
          </p:cNvPr>
          <p:cNvSpPr>
            <a:spLocks noGrp="1"/>
          </p:cNvSpPr>
          <p:nvPr>
            <p:ph type="dt" sz="half" idx="10"/>
          </p:nvPr>
        </p:nvSpPr>
        <p:spPr/>
        <p:txBody>
          <a:bodyPr/>
          <a:lstStyle/>
          <a:p>
            <a:fld id="{481CC6F6-378B-AB46-B23F-80CD6F77385D}" type="datetimeFigureOut">
              <a:rPr lang="en-US" smtClean="0"/>
              <a:t>8/19/22</a:t>
            </a:fld>
            <a:endParaRPr lang="en-US"/>
          </a:p>
        </p:txBody>
      </p:sp>
      <p:sp>
        <p:nvSpPr>
          <p:cNvPr id="6" name="Footer Placeholder 5">
            <a:extLst>
              <a:ext uri="{FF2B5EF4-FFF2-40B4-BE49-F238E27FC236}">
                <a16:creationId xmlns:a16="http://schemas.microsoft.com/office/drawing/2014/main" id="{69ED41D5-FBC6-9A16-449F-705577B7E7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EA8F97-4FA7-42CE-6318-ACDB77D20F5F}"/>
              </a:ext>
            </a:extLst>
          </p:cNvPr>
          <p:cNvSpPr>
            <a:spLocks noGrp="1"/>
          </p:cNvSpPr>
          <p:nvPr>
            <p:ph type="sldNum" sz="quarter" idx="12"/>
          </p:nvPr>
        </p:nvSpPr>
        <p:spPr/>
        <p:txBody>
          <a:bodyPr/>
          <a:lstStyle/>
          <a:p>
            <a:fld id="{1B773B01-46D4-E34B-9976-C529E2234703}" type="slidenum">
              <a:rPr lang="en-US" smtClean="0"/>
              <a:t>‹#›</a:t>
            </a:fld>
            <a:endParaRPr lang="en-US"/>
          </a:p>
        </p:txBody>
      </p:sp>
    </p:spTree>
    <p:extLst>
      <p:ext uri="{BB962C8B-B14F-4D97-AF65-F5344CB8AC3E}">
        <p14:creationId xmlns:p14="http://schemas.microsoft.com/office/powerpoint/2010/main" val="71831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8AF9F-FC5A-97F2-DCBC-2048289D23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8DD7AA-25C5-9B60-D711-94079EAB08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5B48C3-CC47-EB94-B887-99B9D5C56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285892-9AA1-E982-4BC1-DDE913C3E2A4}"/>
              </a:ext>
            </a:extLst>
          </p:cNvPr>
          <p:cNvSpPr>
            <a:spLocks noGrp="1"/>
          </p:cNvSpPr>
          <p:nvPr>
            <p:ph type="dt" sz="half" idx="10"/>
          </p:nvPr>
        </p:nvSpPr>
        <p:spPr/>
        <p:txBody>
          <a:bodyPr/>
          <a:lstStyle/>
          <a:p>
            <a:fld id="{481CC6F6-378B-AB46-B23F-80CD6F77385D}" type="datetimeFigureOut">
              <a:rPr lang="en-US" smtClean="0"/>
              <a:t>8/19/22</a:t>
            </a:fld>
            <a:endParaRPr lang="en-US"/>
          </a:p>
        </p:txBody>
      </p:sp>
      <p:sp>
        <p:nvSpPr>
          <p:cNvPr id="6" name="Footer Placeholder 5">
            <a:extLst>
              <a:ext uri="{FF2B5EF4-FFF2-40B4-BE49-F238E27FC236}">
                <a16:creationId xmlns:a16="http://schemas.microsoft.com/office/drawing/2014/main" id="{CD8CF59A-BFA8-AA6A-DD4C-23E36839EF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A5D02C-49A1-B90C-4028-81E9624982AC}"/>
              </a:ext>
            </a:extLst>
          </p:cNvPr>
          <p:cNvSpPr>
            <a:spLocks noGrp="1"/>
          </p:cNvSpPr>
          <p:nvPr>
            <p:ph type="sldNum" sz="quarter" idx="12"/>
          </p:nvPr>
        </p:nvSpPr>
        <p:spPr/>
        <p:txBody>
          <a:bodyPr/>
          <a:lstStyle/>
          <a:p>
            <a:fld id="{1B773B01-46D4-E34B-9976-C529E2234703}" type="slidenum">
              <a:rPr lang="en-US" smtClean="0"/>
              <a:t>‹#›</a:t>
            </a:fld>
            <a:endParaRPr lang="en-US"/>
          </a:p>
        </p:txBody>
      </p:sp>
    </p:spTree>
    <p:extLst>
      <p:ext uri="{BB962C8B-B14F-4D97-AF65-F5344CB8AC3E}">
        <p14:creationId xmlns:p14="http://schemas.microsoft.com/office/powerpoint/2010/main" val="1234338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A8FACF-423F-0EF6-F72C-03ECF1E14A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EC895C-61ED-5B38-7726-B8F820E4C8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C76CFF-9148-85DF-E7FE-C0A39BB5B0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1CC6F6-378B-AB46-B23F-80CD6F77385D}" type="datetimeFigureOut">
              <a:rPr lang="en-US" smtClean="0"/>
              <a:t>8/19/22</a:t>
            </a:fld>
            <a:endParaRPr lang="en-US"/>
          </a:p>
        </p:txBody>
      </p:sp>
      <p:sp>
        <p:nvSpPr>
          <p:cNvPr id="5" name="Footer Placeholder 4">
            <a:extLst>
              <a:ext uri="{FF2B5EF4-FFF2-40B4-BE49-F238E27FC236}">
                <a16:creationId xmlns:a16="http://schemas.microsoft.com/office/drawing/2014/main" id="{8ADEE4E0-D00F-D53C-455F-E7B821D875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992D4B-D812-5345-8EF5-73637D4280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773B01-46D4-E34B-9976-C529E2234703}" type="slidenum">
              <a:rPr lang="en-US" smtClean="0"/>
              <a:t>‹#›</a:t>
            </a:fld>
            <a:endParaRPr lang="en-US"/>
          </a:p>
        </p:txBody>
      </p:sp>
    </p:spTree>
    <p:extLst>
      <p:ext uri="{BB962C8B-B14F-4D97-AF65-F5344CB8AC3E}">
        <p14:creationId xmlns:p14="http://schemas.microsoft.com/office/powerpoint/2010/main" val="619781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en/law-books-legal-court-lawyer-1991004/"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en/law-books-legal-court-lawyer-1991004/"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svg"/><Relationship Id="rId2" Type="http://schemas.openxmlformats.org/officeDocument/2006/relationships/hyperlink" Target="https://www.mvnu.edu/officesandservices/policies"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3" Type="http://schemas.openxmlformats.org/officeDocument/2006/relationships/hyperlink" Target="https://www2.ed.gov/about/offices/list/ocr/blog/index.html" TargetMode="External"/><Relationship Id="rId2" Type="http://schemas.openxmlformats.org/officeDocument/2006/relationships/hyperlink" Target="https://www.mvnu.edu/titleix" TargetMode="Externa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hyperlink" Target="https://www.bricker.com/resource-center/title-ix"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42E6DD6-C818-A49A-589E-4DAEFC3AE573}"/>
              </a:ext>
            </a:extLst>
          </p:cNvPr>
          <p:cNvPicPr>
            <a:picLocks noGrp="1" noChangeAspect="1"/>
          </p:cNvPicPr>
          <p:nvPr>
            <p:ph idx="1"/>
          </p:nvPr>
        </p:nvPicPr>
        <p:blipFill>
          <a:blip r:embed="rId2"/>
          <a:stretch>
            <a:fillRect/>
          </a:stretch>
        </p:blipFill>
        <p:spPr>
          <a:xfrm>
            <a:off x="3302619" y="-992459"/>
            <a:ext cx="5586762" cy="5586762"/>
          </a:xfrm>
        </p:spPr>
      </p:pic>
      <p:sp>
        <p:nvSpPr>
          <p:cNvPr id="6" name="TextBox 5">
            <a:extLst>
              <a:ext uri="{FF2B5EF4-FFF2-40B4-BE49-F238E27FC236}">
                <a16:creationId xmlns:a16="http://schemas.microsoft.com/office/drawing/2014/main" id="{F7868825-A28B-7DE1-0F56-C49FA79E671F}"/>
              </a:ext>
            </a:extLst>
          </p:cNvPr>
          <p:cNvSpPr txBox="1"/>
          <p:nvPr/>
        </p:nvSpPr>
        <p:spPr>
          <a:xfrm>
            <a:off x="247185" y="3601844"/>
            <a:ext cx="11697630" cy="255454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57150">
            <a:solidFill>
              <a:srgbClr val="002060"/>
            </a:solidFill>
          </a:ln>
        </p:spPr>
        <p:txBody>
          <a:bodyPr wrap="square" rtlCol="0">
            <a:spAutoFit/>
          </a:bodyPr>
          <a:lstStyle/>
          <a:p>
            <a:pPr algn="ctr"/>
            <a:endParaRPr lang="en-US" sz="800" b="1" i="1" dirty="0">
              <a:solidFill>
                <a:schemeClr val="accent6">
                  <a:lumMod val="75000"/>
                </a:schemeClr>
              </a:solidFill>
              <a:latin typeface="Arial Narrow" panose="020B0604020202020204" pitchFamily="34" charset="0"/>
              <a:cs typeface="Arial Narrow" panose="020B0604020202020204" pitchFamily="34" charset="0"/>
            </a:endParaRPr>
          </a:p>
          <a:p>
            <a:pPr algn="ctr"/>
            <a:r>
              <a:rPr lang="en-US" sz="4800" b="1" i="1" dirty="0">
                <a:solidFill>
                  <a:schemeClr val="accent6">
                    <a:lumMod val="75000"/>
                  </a:schemeClr>
                </a:solidFill>
                <a:latin typeface="Arial Narrow" panose="020B0604020202020204" pitchFamily="34" charset="0"/>
                <a:cs typeface="Arial Narrow" panose="020B0604020202020204" pitchFamily="34" charset="0"/>
              </a:rPr>
              <a:t>Adjudicators &amp; Appeal Officers Trainings</a:t>
            </a:r>
          </a:p>
          <a:p>
            <a:pPr algn="ctr"/>
            <a:r>
              <a:rPr lang="en-US" sz="4800" b="1" i="1" dirty="0">
                <a:solidFill>
                  <a:schemeClr val="accent6">
                    <a:lumMod val="75000"/>
                  </a:schemeClr>
                </a:solidFill>
                <a:latin typeface="Arial Narrow" panose="020B0604020202020204" pitchFamily="34" charset="0"/>
                <a:cs typeface="Arial Narrow" panose="020B0604020202020204" pitchFamily="34" charset="0"/>
              </a:rPr>
              <a:t>Vice Presidents &amp; Directors</a:t>
            </a:r>
          </a:p>
          <a:p>
            <a:pPr algn="ctr"/>
            <a:r>
              <a:rPr lang="en-US" sz="4800" b="1" i="1" dirty="0">
                <a:solidFill>
                  <a:schemeClr val="accent6">
                    <a:lumMod val="75000"/>
                  </a:schemeClr>
                </a:solidFill>
                <a:latin typeface="Arial Narrow" panose="020B0604020202020204" pitchFamily="34" charset="0"/>
                <a:cs typeface="Arial Narrow" panose="020B0604020202020204" pitchFamily="34" charset="0"/>
              </a:rPr>
              <a:t>August 2022</a:t>
            </a:r>
          </a:p>
          <a:p>
            <a:pPr algn="ctr"/>
            <a:endParaRPr lang="en-US" sz="800" b="1" i="1" dirty="0">
              <a:solidFill>
                <a:schemeClr val="accent6">
                  <a:lumMod val="75000"/>
                </a:schemeClr>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544060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B810E-D18E-E8E0-B767-5028B328134B}"/>
              </a:ext>
            </a:extLst>
          </p:cNvPr>
          <p:cNvSpPr>
            <a:spLocks noGrp="1"/>
          </p:cNvSpPr>
          <p:nvPr>
            <p:ph type="title"/>
          </p:nvPr>
        </p:nvSpPr>
        <p:spPr>
          <a:solidFill>
            <a:srgbClr val="002060"/>
          </a:solidFill>
        </p:spPr>
        <p:txBody>
          <a:bodyPr>
            <a:normAutofit fontScale="90000"/>
          </a:bodyPr>
          <a:lstStyle/>
          <a:p>
            <a:r>
              <a:rPr lang="en-US" dirty="0">
                <a:solidFill>
                  <a:srgbClr val="FFFF00"/>
                </a:solidFill>
              </a:rPr>
              <a:t>Resolving Complaints under the American Disabilities Act and the Rehabilitation Act of 1973</a:t>
            </a:r>
          </a:p>
        </p:txBody>
      </p:sp>
      <p:sp>
        <p:nvSpPr>
          <p:cNvPr id="3" name="Content Placeholder 2">
            <a:extLst>
              <a:ext uri="{FF2B5EF4-FFF2-40B4-BE49-F238E27FC236}">
                <a16:creationId xmlns:a16="http://schemas.microsoft.com/office/drawing/2014/main" id="{0CB5547F-060D-A1B0-3BF7-E36F71204DC1}"/>
              </a:ext>
            </a:extLst>
          </p:cNvPr>
          <p:cNvSpPr>
            <a:spLocks noGrp="1"/>
          </p:cNvSpPr>
          <p:nvPr>
            <p:ph idx="1"/>
          </p:nvPr>
        </p:nvSpPr>
        <p:spPr/>
        <p:txBody>
          <a:bodyPr>
            <a:normAutofit fontScale="85000" lnSpcReduction="10000"/>
          </a:bodyPr>
          <a:lstStyle/>
          <a:p>
            <a:pPr marL="0" indent="0">
              <a:buNone/>
            </a:pPr>
            <a:r>
              <a:rPr lang="en-US" b="1" u="sng" dirty="0"/>
              <a:t>Grievance Procedure</a:t>
            </a:r>
            <a:r>
              <a:rPr lang="en-US" b="1" i="1" u="sng" dirty="0">
                <a:latin typeface="Arial Narrow" panose="020B0604020202020204" pitchFamily="34" charset="0"/>
                <a:cs typeface="Arial Narrow" panose="020B0604020202020204" pitchFamily="34" charset="0"/>
              </a:rPr>
              <a:t> </a:t>
            </a:r>
            <a:r>
              <a:rPr lang="en-US" b="1" i="1" u="sng" dirty="0">
                <a:highlight>
                  <a:srgbClr val="FFFF00"/>
                </a:highlight>
                <a:latin typeface="Arial Narrow" panose="020B0604020202020204" pitchFamily="34" charset="0"/>
                <a:cs typeface="Arial Narrow" panose="020B0604020202020204" pitchFamily="34" charset="0"/>
              </a:rPr>
              <a:t>for Student</a:t>
            </a:r>
          </a:p>
          <a:p>
            <a:pPr marL="0" indent="0">
              <a:buNone/>
            </a:pPr>
            <a:endParaRPr lang="en-US" sz="900" b="1" i="1" dirty="0"/>
          </a:p>
          <a:p>
            <a:pPr>
              <a:buFont typeface="Courier New" panose="02070309020205020404" pitchFamily="49" charset="0"/>
              <a:buChar char="o"/>
            </a:pPr>
            <a:r>
              <a:rPr lang="en-US" dirty="0"/>
              <a:t> A formal grievance must be filed within 30 calendar days of the date upon which the grievant(s) become(s) aware of the alleged prohibited action(s).   </a:t>
            </a:r>
          </a:p>
          <a:p>
            <a:pPr>
              <a:buFont typeface="Courier New" panose="02070309020205020404" pitchFamily="49" charset="0"/>
              <a:buChar char="o"/>
            </a:pPr>
            <a:r>
              <a:rPr lang="en-US" dirty="0"/>
              <a:t>Upon receipt of a grievance, the CRD will send the respondent(s) a copy of the grievance and ask the respondent(s) to prepare a response within 14 calendar days  </a:t>
            </a:r>
          </a:p>
          <a:p>
            <a:pPr>
              <a:buFont typeface="Courier New" panose="02070309020205020404" pitchFamily="49" charset="0"/>
              <a:buChar char="o"/>
            </a:pPr>
            <a:r>
              <a:rPr lang="en-US" dirty="0"/>
              <a:t>CRD will conduct a prompt investigation &amp; maintain the records</a:t>
            </a:r>
          </a:p>
          <a:p>
            <a:pPr>
              <a:buFont typeface="Courier New" panose="02070309020205020404" pitchFamily="49" charset="0"/>
              <a:buChar char="o"/>
            </a:pPr>
            <a:r>
              <a:rPr lang="en-US" dirty="0"/>
              <a:t>CRD will issue a written decision within 30 days of receiving grievance</a:t>
            </a:r>
          </a:p>
          <a:p>
            <a:pPr>
              <a:buFont typeface="Courier New" panose="02070309020205020404" pitchFamily="49" charset="0"/>
              <a:buChar char="o"/>
            </a:pPr>
            <a:r>
              <a:rPr lang="en-US" dirty="0"/>
              <a:t>Appeal must be filed within 14 days and VPSL will provide a written appeal decision within 30 days.  This decision is final.</a:t>
            </a:r>
          </a:p>
          <a:p>
            <a:pPr>
              <a:buFont typeface="Courier New" panose="02070309020205020404" pitchFamily="49" charset="0"/>
              <a:buChar char="o"/>
            </a:pPr>
            <a:r>
              <a:rPr lang="en-US" dirty="0"/>
              <a:t>See alternatives to conflict circumstances.</a:t>
            </a:r>
          </a:p>
          <a:p>
            <a:pPr>
              <a:buFont typeface="Courier New" panose="02070309020205020404" pitchFamily="49" charset="0"/>
              <a:buChar char="o"/>
            </a:pPr>
            <a:endParaRPr lang="en-US" dirty="0"/>
          </a:p>
          <a:p>
            <a:pPr>
              <a:buFont typeface="Courier New" panose="02070309020205020404" pitchFamily="49" charset="0"/>
              <a:buChar char="o"/>
            </a:pPr>
            <a:endParaRPr lang="en-US" dirty="0"/>
          </a:p>
          <a:p>
            <a:pPr>
              <a:buFont typeface="Courier New" panose="02070309020205020404" pitchFamily="49" charset="0"/>
              <a:buChar char="o"/>
            </a:pPr>
            <a:endParaRPr lang="en-US" b="1" i="1" dirty="0"/>
          </a:p>
        </p:txBody>
      </p:sp>
      <p:pic>
        <p:nvPicPr>
          <p:cNvPr id="4" name="Graphic 3" descr="New Wheelchair">
            <a:extLst>
              <a:ext uri="{FF2B5EF4-FFF2-40B4-BE49-F238E27FC236}">
                <a16:creationId xmlns:a16="http://schemas.microsoft.com/office/drawing/2014/main" id="{BDE7D360-E727-BDB0-30BF-CDCF5E1E77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39400" y="5719763"/>
            <a:ext cx="914400" cy="914400"/>
          </a:xfrm>
          <a:prstGeom prst="rect">
            <a:avLst/>
          </a:prstGeom>
        </p:spPr>
      </p:pic>
    </p:spTree>
    <p:extLst>
      <p:ext uri="{BB962C8B-B14F-4D97-AF65-F5344CB8AC3E}">
        <p14:creationId xmlns:p14="http://schemas.microsoft.com/office/powerpoint/2010/main" val="2681864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EAE28C-529B-F3C0-C7FC-742DCEB3A2A9}"/>
              </a:ext>
            </a:extLst>
          </p:cNvPr>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lstStyle/>
          <a:p>
            <a:r>
              <a:rPr lang="en-US" b="1" i="1" dirty="0">
                <a:solidFill>
                  <a:schemeClr val="accent6">
                    <a:lumMod val="75000"/>
                  </a:schemeClr>
                </a:solidFill>
                <a:latin typeface="Arial Narrow" panose="020B0604020202020204" pitchFamily="34" charset="0"/>
                <a:cs typeface="Arial Narrow" panose="020B0604020202020204" pitchFamily="34" charset="0"/>
              </a:rPr>
              <a:t>Terms: Preponderance of the Evidence</a:t>
            </a:r>
            <a:br>
              <a:rPr lang="en-US" dirty="0">
                <a:solidFill>
                  <a:schemeClr val="accent6">
                    <a:lumMod val="75000"/>
                  </a:schemeClr>
                </a:solidFill>
              </a:rPr>
            </a:br>
            <a:r>
              <a:rPr lang="en-US" sz="2400" b="1" dirty="0">
                <a:solidFill>
                  <a:schemeClr val="accent6">
                    <a:lumMod val="75000"/>
                  </a:schemeClr>
                </a:solidFill>
              </a:rPr>
              <a:t>(Section II. Glossary &amp; Definitions)</a:t>
            </a:r>
            <a:endParaRPr lang="en-US" dirty="0">
              <a:solidFill>
                <a:schemeClr val="accent6">
                  <a:lumMod val="75000"/>
                </a:schemeClr>
              </a:solidFill>
            </a:endParaRPr>
          </a:p>
        </p:txBody>
      </p:sp>
      <p:pic>
        <p:nvPicPr>
          <p:cNvPr id="8" name="Content Placeholder 7">
            <a:extLst>
              <a:ext uri="{FF2B5EF4-FFF2-40B4-BE49-F238E27FC236}">
                <a16:creationId xmlns:a16="http://schemas.microsoft.com/office/drawing/2014/main" id="{D28947DA-0386-F992-56F9-1E3F33A831EA}"/>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9764712" y="365125"/>
            <a:ext cx="1993900" cy="1300370"/>
          </a:xfrm>
          <a:ln w="38100">
            <a:solidFill>
              <a:srgbClr val="002060"/>
            </a:solidFill>
          </a:ln>
        </p:spPr>
      </p:pic>
      <p:sp>
        <p:nvSpPr>
          <p:cNvPr id="10" name="TextBox 9">
            <a:extLst>
              <a:ext uri="{FF2B5EF4-FFF2-40B4-BE49-F238E27FC236}">
                <a16:creationId xmlns:a16="http://schemas.microsoft.com/office/drawing/2014/main" id="{0C3B4761-EE2A-4A39-39FB-57811B2FBF69}"/>
              </a:ext>
            </a:extLst>
          </p:cNvPr>
          <p:cNvSpPr txBox="1"/>
          <p:nvPr/>
        </p:nvSpPr>
        <p:spPr>
          <a:xfrm>
            <a:off x="838201" y="1987344"/>
            <a:ext cx="10515599" cy="4455066"/>
          </a:xfrm>
          <a:prstGeom prst="rect">
            <a:avLst/>
          </a:prstGeom>
          <a:solidFill>
            <a:schemeClr val="accent5">
              <a:lumMod val="75000"/>
            </a:schemeClr>
          </a:solidFill>
        </p:spPr>
        <p:txBody>
          <a:bodyPr wrap="square" rtlCol="0">
            <a:spAutoFit/>
          </a:bodyPr>
          <a:lstStyle/>
          <a:p>
            <a:endParaRPr lang="en-US" sz="800" dirty="0">
              <a:solidFill>
                <a:schemeClr val="bg1"/>
              </a:solidFill>
            </a:endParaRPr>
          </a:p>
          <a:p>
            <a:r>
              <a:rPr lang="en-US" sz="2400" dirty="0">
                <a:solidFill>
                  <a:schemeClr val="bg1"/>
                </a:solidFill>
              </a:rPr>
              <a:t>“A preponderance of the evidence means that the information or evidence provided is more likely than not to be true. When evaluating the information and evidence, the decision-maker(s) will first evaluate the quality. The </a:t>
            </a:r>
            <a:r>
              <a:rPr lang="en-US" sz="2400" dirty="0">
                <a:solidFill>
                  <a:srgbClr val="FFC000"/>
                </a:solidFill>
              </a:rPr>
              <a:t>decision-maker(s) will consider all of the information and evidence</a:t>
            </a:r>
            <a:r>
              <a:rPr lang="en-US" sz="2400" dirty="0">
                <a:solidFill>
                  <a:schemeClr val="bg1"/>
                </a:solidFill>
              </a:rPr>
              <a:t> regardless of its origin. Any information or evidence the decision-maker(s) find to be of </a:t>
            </a:r>
            <a:r>
              <a:rPr lang="en-US" sz="2400" dirty="0">
                <a:solidFill>
                  <a:srgbClr val="FFC000"/>
                </a:solidFill>
              </a:rPr>
              <a:t>high quality should be given more weight</a:t>
            </a:r>
            <a:r>
              <a:rPr lang="en-US" sz="2400" dirty="0">
                <a:solidFill>
                  <a:schemeClr val="bg1"/>
                </a:solidFill>
              </a:rPr>
              <a:t> than any information or evidence the decision maker(s) find to be of low quality. </a:t>
            </a:r>
            <a:r>
              <a:rPr lang="en-US" sz="2400" dirty="0">
                <a:solidFill>
                  <a:srgbClr val="FFC000"/>
                </a:solidFill>
              </a:rPr>
              <a:t>Quality may or may not be identical with quantity</a:t>
            </a:r>
            <a:r>
              <a:rPr lang="en-US" sz="2400" dirty="0">
                <a:solidFill>
                  <a:schemeClr val="bg1"/>
                </a:solidFill>
              </a:rPr>
              <a:t>, and sheer quantity alone should not be the basis for a finding of responsibility. The testimony of a single party or witness or a single piece of information or evidence may be sufficient to establish a fact.”</a:t>
            </a:r>
          </a:p>
          <a:p>
            <a:pPr algn="r">
              <a:spcBef>
                <a:spcPts val="2133"/>
              </a:spcBef>
              <a:spcAft>
                <a:spcPts val="2133"/>
              </a:spcAft>
            </a:pPr>
            <a:r>
              <a:rPr lang="en-US" b="1" i="1" dirty="0">
                <a:solidFill>
                  <a:schemeClr val="bg1"/>
                </a:solidFill>
              </a:rPr>
              <a:t>Definition continued </a:t>
            </a:r>
            <a:r>
              <a:rPr lang="en-US" b="1" i="1" u="sng" dirty="0">
                <a:solidFill>
                  <a:schemeClr val="bg1"/>
                </a:solidFill>
              </a:rPr>
              <a:t>on</a:t>
            </a:r>
            <a:r>
              <a:rPr lang="en-US" b="1" i="1" dirty="0">
                <a:solidFill>
                  <a:schemeClr val="bg1"/>
                </a:solidFill>
              </a:rPr>
              <a:t> next slide</a:t>
            </a:r>
          </a:p>
        </p:txBody>
      </p:sp>
    </p:spTree>
    <p:extLst>
      <p:ext uri="{BB962C8B-B14F-4D97-AF65-F5344CB8AC3E}">
        <p14:creationId xmlns:p14="http://schemas.microsoft.com/office/powerpoint/2010/main" val="1077359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EAE28C-529B-F3C0-C7FC-742DCEB3A2A9}"/>
              </a:ext>
            </a:extLst>
          </p:cNvPr>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lstStyle/>
          <a:p>
            <a:r>
              <a:rPr lang="en-US" b="1" i="1" dirty="0">
                <a:solidFill>
                  <a:schemeClr val="accent6">
                    <a:lumMod val="75000"/>
                  </a:schemeClr>
                </a:solidFill>
                <a:latin typeface="Arial Narrow" panose="020B0604020202020204" pitchFamily="34" charset="0"/>
                <a:cs typeface="Arial Narrow" panose="020B0604020202020204" pitchFamily="34" charset="0"/>
              </a:rPr>
              <a:t>Terms: Preponderance of the Evidence</a:t>
            </a:r>
            <a:br>
              <a:rPr lang="en-US" dirty="0">
                <a:solidFill>
                  <a:schemeClr val="accent6">
                    <a:lumMod val="75000"/>
                  </a:schemeClr>
                </a:solidFill>
              </a:rPr>
            </a:br>
            <a:r>
              <a:rPr lang="en-US" sz="2400" b="1" dirty="0">
                <a:solidFill>
                  <a:schemeClr val="accent6">
                    <a:lumMod val="75000"/>
                  </a:schemeClr>
                </a:solidFill>
              </a:rPr>
              <a:t>(Section II. Glossary &amp; Definitions)</a:t>
            </a:r>
            <a:endParaRPr lang="en-US" dirty="0">
              <a:solidFill>
                <a:schemeClr val="accent6">
                  <a:lumMod val="75000"/>
                </a:schemeClr>
              </a:solidFill>
            </a:endParaRPr>
          </a:p>
        </p:txBody>
      </p:sp>
      <p:pic>
        <p:nvPicPr>
          <p:cNvPr id="8" name="Content Placeholder 7">
            <a:extLst>
              <a:ext uri="{FF2B5EF4-FFF2-40B4-BE49-F238E27FC236}">
                <a16:creationId xmlns:a16="http://schemas.microsoft.com/office/drawing/2014/main" id="{D28947DA-0386-F992-56F9-1E3F33A831EA}"/>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9636125" y="390318"/>
            <a:ext cx="1993900" cy="1300370"/>
          </a:xfrm>
          <a:ln w="38100">
            <a:solidFill>
              <a:srgbClr val="002060"/>
            </a:solidFill>
          </a:ln>
        </p:spPr>
      </p:pic>
      <p:sp>
        <p:nvSpPr>
          <p:cNvPr id="10" name="TextBox 9">
            <a:extLst>
              <a:ext uri="{FF2B5EF4-FFF2-40B4-BE49-F238E27FC236}">
                <a16:creationId xmlns:a16="http://schemas.microsoft.com/office/drawing/2014/main" id="{0C3B4761-EE2A-4A39-39FB-57811B2FBF69}"/>
              </a:ext>
            </a:extLst>
          </p:cNvPr>
          <p:cNvSpPr txBox="1"/>
          <p:nvPr/>
        </p:nvSpPr>
        <p:spPr>
          <a:xfrm>
            <a:off x="838201" y="1987344"/>
            <a:ext cx="10515599" cy="3962623"/>
          </a:xfrm>
          <a:prstGeom prst="rect">
            <a:avLst/>
          </a:prstGeom>
          <a:solidFill>
            <a:schemeClr val="accent5">
              <a:lumMod val="75000"/>
            </a:schemeClr>
          </a:solidFill>
        </p:spPr>
        <p:txBody>
          <a:bodyPr wrap="square" rtlCol="0">
            <a:spAutoFit/>
          </a:bodyPr>
          <a:lstStyle/>
          <a:p>
            <a:endParaRPr lang="en-US" sz="2400" dirty="0">
              <a:solidFill>
                <a:schemeClr val="bg1"/>
              </a:solidFill>
            </a:endParaRPr>
          </a:p>
          <a:p>
            <a:r>
              <a:rPr lang="en-US" sz="2400" dirty="0">
                <a:solidFill>
                  <a:schemeClr val="bg1"/>
                </a:solidFill>
              </a:rPr>
              <a:t>“Decisions that require the use of an evidentiary standard (</a:t>
            </a:r>
            <a:r>
              <a:rPr lang="en-US" sz="2400" i="1" dirty="0">
                <a:solidFill>
                  <a:schemeClr val="bg1"/>
                </a:solidFill>
              </a:rPr>
              <a:t>determinations of responsibility, process appeals, challenges to Title IX dismissal, and findings of fact</a:t>
            </a:r>
            <a:r>
              <a:rPr lang="en-US" sz="2400" dirty="0">
                <a:solidFill>
                  <a:schemeClr val="bg1"/>
                </a:solidFill>
              </a:rPr>
              <a:t>) will be made after the decision maker(s) assess the quality of the information or evidence and unanimously determine that the decision is justified. That is, the decision-maker(s) should find that there is </a:t>
            </a:r>
            <a:r>
              <a:rPr lang="en-US" sz="2400" u="sng" dirty="0">
                <a:solidFill>
                  <a:schemeClr val="bg1"/>
                </a:solidFill>
              </a:rPr>
              <a:t>sufficient evidence </a:t>
            </a:r>
            <a:r>
              <a:rPr lang="en-US" sz="2400" dirty="0">
                <a:solidFill>
                  <a:schemeClr val="bg1"/>
                </a:solidFill>
              </a:rPr>
              <a:t>that is </a:t>
            </a:r>
            <a:r>
              <a:rPr lang="en-US" sz="2400" dirty="0">
                <a:solidFill>
                  <a:srgbClr val="FFC000"/>
                </a:solidFill>
              </a:rPr>
              <a:t>relevant</a:t>
            </a:r>
            <a:r>
              <a:rPr lang="en-US" sz="2400" dirty="0">
                <a:solidFill>
                  <a:schemeClr val="bg1"/>
                </a:solidFill>
              </a:rPr>
              <a:t>, </a:t>
            </a:r>
            <a:r>
              <a:rPr lang="en-US" sz="2400" dirty="0">
                <a:solidFill>
                  <a:srgbClr val="FFC000"/>
                </a:solidFill>
              </a:rPr>
              <a:t>probable</a:t>
            </a:r>
            <a:r>
              <a:rPr lang="en-US" sz="2400" dirty="0">
                <a:solidFill>
                  <a:schemeClr val="bg1"/>
                </a:solidFill>
              </a:rPr>
              <a:t>, and </a:t>
            </a:r>
            <a:r>
              <a:rPr lang="en-US" sz="2400" dirty="0">
                <a:solidFill>
                  <a:srgbClr val="FFC000"/>
                </a:solidFill>
              </a:rPr>
              <a:t>persuasive </a:t>
            </a:r>
            <a:r>
              <a:rPr lang="en-US" sz="2400" dirty="0">
                <a:solidFill>
                  <a:schemeClr val="bg1"/>
                </a:solidFill>
              </a:rPr>
              <a:t>to convince them that a particular assertion is </a:t>
            </a:r>
            <a:r>
              <a:rPr lang="en-US" sz="2400" u="sng" dirty="0">
                <a:solidFill>
                  <a:schemeClr val="bg1"/>
                </a:solidFill>
              </a:rPr>
              <a:t>more likely than not</a:t>
            </a:r>
            <a:r>
              <a:rPr lang="en-US" sz="2400" dirty="0">
                <a:solidFill>
                  <a:schemeClr val="bg1"/>
                </a:solidFill>
              </a:rPr>
              <a:t> and that the evidence supporting such an assertion outweighs any evidence to the contrary.”</a:t>
            </a:r>
          </a:p>
          <a:p>
            <a:pPr algn="r">
              <a:spcBef>
                <a:spcPts val="2133"/>
              </a:spcBef>
              <a:spcAft>
                <a:spcPts val="2133"/>
              </a:spcAft>
            </a:pPr>
            <a:r>
              <a:rPr lang="en-US" b="1" i="1" dirty="0">
                <a:solidFill>
                  <a:schemeClr val="bg1"/>
                </a:solidFill>
              </a:rPr>
              <a:t>Definition continued </a:t>
            </a:r>
            <a:r>
              <a:rPr lang="en-US" b="1" i="1" u="sng" dirty="0">
                <a:solidFill>
                  <a:schemeClr val="bg1"/>
                </a:solidFill>
              </a:rPr>
              <a:t>from</a:t>
            </a:r>
            <a:r>
              <a:rPr lang="en-US" b="1" i="1" dirty="0">
                <a:solidFill>
                  <a:schemeClr val="bg1"/>
                </a:solidFill>
              </a:rPr>
              <a:t> previous slide</a:t>
            </a:r>
          </a:p>
        </p:txBody>
      </p:sp>
    </p:spTree>
    <p:extLst>
      <p:ext uri="{BB962C8B-B14F-4D97-AF65-F5344CB8AC3E}">
        <p14:creationId xmlns:p14="http://schemas.microsoft.com/office/powerpoint/2010/main" val="539210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33F223E-B1F5-73C3-6188-B7BB673AFF96}"/>
              </a:ext>
            </a:extLst>
          </p:cNvPr>
          <p:cNvSpPr>
            <a:spLocks noGrp="1"/>
          </p:cNvSpPr>
          <p:nvPr>
            <p:ph sz="half" idx="1"/>
          </p:nvPr>
        </p:nvSpPr>
        <p:spPr>
          <a:solidFill>
            <a:schemeClr val="accent5">
              <a:lumMod val="75000"/>
            </a:schemeClr>
          </a:solidFill>
          <a:ln w="57150">
            <a:solidFill>
              <a:schemeClr val="accent5">
                <a:lumMod val="75000"/>
              </a:schemeClr>
            </a:solidFill>
          </a:ln>
        </p:spPr>
        <p:txBody>
          <a:bodyPr>
            <a:normAutofit/>
          </a:bodyPr>
          <a:lstStyle/>
          <a:p>
            <a:pPr indent="0" algn="ctr">
              <a:spcBef>
                <a:spcPts val="0"/>
              </a:spcBef>
              <a:buNone/>
            </a:pPr>
            <a:r>
              <a:rPr lang="en-US" b="1" i="1" dirty="0">
                <a:solidFill>
                  <a:schemeClr val="bg1"/>
                </a:solidFill>
              </a:rPr>
              <a:t>Title IX Hearing </a:t>
            </a:r>
          </a:p>
          <a:p>
            <a:pPr indent="0" algn="ctr">
              <a:spcBef>
                <a:spcPts val="0"/>
              </a:spcBef>
              <a:buNone/>
            </a:pPr>
            <a:r>
              <a:rPr lang="en-US" b="1" i="1" dirty="0">
                <a:solidFill>
                  <a:schemeClr val="bg1"/>
                </a:solidFill>
              </a:rPr>
              <a:t>Resolution Process </a:t>
            </a:r>
          </a:p>
          <a:p>
            <a:pPr>
              <a:spcBef>
                <a:spcPts val="2133"/>
              </a:spcBef>
              <a:buClr>
                <a:srgbClr val="000000"/>
              </a:buClr>
              <a:buFont typeface="Wingdings" pitchFamily="2" charset="2"/>
              <a:buChar char="Ø"/>
            </a:pPr>
            <a:r>
              <a:rPr lang="en-US" sz="2400" dirty="0">
                <a:solidFill>
                  <a:schemeClr val="bg1"/>
                </a:solidFill>
              </a:rPr>
              <a:t>Civil Rights Director/TIX Coordinator</a:t>
            </a:r>
          </a:p>
          <a:p>
            <a:pPr>
              <a:buClr>
                <a:srgbClr val="000000"/>
              </a:buClr>
              <a:buFont typeface="Wingdings" pitchFamily="2" charset="2"/>
              <a:buChar char="Ø"/>
            </a:pPr>
            <a:r>
              <a:rPr lang="en-US" sz="2400" dirty="0">
                <a:solidFill>
                  <a:schemeClr val="bg1"/>
                </a:solidFill>
              </a:rPr>
              <a:t>Investigators</a:t>
            </a:r>
          </a:p>
          <a:p>
            <a:pPr>
              <a:buClr>
                <a:srgbClr val="000000"/>
              </a:buClr>
              <a:buSzPts val="1600"/>
              <a:buFont typeface="Wingdings" pitchFamily="2" charset="2"/>
              <a:buChar char="Ø"/>
            </a:pPr>
            <a:r>
              <a:rPr lang="en-US" sz="2400" dirty="0">
                <a:solidFill>
                  <a:schemeClr val="bg1"/>
                </a:solidFill>
              </a:rPr>
              <a:t>Witness</a:t>
            </a:r>
          </a:p>
          <a:p>
            <a:pPr>
              <a:buClr>
                <a:srgbClr val="000000"/>
              </a:buClr>
              <a:buFont typeface="Wingdings" pitchFamily="2" charset="2"/>
              <a:buChar char="Ø"/>
            </a:pPr>
            <a:r>
              <a:rPr lang="en-US" sz="2400" dirty="0">
                <a:solidFill>
                  <a:schemeClr val="bg1"/>
                </a:solidFill>
              </a:rPr>
              <a:t>Hearing Chair</a:t>
            </a:r>
          </a:p>
          <a:p>
            <a:pPr>
              <a:buClr>
                <a:srgbClr val="000000"/>
              </a:buClr>
              <a:buSzPts val="1600"/>
              <a:buFont typeface="Wingdings" pitchFamily="2" charset="2"/>
              <a:buChar char="Ø"/>
            </a:pPr>
            <a:r>
              <a:rPr lang="en-US" sz="2400" dirty="0">
                <a:solidFill>
                  <a:schemeClr val="bg1"/>
                </a:solidFill>
              </a:rPr>
              <a:t>Advisor (assigned if not chosen)</a:t>
            </a:r>
          </a:p>
          <a:p>
            <a:pPr>
              <a:buClr>
                <a:srgbClr val="000000"/>
              </a:buClr>
              <a:buFont typeface="Wingdings" pitchFamily="2" charset="2"/>
              <a:buChar char="Ø"/>
            </a:pPr>
            <a:r>
              <a:rPr lang="en-US" sz="2400" dirty="0">
                <a:solidFill>
                  <a:schemeClr val="bg1"/>
                </a:solidFill>
              </a:rPr>
              <a:t>Adjudicator = Advisory Role</a:t>
            </a:r>
          </a:p>
          <a:p>
            <a:pPr>
              <a:buClr>
                <a:srgbClr val="000000"/>
              </a:buClr>
              <a:buFont typeface="Wingdings" pitchFamily="2" charset="2"/>
              <a:buChar char="Ø"/>
            </a:pPr>
            <a:r>
              <a:rPr lang="en-US" sz="2400" dirty="0">
                <a:solidFill>
                  <a:schemeClr val="bg1"/>
                </a:solidFill>
              </a:rPr>
              <a:t>Appeal Officer</a:t>
            </a:r>
          </a:p>
        </p:txBody>
      </p:sp>
      <p:sp>
        <p:nvSpPr>
          <p:cNvPr id="6" name="Content Placeholder 5">
            <a:extLst>
              <a:ext uri="{FF2B5EF4-FFF2-40B4-BE49-F238E27FC236}">
                <a16:creationId xmlns:a16="http://schemas.microsoft.com/office/drawing/2014/main" id="{53A19003-D4F6-6F13-7656-9DE484CB1811}"/>
              </a:ext>
            </a:extLst>
          </p:cNvPr>
          <p:cNvSpPr>
            <a:spLocks noGrp="1"/>
          </p:cNvSpPr>
          <p:nvPr>
            <p:ph sz="half" idx="2"/>
          </p:nvPr>
        </p:nvSpPr>
        <p:spPr>
          <a:solidFill>
            <a:schemeClr val="accent5">
              <a:lumMod val="75000"/>
            </a:schemeClr>
          </a:solidFill>
          <a:ln w="76200">
            <a:solidFill>
              <a:schemeClr val="accent1">
                <a:lumMod val="40000"/>
                <a:lumOff val="60000"/>
              </a:schemeClr>
            </a:solidFill>
          </a:ln>
        </p:spPr>
        <p:txBody>
          <a:bodyPr>
            <a:normAutofit/>
          </a:bodyPr>
          <a:lstStyle/>
          <a:p>
            <a:pPr marL="0" indent="0" algn="ctr">
              <a:buNone/>
            </a:pPr>
            <a:r>
              <a:rPr lang="en-US" b="1" i="1" dirty="0">
                <a:solidFill>
                  <a:schemeClr val="bg1"/>
                </a:solidFill>
              </a:rPr>
              <a:t>Non-Title IX Investigator Resolution Process</a:t>
            </a:r>
          </a:p>
          <a:p>
            <a:pPr>
              <a:spcBef>
                <a:spcPts val="2133"/>
              </a:spcBef>
              <a:buClr>
                <a:srgbClr val="000000"/>
              </a:buClr>
              <a:buSzPts val="1600"/>
              <a:buFont typeface="Wingdings" pitchFamily="2" charset="2"/>
              <a:buChar char="Ø"/>
            </a:pPr>
            <a:r>
              <a:rPr lang="en-US" sz="2400" dirty="0">
                <a:solidFill>
                  <a:schemeClr val="bg1"/>
                </a:solidFill>
              </a:rPr>
              <a:t>Civil Rights Director/TIX Coordinator</a:t>
            </a:r>
          </a:p>
          <a:p>
            <a:pPr>
              <a:buClr>
                <a:srgbClr val="000000"/>
              </a:buClr>
              <a:buSzPts val="1600"/>
              <a:buFont typeface="Wingdings" pitchFamily="2" charset="2"/>
              <a:buChar char="Ø"/>
            </a:pPr>
            <a:r>
              <a:rPr lang="en-US" sz="2400" dirty="0">
                <a:solidFill>
                  <a:schemeClr val="bg1"/>
                </a:solidFill>
              </a:rPr>
              <a:t>Investigators</a:t>
            </a:r>
          </a:p>
          <a:p>
            <a:pPr>
              <a:buClr>
                <a:srgbClr val="000000"/>
              </a:buClr>
              <a:buSzPts val="1600"/>
              <a:buFont typeface="Wingdings" pitchFamily="2" charset="2"/>
              <a:buChar char="Ø"/>
            </a:pPr>
            <a:r>
              <a:rPr lang="en-US" sz="2400" dirty="0">
                <a:solidFill>
                  <a:schemeClr val="bg1"/>
                </a:solidFill>
              </a:rPr>
              <a:t>Witness</a:t>
            </a:r>
          </a:p>
          <a:p>
            <a:pPr>
              <a:buClr>
                <a:srgbClr val="000000"/>
              </a:buClr>
              <a:buSzPts val="1600"/>
              <a:buFont typeface="Wingdings" pitchFamily="2" charset="2"/>
              <a:buChar char="Ø"/>
            </a:pPr>
            <a:r>
              <a:rPr lang="en-US" sz="2400" dirty="0">
                <a:solidFill>
                  <a:schemeClr val="bg1"/>
                </a:solidFill>
              </a:rPr>
              <a:t>Advisor (party chooses, not assigned)</a:t>
            </a:r>
          </a:p>
          <a:p>
            <a:pPr>
              <a:buClr>
                <a:srgbClr val="000000"/>
              </a:buClr>
              <a:buSzPts val="1600"/>
              <a:buFont typeface="Wingdings" pitchFamily="2" charset="2"/>
              <a:buChar char="Ø"/>
            </a:pPr>
            <a:r>
              <a:rPr lang="en-US" sz="2400" dirty="0">
                <a:solidFill>
                  <a:schemeClr val="bg1"/>
                </a:solidFill>
              </a:rPr>
              <a:t>Adjudicator</a:t>
            </a:r>
          </a:p>
          <a:p>
            <a:pPr>
              <a:buClr>
                <a:srgbClr val="000000"/>
              </a:buClr>
              <a:buSzPts val="1600"/>
              <a:buFont typeface="Wingdings" pitchFamily="2" charset="2"/>
              <a:buChar char="Ø"/>
            </a:pPr>
            <a:r>
              <a:rPr lang="en-US" sz="2400" dirty="0">
                <a:solidFill>
                  <a:schemeClr val="bg1"/>
                </a:solidFill>
              </a:rPr>
              <a:t>Appeal Officer</a:t>
            </a:r>
          </a:p>
        </p:txBody>
      </p:sp>
      <p:sp>
        <p:nvSpPr>
          <p:cNvPr id="3" name="Google Shape;78;p15">
            <a:extLst>
              <a:ext uri="{FF2B5EF4-FFF2-40B4-BE49-F238E27FC236}">
                <a16:creationId xmlns:a16="http://schemas.microsoft.com/office/drawing/2014/main" id="{3369FAEB-91AF-0E0A-487B-56FBD32D61A8}"/>
              </a:ext>
            </a:extLst>
          </p:cNvPr>
          <p:cNvSpPr txBox="1">
            <a:spLocks/>
          </p:cNvSpPr>
          <p:nvPr/>
        </p:nvSpPr>
        <p:spPr>
          <a:xfrm>
            <a:off x="690800" y="316364"/>
            <a:ext cx="10962800" cy="10236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spcFirstLastPara="1" vert="horz" wrap="square" lIns="121900" tIns="121900" rIns="121900" bIns="121900" rtlCol="0" anchor="b" anchorCtr="0">
            <a:noAutofit/>
          </a:bodyPr>
          <a:lstStyle>
            <a:lvl1pPr lvl="0" algn="l" defTabSz="914400" rtl="0" eaLnBrk="1" latinLnBrk="0" hangingPunct="1">
              <a:lnSpc>
                <a:spcPct val="90000"/>
              </a:lnSpc>
              <a:spcBef>
                <a:spcPts val="0"/>
              </a:spcBef>
              <a:spcAft>
                <a:spcPts val="0"/>
              </a:spcAft>
              <a:buSzPts val="6000"/>
              <a:buNone/>
              <a:defRPr sz="8000" kern="1200">
                <a:solidFill>
                  <a:schemeClr val="tx1"/>
                </a:solidFill>
                <a:latin typeface="+mj-lt"/>
                <a:ea typeface="+mj-ea"/>
                <a:cs typeface="+mj-cs"/>
              </a:defRPr>
            </a:lvl1pPr>
            <a:lvl2pPr lvl="1">
              <a:spcBef>
                <a:spcPts val="0"/>
              </a:spcBef>
              <a:spcAft>
                <a:spcPts val="0"/>
              </a:spcAft>
              <a:buSzPts val="6000"/>
              <a:buNone/>
              <a:defRPr sz="8000"/>
            </a:lvl2pPr>
            <a:lvl3pPr lvl="2">
              <a:spcBef>
                <a:spcPts val="0"/>
              </a:spcBef>
              <a:spcAft>
                <a:spcPts val="0"/>
              </a:spcAft>
              <a:buSzPts val="6000"/>
              <a:buNone/>
              <a:defRPr sz="8000"/>
            </a:lvl3pPr>
            <a:lvl4pPr lvl="3">
              <a:spcBef>
                <a:spcPts val="0"/>
              </a:spcBef>
              <a:spcAft>
                <a:spcPts val="0"/>
              </a:spcAft>
              <a:buSzPts val="6000"/>
              <a:buNone/>
              <a:defRPr sz="8000"/>
            </a:lvl4pPr>
            <a:lvl5pPr lvl="4">
              <a:spcBef>
                <a:spcPts val="0"/>
              </a:spcBef>
              <a:spcAft>
                <a:spcPts val="0"/>
              </a:spcAft>
              <a:buSzPts val="6000"/>
              <a:buNone/>
              <a:defRPr sz="8000"/>
            </a:lvl5pPr>
            <a:lvl6pPr lvl="5">
              <a:spcBef>
                <a:spcPts val="0"/>
              </a:spcBef>
              <a:spcAft>
                <a:spcPts val="0"/>
              </a:spcAft>
              <a:buSzPts val="6000"/>
              <a:buNone/>
              <a:defRPr sz="8000"/>
            </a:lvl6pPr>
            <a:lvl7pPr lvl="6">
              <a:spcBef>
                <a:spcPts val="0"/>
              </a:spcBef>
              <a:spcAft>
                <a:spcPts val="0"/>
              </a:spcAft>
              <a:buSzPts val="6000"/>
              <a:buNone/>
              <a:defRPr sz="8000"/>
            </a:lvl7pPr>
            <a:lvl8pPr lvl="7">
              <a:spcBef>
                <a:spcPts val="0"/>
              </a:spcBef>
              <a:spcAft>
                <a:spcPts val="0"/>
              </a:spcAft>
              <a:buSzPts val="6000"/>
              <a:buNone/>
              <a:defRPr sz="8000"/>
            </a:lvl8pPr>
            <a:lvl9pPr lvl="8">
              <a:spcBef>
                <a:spcPts val="0"/>
              </a:spcBef>
              <a:spcAft>
                <a:spcPts val="0"/>
              </a:spcAft>
              <a:buSzPts val="6000"/>
              <a:buNone/>
              <a:defRPr sz="8000"/>
            </a:lvl9pPr>
          </a:lstStyle>
          <a:p>
            <a:r>
              <a:rPr lang="en-US" sz="5400" b="1" i="1" dirty="0">
                <a:solidFill>
                  <a:schemeClr val="accent6">
                    <a:lumMod val="75000"/>
                  </a:schemeClr>
                </a:solidFill>
                <a:latin typeface="Arial Narrow" panose="020B0604020202020204" pitchFamily="34" charset="0"/>
                <a:cs typeface="Arial Narrow" panose="020B0604020202020204" pitchFamily="34" charset="0"/>
              </a:rPr>
              <a:t>Roles in the Formal Track</a:t>
            </a:r>
          </a:p>
        </p:txBody>
      </p:sp>
      <p:pic>
        <p:nvPicPr>
          <p:cNvPr id="10" name="Picture 9">
            <a:extLst>
              <a:ext uri="{FF2B5EF4-FFF2-40B4-BE49-F238E27FC236}">
                <a16:creationId xmlns:a16="http://schemas.microsoft.com/office/drawing/2014/main" id="{8CAAE05B-81F0-CFE0-E58E-7CF59490B338}"/>
              </a:ext>
            </a:extLst>
          </p:cNvPr>
          <p:cNvPicPr>
            <a:picLocks noChangeAspect="1"/>
          </p:cNvPicPr>
          <p:nvPr/>
        </p:nvPicPr>
        <p:blipFill>
          <a:blip r:embed="rId2"/>
          <a:stretch>
            <a:fillRect/>
          </a:stretch>
        </p:blipFill>
        <p:spPr>
          <a:xfrm>
            <a:off x="9365784" y="116964"/>
            <a:ext cx="1422400" cy="1422400"/>
          </a:xfrm>
          <a:prstGeom prst="rect">
            <a:avLst/>
          </a:prstGeom>
        </p:spPr>
      </p:pic>
      <p:sp>
        <p:nvSpPr>
          <p:cNvPr id="2" name="Striped Right Arrow 1">
            <a:extLst>
              <a:ext uri="{FF2B5EF4-FFF2-40B4-BE49-F238E27FC236}">
                <a16:creationId xmlns:a16="http://schemas.microsoft.com/office/drawing/2014/main" id="{7EA471CD-D86A-6F99-7BDD-B6DD310B5D7A}"/>
              </a:ext>
            </a:extLst>
          </p:cNvPr>
          <p:cNvSpPr/>
          <p:nvPr/>
        </p:nvSpPr>
        <p:spPr>
          <a:xfrm>
            <a:off x="535259" y="1951463"/>
            <a:ext cx="978408" cy="484632"/>
          </a:xfrm>
          <a:prstGeom prst="striped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triped Right Arrow 3">
            <a:extLst>
              <a:ext uri="{FF2B5EF4-FFF2-40B4-BE49-F238E27FC236}">
                <a16:creationId xmlns:a16="http://schemas.microsoft.com/office/drawing/2014/main" id="{9F1CDE7D-8135-A652-C318-D725D850C49E}"/>
              </a:ext>
            </a:extLst>
          </p:cNvPr>
          <p:cNvSpPr/>
          <p:nvPr/>
        </p:nvSpPr>
        <p:spPr>
          <a:xfrm rot="10800000">
            <a:off x="10788184" y="2025025"/>
            <a:ext cx="978408" cy="484632"/>
          </a:xfrm>
          <a:prstGeom prst="striped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Up Arrow 7">
            <a:extLst>
              <a:ext uri="{FF2B5EF4-FFF2-40B4-BE49-F238E27FC236}">
                <a16:creationId xmlns:a16="http://schemas.microsoft.com/office/drawing/2014/main" id="{5BFDDBAD-D029-7996-74A3-0926AB43D3E6}"/>
              </a:ext>
            </a:extLst>
          </p:cNvPr>
          <p:cNvSpPr/>
          <p:nvPr/>
        </p:nvSpPr>
        <p:spPr>
          <a:xfrm rot="14584916">
            <a:off x="7979516" y="512557"/>
            <a:ext cx="850392" cy="850392"/>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6551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E1B7C76-1E31-B58E-CBD2-13EBCBD85550}"/>
              </a:ext>
            </a:extLst>
          </p:cNvPr>
          <p:cNvSpPr>
            <a:spLocks noGrp="1"/>
          </p:cNvSpPr>
          <p:nvPr>
            <p:ph type="title"/>
          </p:nvPr>
        </p:nvSpPr>
        <p:spPr/>
        <p:txBody>
          <a:bodyPr/>
          <a:lstStyle/>
          <a:p>
            <a:endParaRPr lang="en-US" dirty="0"/>
          </a:p>
        </p:txBody>
      </p:sp>
      <p:sp>
        <p:nvSpPr>
          <p:cNvPr id="5" name="Content Placeholder 4">
            <a:extLst>
              <a:ext uri="{FF2B5EF4-FFF2-40B4-BE49-F238E27FC236}">
                <a16:creationId xmlns:a16="http://schemas.microsoft.com/office/drawing/2014/main" id="{C33F223E-B1F5-73C3-6188-B7BB673AFF96}"/>
              </a:ext>
            </a:extLst>
          </p:cNvPr>
          <p:cNvSpPr>
            <a:spLocks noGrp="1"/>
          </p:cNvSpPr>
          <p:nvPr>
            <p:ph sz="half" idx="1"/>
          </p:nvPr>
        </p:nvSpPr>
        <p:spPr>
          <a:xfrm>
            <a:off x="838200" y="1825625"/>
            <a:ext cx="3231995" cy="4351338"/>
          </a:xfrm>
          <a:solidFill>
            <a:schemeClr val="accent5">
              <a:lumMod val="75000"/>
            </a:schemeClr>
          </a:solidFill>
          <a:ln w="57150">
            <a:solidFill>
              <a:schemeClr val="accent5">
                <a:lumMod val="75000"/>
              </a:schemeClr>
            </a:solidFill>
          </a:ln>
        </p:spPr>
        <p:txBody>
          <a:bodyPr>
            <a:normAutofit fontScale="92500" lnSpcReduction="20000"/>
          </a:bodyPr>
          <a:lstStyle/>
          <a:p>
            <a:pPr indent="0" algn="ctr">
              <a:spcBef>
                <a:spcPts val="0"/>
              </a:spcBef>
              <a:buNone/>
            </a:pPr>
            <a:endParaRPr lang="en-US" sz="800" b="1" i="1" dirty="0">
              <a:solidFill>
                <a:schemeClr val="bg1"/>
              </a:solidFill>
            </a:endParaRPr>
          </a:p>
          <a:p>
            <a:pPr indent="0" algn="ctr">
              <a:spcBef>
                <a:spcPts val="0"/>
              </a:spcBef>
              <a:buNone/>
            </a:pPr>
            <a:endParaRPr lang="en-US" sz="900" b="1" i="1" dirty="0">
              <a:solidFill>
                <a:srgbClr val="002060"/>
              </a:solidFill>
            </a:endParaRPr>
          </a:p>
          <a:p>
            <a:pPr indent="0" algn="ctr">
              <a:spcBef>
                <a:spcPts val="0"/>
              </a:spcBef>
              <a:buNone/>
            </a:pPr>
            <a:r>
              <a:rPr lang="en-US" b="1" i="1" dirty="0">
                <a:solidFill>
                  <a:srgbClr val="002060"/>
                </a:solidFill>
              </a:rPr>
              <a:t>Trained Internal Investigators</a:t>
            </a:r>
          </a:p>
          <a:p>
            <a:pPr indent="0" algn="ctr">
              <a:spcBef>
                <a:spcPts val="0"/>
              </a:spcBef>
              <a:buNone/>
            </a:pPr>
            <a:endParaRPr lang="en-US" b="1" i="1" dirty="0">
              <a:solidFill>
                <a:schemeClr val="bg1"/>
              </a:solidFill>
            </a:endParaRPr>
          </a:p>
          <a:p>
            <a:pPr marL="685800" indent="-457200">
              <a:spcBef>
                <a:spcPts val="0"/>
              </a:spcBef>
              <a:buFont typeface="Wingdings" pitchFamily="2" charset="2"/>
              <a:buChar char="v"/>
            </a:pPr>
            <a:r>
              <a:rPr lang="en-US" sz="2400" b="1" i="1" dirty="0">
                <a:solidFill>
                  <a:schemeClr val="bg1"/>
                </a:solidFill>
              </a:rPr>
              <a:t>Katie Sherman –  TIX Deputy</a:t>
            </a:r>
          </a:p>
          <a:p>
            <a:pPr marL="685800" indent="-457200">
              <a:spcBef>
                <a:spcPts val="0"/>
              </a:spcBef>
              <a:buFont typeface="Wingdings" pitchFamily="2" charset="2"/>
              <a:buChar char="v"/>
            </a:pPr>
            <a:r>
              <a:rPr lang="en-US" sz="2400" b="1" i="1" dirty="0">
                <a:solidFill>
                  <a:schemeClr val="bg1"/>
                </a:solidFill>
              </a:rPr>
              <a:t>Michael Simmons</a:t>
            </a:r>
          </a:p>
          <a:p>
            <a:pPr marL="685800" indent="-457200">
              <a:spcBef>
                <a:spcPts val="0"/>
              </a:spcBef>
              <a:buFont typeface="Wingdings" pitchFamily="2" charset="2"/>
              <a:buChar char="v"/>
            </a:pPr>
            <a:r>
              <a:rPr lang="en-US" sz="2400" b="1" i="1" dirty="0">
                <a:solidFill>
                  <a:schemeClr val="bg1"/>
                </a:solidFill>
              </a:rPr>
              <a:t>Katie Rhodes</a:t>
            </a:r>
          </a:p>
          <a:p>
            <a:pPr marL="685800" indent="-457200">
              <a:spcBef>
                <a:spcPts val="0"/>
              </a:spcBef>
              <a:buFont typeface="Wingdings" pitchFamily="2" charset="2"/>
              <a:buChar char="v"/>
            </a:pPr>
            <a:r>
              <a:rPr lang="en-US" sz="2400" b="1" i="1" dirty="0">
                <a:solidFill>
                  <a:schemeClr val="bg1"/>
                </a:solidFill>
              </a:rPr>
              <a:t>Amy Compton</a:t>
            </a:r>
          </a:p>
          <a:p>
            <a:pPr marL="685800" indent="-457200">
              <a:spcBef>
                <a:spcPts val="0"/>
              </a:spcBef>
              <a:buFont typeface="Wingdings" pitchFamily="2" charset="2"/>
              <a:buChar char="v"/>
            </a:pPr>
            <a:r>
              <a:rPr lang="en-US" sz="2400" b="1" i="1" dirty="0">
                <a:solidFill>
                  <a:schemeClr val="bg1"/>
                </a:solidFill>
              </a:rPr>
              <a:t>Amy Flavin</a:t>
            </a:r>
          </a:p>
          <a:p>
            <a:pPr marL="685800" indent="-457200">
              <a:spcBef>
                <a:spcPts val="0"/>
              </a:spcBef>
              <a:buFont typeface="Wingdings" pitchFamily="2" charset="2"/>
              <a:buChar char="v"/>
            </a:pPr>
            <a:r>
              <a:rPr lang="en-US" sz="2400" b="1" i="1" dirty="0">
                <a:solidFill>
                  <a:schemeClr val="bg1"/>
                </a:solidFill>
              </a:rPr>
              <a:t>Adam Diener * </a:t>
            </a:r>
          </a:p>
          <a:p>
            <a:pPr indent="0" algn="ctr">
              <a:spcBef>
                <a:spcPts val="0"/>
              </a:spcBef>
              <a:buNone/>
            </a:pPr>
            <a:endParaRPr lang="en-US" sz="2400" b="1" i="1" dirty="0">
              <a:solidFill>
                <a:schemeClr val="bg1"/>
              </a:solidFill>
            </a:endParaRPr>
          </a:p>
          <a:p>
            <a:pPr indent="0" algn="ctr">
              <a:spcBef>
                <a:spcPts val="0"/>
              </a:spcBef>
              <a:buNone/>
            </a:pPr>
            <a:r>
              <a:rPr lang="en-US" sz="2400" b="1" i="1" dirty="0">
                <a:solidFill>
                  <a:srgbClr val="002060"/>
                </a:solidFill>
              </a:rPr>
              <a:t>Handle All Investigations</a:t>
            </a:r>
          </a:p>
          <a:p>
            <a:pPr indent="0" algn="ctr">
              <a:spcBef>
                <a:spcPts val="0"/>
              </a:spcBef>
              <a:buNone/>
            </a:pPr>
            <a:endParaRPr lang="en-US" sz="1800" b="1" i="1" dirty="0">
              <a:solidFill>
                <a:srgbClr val="002060"/>
              </a:solidFill>
            </a:endParaRPr>
          </a:p>
          <a:p>
            <a:pPr indent="0" algn="ctr">
              <a:spcBef>
                <a:spcPts val="0"/>
              </a:spcBef>
              <a:buNone/>
            </a:pPr>
            <a:endParaRPr lang="en-US" sz="1800" b="1" i="1" dirty="0">
              <a:solidFill>
                <a:srgbClr val="002060"/>
              </a:solidFill>
            </a:endParaRPr>
          </a:p>
        </p:txBody>
      </p:sp>
      <p:sp>
        <p:nvSpPr>
          <p:cNvPr id="13" name="Content Placeholder 12">
            <a:extLst>
              <a:ext uri="{FF2B5EF4-FFF2-40B4-BE49-F238E27FC236}">
                <a16:creationId xmlns:a16="http://schemas.microsoft.com/office/drawing/2014/main" id="{EF944E54-BFCE-6DCF-6B0F-DD03C4C74CFD}"/>
              </a:ext>
            </a:extLst>
          </p:cNvPr>
          <p:cNvSpPr>
            <a:spLocks noGrp="1"/>
          </p:cNvSpPr>
          <p:nvPr>
            <p:ph sz="half" idx="2"/>
          </p:nvPr>
        </p:nvSpPr>
        <p:spPr>
          <a:xfrm>
            <a:off x="7974980" y="1825625"/>
            <a:ext cx="3378820" cy="4351338"/>
          </a:xfrm>
          <a:solidFill>
            <a:schemeClr val="accent5">
              <a:lumMod val="75000"/>
            </a:schemeClr>
          </a:solidFill>
          <a:ln>
            <a:noFill/>
          </a:ln>
        </p:spPr>
        <p:txBody>
          <a:bodyPr>
            <a:normAutofit fontScale="92500" lnSpcReduction="20000"/>
          </a:bodyPr>
          <a:lstStyle/>
          <a:p>
            <a:pPr marL="0" indent="0" algn="ctr">
              <a:buNone/>
            </a:pPr>
            <a:endParaRPr lang="en-US" sz="900" b="1" i="1" dirty="0">
              <a:solidFill>
                <a:schemeClr val="bg1"/>
              </a:solidFill>
              <a:latin typeface="Arial Narrow" panose="020B0604020202020204" pitchFamily="34" charset="0"/>
              <a:cs typeface="Arial Narrow" panose="020B0604020202020204" pitchFamily="34" charset="0"/>
            </a:endParaRPr>
          </a:p>
          <a:p>
            <a:pPr marL="0" indent="0" algn="ctr">
              <a:buNone/>
            </a:pPr>
            <a:r>
              <a:rPr lang="en-US" sz="3300" b="1" i="1" dirty="0">
                <a:solidFill>
                  <a:srgbClr val="002060"/>
                </a:solidFill>
                <a:latin typeface="Arial Narrow" panose="020B0604020202020204" pitchFamily="34" charset="0"/>
                <a:cs typeface="Arial Narrow" panose="020B0604020202020204" pitchFamily="34" charset="0"/>
              </a:rPr>
              <a:t>Investigator Resolution Process</a:t>
            </a:r>
          </a:p>
          <a:p>
            <a:pPr marL="0" indent="0">
              <a:buNone/>
            </a:pPr>
            <a:r>
              <a:rPr lang="en-US" i="1" u="sng" dirty="0">
                <a:solidFill>
                  <a:schemeClr val="bg1"/>
                </a:solidFill>
                <a:latin typeface="Arial Narrow" panose="020B0604020202020204" pitchFamily="34" charset="0"/>
                <a:cs typeface="Arial Narrow" panose="020B0604020202020204" pitchFamily="34" charset="0"/>
              </a:rPr>
              <a:t>Adjudicators</a:t>
            </a:r>
            <a:r>
              <a:rPr lang="en-US" i="1" dirty="0">
                <a:solidFill>
                  <a:schemeClr val="bg1"/>
                </a:solidFill>
                <a:latin typeface="Arial Narrow" panose="020B0604020202020204" pitchFamily="34" charset="0"/>
                <a:cs typeface="Arial Narrow" panose="020B0604020202020204" pitchFamily="34" charset="0"/>
              </a:rPr>
              <a:t> = impartial decision maker to determine sanctions.  </a:t>
            </a:r>
          </a:p>
          <a:p>
            <a:pPr marL="0" indent="0">
              <a:buNone/>
            </a:pPr>
            <a:r>
              <a:rPr lang="en-US" sz="1800" i="1" dirty="0">
                <a:solidFill>
                  <a:schemeClr val="bg1"/>
                </a:solidFill>
                <a:latin typeface="Arial Narrow" panose="020B0604020202020204" pitchFamily="34" charset="0"/>
                <a:cs typeface="Arial Narrow" panose="020B0604020202020204" pitchFamily="34" charset="0"/>
              </a:rPr>
              <a:t>If Respondent is found responsible, the Adjudicator will produce the written determination of the outcome within 10 days.  The parties have 2 days to appeal the named adjudicator.  </a:t>
            </a:r>
          </a:p>
          <a:p>
            <a:pPr>
              <a:buFontTx/>
              <a:buChar char="-"/>
            </a:pPr>
            <a:r>
              <a:rPr lang="en-US" sz="1800" b="1" i="1" dirty="0">
                <a:solidFill>
                  <a:srgbClr val="002060"/>
                </a:solidFill>
                <a:latin typeface="Arial Narrow" panose="020B0604020202020204" pitchFamily="34" charset="0"/>
                <a:cs typeface="Arial Narrow" panose="020B0604020202020204" pitchFamily="34" charset="0"/>
              </a:rPr>
              <a:t>Sanction &amp; rationale for each</a:t>
            </a:r>
          </a:p>
          <a:p>
            <a:pPr>
              <a:buFontTx/>
              <a:buChar char="-"/>
            </a:pPr>
            <a:r>
              <a:rPr lang="en-US" sz="1800" b="1" i="1" dirty="0">
                <a:solidFill>
                  <a:srgbClr val="002060"/>
                </a:solidFill>
                <a:latin typeface="Arial Narrow" panose="020B0604020202020204" pitchFamily="34" charset="0"/>
                <a:cs typeface="Arial Narrow" panose="020B0604020202020204" pitchFamily="34" charset="0"/>
              </a:rPr>
              <a:t>Time frame for completion of sanction(s)</a:t>
            </a:r>
          </a:p>
          <a:p>
            <a:pPr>
              <a:buFontTx/>
              <a:buChar char="-"/>
            </a:pPr>
            <a:r>
              <a:rPr lang="en-US" sz="1800" b="1" i="1" dirty="0">
                <a:solidFill>
                  <a:srgbClr val="002060"/>
                </a:solidFill>
                <a:latin typeface="Arial Narrow" panose="020B0604020202020204" pitchFamily="34" charset="0"/>
                <a:cs typeface="Arial Narrow" panose="020B0604020202020204" pitchFamily="34" charset="0"/>
              </a:rPr>
              <a:t>Provide each party with their appeal options</a:t>
            </a:r>
          </a:p>
          <a:p>
            <a:pPr>
              <a:buFont typeface="Wingdings" pitchFamily="2" charset="2"/>
              <a:buChar char="v"/>
            </a:pPr>
            <a:endParaRPr lang="en-US" b="1" i="1" dirty="0">
              <a:solidFill>
                <a:schemeClr val="bg1"/>
              </a:solidFill>
              <a:latin typeface="Arial Narrow" panose="020B0604020202020204" pitchFamily="34" charset="0"/>
              <a:cs typeface="Arial Narrow" panose="020B0604020202020204" pitchFamily="34" charset="0"/>
            </a:endParaRPr>
          </a:p>
          <a:p>
            <a:pPr marL="0" indent="0">
              <a:buNone/>
            </a:pPr>
            <a:endParaRPr lang="en-US" dirty="0">
              <a:solidFill>
                <a:schemeClr val="bg1"/>
              </a:solidFill>
            </a:endParaRPr>
          </a:p>
        </p:txBody>
      </p:sp>
      <p:sp>
        <p:nvSpPr>
          <p:cNvPr id="3" name="Google Shape;78;p15">
            <a:extLst>
              <a:ext uri="{FF2B5EF4-FFF2-40B4-BE49-F238E27FC236}">
                <a16:creationId xmlns:a16="http://schemas.microsoft.com/office/drawing/2014/main" id="{3369FAEB-91AF-0E0A-487B-56FBD32D61A8}"/>
              </a:ext>
            </a:extLst>
          </p:cNvPr>
          <p:cNvSpPr txBox="1">
            <a:spLocks/>
          </p:cNvSpPr>
          <p:nvPr/>
        </p:nvSpPr>
        <p:spPr>
          <a:xfrm>
            <a:off x="690800" y="316364"/>
            <a:ext cx="10962800" cy="10236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spcFirstLastPara="1" vert="horz" wrap="square" lIns="121900" tIns="121900" rIns="121900" bIns="121900" rtlCol="0" anchor="b" anchorCtr="0">
            <a:noAutofit/>
          </a:bodyPr>
          <a:lstStyle>
            <a:lvl1pPr lvl="0" algn="l" defTabSz="914400" rtl="0" eaLnBrk="1" latinLnBrk="0" hangingPunct="1">
              <a:lnSpc>
                <a:spcPct val="90000"/>
              </a:lnSpc>
              <a:spcBef>
                <a:spcPts val="0"/>
              </a:spcBef>
              <a:spcAft>
                <a:spcPts val="0"/>
              </a:spcAft>
              <a:buSzPts val="6000"/>
              <a:buNone/>
              <a:defRPr sz="8000" kern="1200">
                <a:solidFill>
                  <a:schemeClr val="tx1"/>
                </a:solidFill>
                <a:latin typeface="+mj-lt"/>
                <a:ea typeface="+mj-ea"/>
                <a:cs typeface="+mj-cs"/>
              </a:defRPr>
            </a:lvl1pPr>
            <a:lvl2pPr lvl="1">
              <a:spcBef>
                <a:spcPts val="0"/>
              </a:spcBef>
              <a:spcAft>
                <a:spcPts val="0"/>
              </a:spcAft>
              <a:buSzPts val="6000"/>
              <a:buNone/>
              <a:defRPr sz="8000"/>
            </a:lvl2pPr>
            <a:lvl3pPr lvl="2">
              <a:spcBef>
                <a:spcPts val="0"/>
              </a:spcBef>
              <a:spcAft>
                <a:spcPts val="0"/>
              </a:spcAft>
              <a:buSzPts val="6000"/>
              <a:buNone/>
              <a:defRPr sz="8000"/>
            </a:lvl3pPr>
            <a:lvl4pPr lvl="3">
              <a:spcBef>
                <a:spcPts val="0"/>
              </a:spcBef>
              <a:spcAft>
                <a:spcPts val="0"/>
              </a:spcAft>
              <a:buSzPts val="6000"/>
              <a:buNone/>
              <a:defRPr sz="8000"/>
            </a:lvl4pPr>
            <a:lvl5pPr lvl="4">
              <a:spcBef>
                <a:spcPts val="0"/>
              </a:spcBef>
              <a:spcAft>
                <a:spcPts val="0"/>
              </a:spcAft>
              <a:buSzPts val="6000"/>
              <a:buNone/>
              <a:defRPr sz="8000"/>
            </a:lvl5pPr>
            <a:lvl6pPr lvl="5">
              <a:spcBef>
                <a:spcPts val="0"/>
              </a:spcBef>
              <a:spcAft>
                <a:spcPts val="0"/>
              </a:spcAft>
              <a:buSzPts val="6000"/>
              <a:buNone/>
              <a:defRPr sz="8000"/>
            </a:lvl6pPr>
            <a:lvl7pPr lvl="6">
              <a:spcBef>
                <a:spcPts val="0"/>
              </a:spcBef>
              <a:spcAft>
                <a:spcPts val="0"/>
              </a:spcAft>
              <a:buSzPts val="6000"/>
              <a:buNone/>
              <a:defRPr sz="8000"/>
            </a:lvl7pPr>
            <a:lvl8pPr lvl="7">
              <a:spcBef>
                <a:spcPts val="0"/>
              </a:spcBef>
              <a:spcAft>
                <a:spcPts val="0"/>
              </a:spcAft>
              <a:buSzPts val="6000"/>
              <a:buNone/>
              <a:defRPr sz="8000"/>
            </a:lvl8pPr>
            <a:lvl9pPr lvl="8">
              <a:spcBef>
                <a:spcPts val="0"/>
              </a:spcBef>
              <a:spcAft>
                <a:spcPts val="0"/>
              </a:spcAft>
              <a:buSzPts val="6000"/>
              <a:buNone/>
              <a:defRPr sz="8000"/>
            </a:lvl9pPr>
          </a:lstStyle>
          <a:p>
            <a:r>
              <a:rPr lang="en-US" sz="5400" b="1" i="1" dirty="0">
                <a:solidFill>
                  <a:schemeClr val="accent6">
                    <a:lumMod val="75000"/>
                  </a:schemeClr>
                </a:solidFill>
                <a:latin typeface="Arial Narrow" panose="020B0604020202020204" pitchFamily="34" charset="0"/>
                <a:cs typeface="Arial Narrow" panose="020B0604020202020204" pitchFamily="34" charset="0"/>
              </a:rPr>
              <a:t>Roles in the Formal Track</a:t>
            </a:r>
          </a:p>
        </p:txBody>
      </p:sp>
      <p:pic>
        <p:nvPicPr>
          <p:cNvPr id="10" name="Picture 9">
            <a:extLst>
              <a:ext uri="{FF2B5EF4-FFF2-40B4-BE49-F238E27FC236}">
                <a16:creationId xmlns:a16="http://schemas.microsoft.com/office/drawing/2014/main" id="{8CAAE05B-81F0-CFE0-E58E-7CF59490B338}"/>
              </a:ext>
            </a:extLst>
          </p:cNvPr>
          <p:cNvPicPr>
            <a:picLocks noChangeAspect="1"/>
          </p:cNvPicPr>
          <p:nvPr/>
        </p:nvPicPr>
        <p:blipFill>
          <a:blip r:embed="rId2"/>
          <a:stretch>
            <a:fillRect/>
          </a:stretch>
        </p:blipFill>
        <p:spPr>
          <a:xfrm>
            <a:off x="9365784" y="116964"/>
            <a:ext cx="1422400" cy="1422400"/>
          </a:xfrm>
          <a:prstGeom prst="rect">
            <a:avLst/>
          </a:prstGeom>
        </p:spPr>
      </p:pic>
      <p:sp>
        <p:nvSpPr>
          <p:cNvPr id="2" name="Striped Right Arrow 1">
            <a:extLst>
              <a:ext uri="{FF2B5EF4-FFF2-40B4-BE49-F238E27FC236}">
                <a16:creationId xmlns:a16="http://schemas.microsoft.com/office/drawing/2014/main" id="{7EA471CD-D86A-6F99-7BDD-B6DD310B5D7A}"/>
              </a:ext>
            </a:extLst>
          </p:cNvPr>
          <p:cNvSpPr/>
          <p:nvPr/>
        </p:nvSpPr>
        <p:spPr>
          <a:xfrm rot="19252376">
            <a:off x="417265" y="5457006"/>
            <a:ext cx="1295172" cy="761343"/>
          </a:xfrm>
          <a:prstGeom prst="striped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Up Arrow 7">
            <a:extLst>
              <a:ext uri="{FF2B5EF4-FFF2-40B4-BE49-F238E27FC236}">
                <a16:creationId xmlns:a16="http://schemas.microsoft.com/office/drawing/2014/main" id="{5BFDDBAD-D029-7996-74A3-0926AB43D3E6}"/>
              </a:ext>
            </a:extLst>
          </p:cNvPr>
          <p:cNvSpPr/>
          <p:nvPr/>
        </p:nvSpPr>
        <p:spPr>
          <a:xfrm rot="14584916">
            <a:off x="7979516" y="512557"/>
            <a:ext cx="850392" cy="850392"/>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E4F292D-46C6-0977-7C0B-A2434494E2D3}"/>
              </a:ext>
            </a:extLst>
          </p:cNvPr>
          <p:cNvSpPr txBox="1"/>
          <p:nvPr/>
        </p:nvSpPr>
        <p:spPr>
          <a:xfrm>
            <a:off x="4356409" y="1825625"/>
            <a:ext cx="3332356" cy="4370427"/>
          </a:xfrm>
          <a:prstGeom prst="rect">
            <a:avLst/>
          </a:prstGeom>
          <a:solidFill>
            <a:schemeClr val="accent5">
              <a:lumMod val="75000"/>
            </a:schemeClr>
          </a:solidFill>
        </p:spPr>
        <p:txBody>
          <a:bodyPr wrap="square" rtlCol="0">
            <a:spAutoFit/>
          </a:bodyPr>
          <a:lstStyle/>
          <a:p>
            <a:pPr algn="ctr"/>
            <a:endParaRPr lang="en-US" sz="800" b="1" i="1" dirty="0">
              <a:solidFill>
                <a:srgbClr val="002060"/>
              </a:solidFill>
              <a:latin typeface="Arial Narrow" panose="020B0604020202020204" pitchFamily="34" charset="0"/>
              <a:cs typeface="Arial Narrow" panose="020B0604020202020204" pitchFamily="34" charset="0"/>
            </a:endParaRPr>
          </a:p>
          <a:p>
            <a:pPr algn="ctr"/>
            <a:r>
              <a:rPr lang="en-US" sz="2800" b="1" i="1" dirty="0">
                <a:solidFill>
                  <a:srgbClr val="002060"/>
                </a:solidFill>
                <a:latin typeface="Arial Narrow" panose="020B0604020202020204" pitchFamily="34" charset="0"/>
                <a:cs typeface="Arial Narrow" panose="020B0604020202020204" pitchFamily="34" charset="0"/>
              </a:rPr>
              <a:t>TIX Live Hearing</a:t>
            </a:r>
          </a:p>
          <a:p>
            <a:endParaRPr lang="en-US" dirty="0"/>
          </a:p>
          <a:p>
            <a:r>
              <a:rPr lang="en-US" sz="2000" i="1" u="sng" dirty="0">
                <a:solidFill>
                  <a:schemeClr val="bg1"/>
                </a:solidFill>
                <a:latin typeface="Arial Narrow" panose="020B0604020202020204" pitchFamily="34" charset="0"/>
                <a:cs typeface="Arial Narrow" panose="020B0604020202020204" pitchFamily="34" charset="0"/>
              </a:rPr>
              <a:t>Hearing Chair</a:t>
            </a:r>
            <a:r>
              <a:rPr lang="en-US" sz="2000" i="1" dirty="0">
                <a:solidFill>
                  <a:schemeClr val="bg1"/>
                </a:solidFill>
                <a:latin typeface="Arial Narrow" panose="020B0604020202020204" pitchFamily="34" charset="0"/>
                <a:cs typeface="Arial Narrow" panose="020B0604020202020204" pitchFamily="34" charset="0"/>
              </a:rPr>
              <a:t> = will hire trained external personnel</a:t>
            </a:r>
          </a:p>
          <a:p>
            <a:endParaRPr lang="en-US" sz="800" i="1" dirty="0">
              <a:latin typeface="Arial Narrow" panose="020B0604020202020204" pitchFamily="34" charset="0"/>
              <a:cs typeface="Arial Narrow" panose="020B0604020202020204" pitchFamily="34" charset="0"/>
            </a:endParaRPr>
          </a:p>
          <a:p>
            <a:r>
              <a:rPr lang="en-US" sz="2000" i="1" dirty="0">
                <a:solidFill>
                  <a:schemeClr val="bg1"/>
                </a:solidFill>
                <a:latin typeface="Arial Narrow" panose="020B0604020202020204" pitchFamily="34" charset="0"/>
                <a:cs typeface="Arial Narrow" panose="020B0604020202020204" pitchFamily="34" charset="0"/>
              </a:rPr>
              <a:t>If Respondent is found responsible, the Hearing Chair will consult and collaborate with appropriate University staff to determine sanctions. (XI.G.6.)</a:t>
            </a:r>
          </a:p>
          <a:p>
            <a:endParaRPr lang="en-US" sz="800" i="1" dirty="0">
              <a:solidFill>
                <a:schemeClr val="bg1"/>
              </a:solidFill>
              <a:latin typeface="Arial Narrow" panose="020B0604020202020204" pitchFamily="34" charset="0"/>
              <a:cs typeface="Arial Narrow" panose="020B0604020202020204" pitchFamily="34" charset="0"/>
            </a:endParaRPr>
          </a:p>
          <a:p>
            <a:pPr marL="285750" indent="-285750">
              <a:buFontTx/>
              <a:buChar char="-"/>
            </a:pPr>
            <a:r>
              <a:rPr lang="en-US" sz="2000" i="1" dirty="0">
                <a:solidFill>
                  <a:srgbClr val="002060"/>
                </a:solidFill>
                <a:latin typeface="Arial Narrow" panose="020B0604020202020204" pitchFamily="34" charset="0"/>
                <a:cs typeface="Arial Narrow" panose="020B0604020202020204" pitchFamily="34" charset="0"/>
              </a:rPr>
              <a:t>Student/groups:  </a:t>
            </a:r>
            <a:r>
              <a:rPr lang="en-US" sz="2000" b="1" i="1" dirty="0">
                <a:solidFill>
                  <a:srgbClr val="002060"/>
                </a:solidFill>
                <a:latin typeface="Arial Narrow" panose="020B0604020202020204" pitchFamily="34" charset="0"/>
                <a:cs typeface="Arial Narrow" panose="020B0604020202020204" pitchFamily="34" charset="0"/>
              </a:rPr>
              <a:t>VPSL</a:t>
            </a:r>
          </a:p>
          <a:p>
            <a:pPr marL="285750" indent="-285750">
              <a:buFontTx/>
              <a:buChar char="-"/>
            </a:pPr>
            <a:r>
              <a:rPr lang="en-US" sz="2000" i="1" dirty="0">
                <a:solidFill>
                  <a:srgbClr val="002060"/>
                </a:solidFill>
                <a:latin typeface="Arial Narrow" panose="020B0604020202020204" pitchFamily="34" charset="0"/>
                <a:cs typeface="Arial Narrow" panose="020B0604020202020204" pitchFamily="34" charset="0"/>
              </a:rPr>
              <a:t>Staff:  </a:t>
            </a:r>
            <a:r>
              <a:rPr lang="en-US" sz="2000" b="1" i="1" dirty="0">
                <a:solidFill>
                  <a:srgbClr val="002060"/>
                </a:solidFill>
                <a:latin typeface="Arial Narrow" panose="020B0604020202020204" pitchFamily="34" charset="0"/>
                <a:cs typeface="Arial Narrow" panose="020B0604020202020204" pitchFamily="34" charset="0"/>
              </a:rPr>
              <a:t>VPFA</a:t>
            </a:r>
          </a:p>
          <a:p>
            <a:pPr marL="285750" indent="-285750">
              <a:buFontTx/>
              <a:buChar char="-"/>
            </a:pPr>
            <a:r>
              <a:rPr lang="en-US" sz="2000" i="1" dirty="0">
                <a:solidFill>
                  <a:srgbClr val="002060"/>
                </a:solidFill>
                <a:latin typeface="Arial Narrow" panose="020B0604020202020204" pitchFamily="34" charset="0"/>
                <a:cs typeface="Arial Narrow" panose="020B0604020202020204" pitchFamily="34" charset="0"/>
              </a:rPr>
              <a:t>Faculty:  </a:t>
            </a:r>
            <a:r>
              <a:rPr lang="en-US" sz="2000" b="1" i="1" dirty="0">
                <a:solidFill>
                  <a:srgbClr val="002060"/>
                </a:solidFill>
                <a:latin typeface="Arial Narrow" panose="020B0604020202020204" pitchFamily="34" charset="0"/>
                <a:cs typeface="Arial Narrow" panose="020B0604020202020204" pitchFamily="34" charset="0"/>
              </a:rPr>
              <a:t>VPAA</a:t>
            </a:r>
            <a:endParaRPr lang="en-US" sz="1400" b="1" i="1" dirty="0">
              <a:solidFill>
                <a:srgbClr val="002060"/>
              </a:solidFill>
              <a:latin typeface="Arial Narrow" panose="020B0604020202020204" pitchFamily="34" charset="0"/>
              <a:cs typeface="Arial Narrow" panose="020B0604020202020204" pitchFamily="34" charset="0"/>
            </a:endParaRPr>
          </a:p>
          <a:p>
            <a:endParaRPr lang="en-US" sz="800" i="1" dirty="0">
              <a:solidFill>
                <a:schemeClr val="bg1"/>
              </a:solidFill>
              <a:latin typeface="Arial Narrow" panose="020B0604020202020204" pitchFamily="34" charset="0"/>
              <a:cs typeface="Arial Narrow" panose="020B0604020202020204" pitchFamily="34" charset="0"/>
            </a:endParaRPr>
          </a:p>
        </p:txBody>
      </p:sp>
      <p:sp>
        <p:nvSpPr>
          <p:cNvPr id="6" name="Striped Right Arrow 5">
            <a:extLst>
              <a:ext uri="{FF2B5EF4-FFF2-40B4-BE49-F238E27FC236}">
                <a16:creationId xmlns:a16="http://schemas.microsoft.com/office/drawing/2014/main" id="{9B792F05-CD42-BBD1-B689-47CA5203F758}"/>
              </a:ext>
            </a:extLst>
          </p:cNvPr>
          <p:cNvSpPr/>
          <p:nvPr/>
        </p:nvSpPr>
        <p:spPr>
          <a:xfrm rot="16200000">
            <a:off x="6604071" y="5483630"/>
            <a:ext cx="1295172" cy="761343"/>
          </a:xfrm>
          <a:prstGeom prst="striped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riped Right Arrow 6">
            <a:extLst>
              <a:ext uri="{FF2B5EF4-FFF2-40B4-BE49-F238E27FC236}">
                <a16:creationId xmlns:a16="http://schemas.microsoft.com/office/drawing/2014/main" id="{8801162F-9FCD-311F-A347-1426BB26DB0A}"/>
              </a:ext>
            </a:extLst>
          </p:cNvPr>
          <p:cNvSpPr/>
          <p:nvPr/>
        </p:nvSpPr>
        <p:spPr>
          <a:xfrm rot="7202022">
            <a:off x="10635140" y="1395225"/>
            <a:ext cx="1295172" cy="761343"/>
          </a:xfrm>
          <a:prstGeom prst="striped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0070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240796C-73D1-4410-280A-44391BA6C0D7}"/>
              </a:ext>
            </a:extLst>
          </p:cNvPr>
          <p:cNvSpPr>
            <a:spLocks noGrp="1"/>
          </p:cNvSpPr>
          <p:nvPr>
            <p:ph type="title"/>
          </p:nvPr>
        </p:nvSpPr>
        <p:spPr/>
        <p:txBody>
          <a:bodyPr/>
          <a:lstStyle/>
          <a:p>
            <a:endParaRPr lang="en-US" dirty="0"/>
          </a:p>
        </p:txBody>
      </p:sp>
      <p:sp>
        <p:nvSpPr>
          <p:cNvPr id="5" name="Content Placeholder 4">
            <a:extLst>
              <a:ext uri="{FF2B5EF4-FFF2-40B4-BE49-F238E27FC236}">
                <a16:creationId xmlns:a16="http://schemas.microsoft.com/office/drawing/2014/main" id="{C33F223E-B1F5-73C3-6188-B7BB673AFF96}"/>
              </a:ext>
            </a:extLst>
          </p:cNvPr>
          <p:cNvSpPr>
            <a:spLocks noGrp="1"/>
          </p:cNvSpPr>
          <p:nvPr>
            <p:ph idx="1"/>
          </p:nvPr>
        </p:nvSpPr>
        <p:spPr>
          <a:xfrm>
            <a:off x="690800" y="1738764"/>
            <a:ext cx="10962800" cy="4918514"/>
          </a:xfrm>
          <a:solidFill>
            <a:schemeClr val="accent5">
              <a:lumMod val="75000"/>
            </a:schemeClr>
          </a:solidFill>
          <a:ln w="57150">
            <a:solidFill>
              <a:schemeClr val="accent5">
                <a:lumMod val="75000"/>
              </a:schemeClr>
            </a:solidFill>
          </a:ln>
        </p:spPr>
        <p:txBody>
          <a:bodyPr>
            <a:normAutofit/>
          </a:bodyPr>
          <a:lstStyle/>
          <a:p>
            <a:pPr indent="0" algn="ctr">
              <a:spcBef>
                <a:spcPts val="0"/>
              </a:spcBef>
              <a:buNone/>
            </a:pPr>
            <a:endParaRPr lang="en-US" sz="800" b="1" i="1" dirty="0">
              <a:solidFill>
                <a:srgbClr val="002060"/>
              </a:solidFill>
            </a:endParaRPr>
          </a:p>
          <a:p>
            <a:pPr indent="0" algn="ctr">
              <a:spcBef>
                <a:spcPts val="0"/>
              </a:spcBef>
              <a:buNone/>
            </a:pPr>
            <a:r>
              <a:rPr lang="en-US" sz="3600" b="1" i="1" u="sng" dirty="0">
                <a:solidFill>
                  <a:srgbClr val="002060"/>
                </a:solidFill>
              </a:rPr>
              <a:t>Appeal</a:t>
            </a:r>
          </a:p>
          <a:p>
            <a:pPr indent="0" algn="ctr">
              <a:spcBef>
                <a:spcPts val="0"/>
              </a:spcBef>
              <a:buNone/>
            </a:pPr>
            <a:endParaRPr lang="en-US" sz="800" b="1" i="1" u="sng" dirty="0">
              <a:solidFill>
                <a:srgbClr val="002060"/>
              </a:solidFill>
            </a:endParaRPr>
          </a:p>
          <a:p>
            <a:pPr marL="571500" indent="-342900">
              <a:spcBef>
                <a:spcPts val="0"/>
              </a:spcBef>
              <a:buFont typeface="Wingdings" pitchFamily="2" charset="2"/>
              <a:buChar char="ü"/>
            </a:pPr>
            <a:r>
              <a:rPr lang="en-US" sz="2000" b="1" i="1" dirty="0">
                <a:solidFill>
                  <a:schemeClr val="bg1"/>
                </a:solidFill>
              </a:rPr>
              <a:t>An Appeal can be filed for either Investigator Resolution Process or the Hearing Process</a:t>
            </a:r>
          </a:p>
          <a:p>
            <a:pPr indent="0">
              <a:spcBef>
                <a:spcPts val="0"/>
              </a:spcBef>
              <a:buNone/>
            </a:pPr>
            <a:endParaRPr lang="en-US" sz="800" b="1" i="1" dirty="0">
              <a:solidFill>
                <a:schemeClr val="bg1"/>
              </a:solidFill>
            </a:endParaRPr>
          </a:p>
          <a:p>
            <a:pPr marL="571500" indent="-342900">
              <a:spcBef>
                <a:spcPts val="0"/>
              </a:spcBef>
              <a:buFont typeface="Wingdings" pitchFamily="2" charset="2"/>
              <a:buChar char="ü"/>
            </a:pPr>
            <a:r>
              <a:rPr lang="en-US" sz="2000" b="1" i="1" dirty="0">
                <a:solidFill>
                  <a:schemeClr val="bg1"/>
                </a:solidFill>
              </a:rPr>
              <a:t>The Appeal Officer for all cases is the VP for GPS.  If unable to serve, the alternate is based on classification of respondent.</a:t>
            </a:r>
          </a:p>
          <a:p>
            <a:pPr marL="1028700" lvl="1" indent="-342900">
              <a:spcBef>
                <a:spcPts val="0"/>
              </a:spcBef>
              <a:buFont typeface="Wingdings" pitchFamily="2" charset="2"/>
              <a:buChar char="ü"/>
            </a:pPr>
            <a:r>
              <a:rPr lang="en-US" sz="1600" b="1" i="1" dirty="0">
                <a:solidFill>
                  <a:srgbClr val="002060"/>
                </a:solidFill>
              </a:rPr>
              <a:t>Mut be a neutral and impartial decision maker.</a:t>
            </a:r>
          </a:p>
          <a:p>
            <a:pPr marL="1028700" lvl="1" indent="-342900">
              <a:spcBef>
                <a:spcPts val="0"/>
              </a:spcBef>
              <a:buFont typeface="Wingdings" pitchFamily="2" charset="2"/>
              <a:buChar char="ü"/>
            </a:pPr>
            <a:r>
              <a:rPr lang="en-US" sz="1600" b="1" i="1" dirty="0">
                <a:solidFill>
                  <a:srgbClr val="002060"/>
                </a:solidFill>
              </a:rPr>
              <a:t>Parties have one day to appeal named AO</a:t>
            </a:r>
          </a:p>
          <a:p>
            <a:pPr indent="0">
              <a:spcBef>
                <a:spcPts val="0"/>
              </a:spcBef>
              <a:buNone/>
            </a:pPr>
            <a:endParaRPr lang="en-US" sz="800" b="1" i="1" dirty="0">
              <a:solidFill>
                <a:schemeClr val="bg1"/>
              </a:solidFill>
            </a:endParaRPr>
          </a:p>
          <a:p>
            <a:pPr marL="571500" indent="-342900">
              <a:spcBef>
                <a:spcPts val="0"/>
              </a:spcBef>
              <a:buFont typeface="Wingdings" pitchFamily="2" charset="2"/>
              <a:buChar char="ü"/>
            </a:pPr>
            <a:r>
              <a:rPr lang="en-US" sz="2000" b="1" i="1" dirty="0">
                <a:solidFill>
                  <a:schemeClr val="bg1"/>
                </a:solidFill>
              </a:rPr>
              <a:t>A party can appeal:</a:t>
            </a:r>
          </a:p>
          <a:p>
            <a:pPr marL="1028700" lvl="1" indent="-342900">
              <a:spcBef>
                <a:spcPts val="0"/>
              </a:spcBef>
              <a:buFont typeface="Wingdings" pitchFamily="2" charset="2"/>
              <a:buChar char="ü"/>
            </a:pPr>
            <a:r>
              <a:rPr lang="en-US" sz="1600" b="1" i="1" dirty="0">
                <a:solidFill>
                  <a:srgbClr val="002060"/>
                </a:solidFill>
              </a:rPr>
              <a:t>The outcome (including the finding of responsible or not responsible) and/or</a:t>
            </a:r>
          </a:p>
          <a:p>
            <a:pPr marL="1028700" lvl="1" indent="-342900">
              <a:spcBef>
                <a:spcPts val="0"/>
              </a:spcBef>
              <a:buFont typeface="Wingdings" pitchFamily="2" charset="2"/>
              <a:buChar char="ü"/>
            </a:pPr>
            <a:r>
              <a:rPr lang="en-US" sz="1600" b="1" i="1" dirty="0">
                <a:solidFill>
                  <a:srgbClr val="002060"/>
                </a:solidFill>
              </a:rPr>
              <a:t>The Sanction</a:t>
            </a:r>
          </a:p>
          <a:p>
            <a:pPr marL="1028700" lvl="1" indent="-342900">
              <a:spcBef>
                <a:spcPts val="0"/>
              </a:spcBef>
              <a:buFont typeface="Wingdings" pitchFamily="2" charset="2"/>
              <a:buChar char="ü"/>
            </a:pPr>
            <a:endParaRPr lang="en-US" sz="1600" b="1" i="1" dirty="0">
              <a:solidFill>
                <a:schemeClr val="bg1"/>
              </a:solidFill>
            </a:endParaRPr>
          </a:p>
          <a:p>
            <a:pPr lvl="1" indent="0">
              <a:spcBef>
                <a:spcPts val="0"/>
              </a:spcBef>
              <a:buNone/>
            </a:pPr>
            <a:r>
              <a:rPr lang="en-US" sz="1600" b="1" i="1" dirty="0">
                <a:solidFill>
                  <a:schemeClr val="bg1"/>
                </a:solidFill>
              </a:rPr>
              <a:t>GROUNDS for APPEAL:</a:t>
            </a:r>
          </a:p>
          <a:p>
            <a:pPr marL="971550" lvl="1" indent="-285750">
              <a:spcBef>
                <a:spcPts val="0"/>
              </a:spcBef>
              <a:buFont typeface="Wingdings" pitchFamily="2" charset="2"/>
              <a:buChar char="Ø"/>
            </a:pPr>
            <a:r>
              <a:rPr lang="en-US" sz="1600" b="1" i="1" dirty="0">
                <a:solidFill>
                  <a:srgbClr val="002060"/>
                </a:solidFill>
              </a:rPr>
              <a:t>Procedural irregularity that affected the outcome of the matter</a:t>
            </a:r>
          </a:p>
          <a:p>
            <a:pPr marL="971550" lvl="1" indent="-285750">
              <a:spcBef>
                <a:spcPts val="0"/>
              </a:spcBef>
              <a:buFont typeface="Wingdings" pitchFamily="2" charset="2"/>
              <a:buChar char="Ø"/>
            </a:pPr>
            <a:r>
              <a:rPr lang="en-US" sz="1600" b="1" i="1" dirty="0">
                <a:solidFill>
                  <a:srgbClr val="002060"/>
                </a:solidFill>
              </a:rPr>
              <a:t>New evidence that was not reasonably available at the time of determination – that could affect the outcome</a:t>
            </a:r>
          </a:p>
          <a:p>
            <a:pPr marL="971550" lvl="1" indent="-285750">
              <a:spcBef>
                <a:spcPts val="0"/>
              </a:spcBef>
              <a:buFont typeface="Wingdings" pitchFamily="2" charset="2"/>
              <a:buChar char="Ø"/>
            </a:pPr>
            <a:r>
              <a:rPr lang="en-US" sz="1600" b="1" i="1" dirty="0">
                <a:solidFill>
                  <a:srgbClr val="002060"/>
                </a:solidFill>
              </a:rPr>
              <a:t>CRD or HC had a conflict of interest or bias</a:t>
            </a:r>
          </a:p>
          <a:p>
            <a:pPr marL="971550" lvl="1" indent="-285750">
              <a:spcBef>
                <a:spcPts val="0"/>
              </a:spcBef>
              <a:buFont typeface="Wingdings" pitchFamily="2" charset="2"/>
              <a:buChar char="Ø"/>
            </a:pPr>
            <a:r>
              <a:rPr lang="en-US" sz="1600" b="1" i="1" dirty="0">
                <a:solidFill>
                  <a:srgbClr val="002060"/>
                </a:solidFill>
              </a:rPr>
              <a:t>The decision of investigator or HC was clearly erroneous based on the evidential record</a:t>
            </a:r>
          </a:p>
          <a:p>
            <a:pPr indent="0">
              <a:spcBef>
                <a:spcPts val="0"/>
              </a:spcBef>
              <a:buNone/>
            </a:pPr>
            <a:endParaRPr lang="en-US" sz="800" b="1" i="1" dirty="0">
              <a:solidFill>
                <a:schemeClr val="bg1"/>
              </a:solidFill>
            </a:endParaRPr>
          </a:p>
          <a:p>
            <a:pPr marL="571500" indent="-342900">
              <a:spcBef>
                <a:spcPts val="0"/>
              </a:spcBef>
              <a:buFont typeface="Wingdings" pitchFamily="2" charset="2"/>
              <a:buChar char="ü"/>
            </a:pPr>
            <a:r>
              <a:rPr lang="en-US" sz="2000" b="1" i="1" dirty="0">
                <a:solidFill>
                  <a:schemeClr val="bg1"/>
                </a:solidFill>
              </a:rPr>
              <a:t>Appeal Decisions are final</a:t>
            </a:r>
          </a:p>
          <a:p>
            <a:pPr marL="571500" indent="-342900">
              <a:spcBef>
                <a:spcPts val="0"/>
              </a:spcBef>
              <a:buFont typeface="Wingdings" pitchFamily="2" charset="2"/>
              <a:buChar char="ü"/>
            </a:pPr>
            <a:endParaRPr lang="en-US" sz="2000" b="1" i="1" dirty="0">
              <a:solidFill>
                <a:schemeClr val="bg1"/>
              </a:solidFill>
            </a:endParaRPr>
          </a:p>
          <a:p>
            <a:pPr marL="971550" lvl="1" indent="-285750">
              <a:spcBef>
                <a:spcPts val="0"/>
              </a:spcBef>
              <a:buFont typeface="Wingdings" pitchFamily="2" charset="2"/>
              <a:buChar char="Ø"/>
            </a:pPr>
            <a:endParaRPr lang="en-US" sz="1600" b="1" i="1" dirty="0">
              <a:solidFill>
                <a:schemeClr val="bg1"/>
              </a:solidFill>
            </a:endParaRPr>
          </a:p>
          <a:p>
            <a:pPr marL="971550" lvl="1" indent="-285750">
              <a:spcBef>
                <a:spcPts val="0"/>
              </a:spcBef>
              <a:buFont typeface="Wingdings" pitchFamily="2" charset="2"/>
              <a:buChar char="Ø"/>
            </a:pPr>
            <a:endParaRPr lang="en-US" sz="1600" b="1" i="1" dirty="0">
              <a:solidFill>
                <a:schemeClr val="bg1"/>
              </a:solidFill>
            </a:endParaRPr>
          </a:p>
          <a:p>
            <a:pPr marL="971550" lvl="1" indent="-285750">
              <a:spcBef>
                <a:spcPts val="0"/>
              </a:spcBef>
              <a:buFont typeface="Wingdings" pitchFamily="2" charset="2"/>
              <a:buChar char="Ø"/>
            </a:pPr>
            <a:endParaRPr lang="en-US" sz="1600" b="1" i="1" dirty="0">
              <a:solidFill>
                <a:schemeClr val="bg1"/>
              </a:solidFill>
            </a:endParaRPr>
          </a:p>
          <a:p>
            <a:pPr lvl="1" indent="0">
              <a:spcBef>
                <a:spcPts val="0"/>
              </a:spcBef>
              <a:buNone/>
            </a:pPr>
            <a:endParaRPr lang="en-US" sz="1600" b="1" i="1" dirty="0">
              <a:solidFill>
                <a:schemeClr val="bg1"/>
              </a:solidFill>
            </a:endParaRPr>
          </a:p>
          <a:p>
            <a:pPr lvl="1" indent="0">
              <a:spcBef>
                <a:spcPts val="0"/>
              </a:spcBef>
              <a:buNone/>
            </a:pPr>
            <a:endParaRPr lang="en-US" sz="1600" b="1" i="1" dirty="0">
              <a:solidFill>
                <a:schemeClr val="bg1"/>
              </a:solidFill>
            </a:endParaRPr>
          </a:p>
          <a:p>
            <a:pPr marL="1028700" lvl="1" indent="-342900">
              <a:spcBef>
                <a:spcPts val="0"/>
              </a:spcBef>
              <a:buFont typeface="Wingdings" pitchFamily="2" charset="2"/>
              <a:buChar char="ü"/>
            </a:pPr>
            <a:endParaRPr lang="en-US" sz="1600" b="1" i="1" dirty="0">
              <a:solidFill>
                <a:schemeClr val="bg1"/>
              </a:solidFill>
            </a:endParaRPr>
          </a:p>
          <a:p>
            <a:pPr marL="1028700" lvl="1" indent="-342900">
              <a:spcBef>
                <a:spcPts val="0"/>
              </a:spcBef>
              <a:buFont typeface="Wingdings" pitchFamily="2" charset="2"/>
              <a:buChar char="ü"/>
            </a:pPr>
            <a:endParaRPr lang="en-US" sz="1600" b="1" i="1" dirty="0">
              <a:solidFill>
                <a:schemeClr val="bg1"/>
              </a:solidFill>
            </a:endParaRPr>
          </a:p>
        </p:txBody>
      </p:sp>
      <p:sp>
        <p:nvSpPr>
          <p:cNvPr id="3" name="Google Shape;78;p15">
            <a:extLst>
              <a:ext uri="{FF2B5EF4-FFF2-40B4-BE49-F238E27FC236}">
                <a16:creationId xmlns:a16="http://schemas.microsoft.com/office/drawing/2014/main" id="{3369FAEB-91AF-0E0A-487B-56FBD32D61A8}"/>
              </a:ext>
            </a:extLst>
          </p:cNvPr>
          <p:cNvSpPr txBox="1">
            <a:spLocks/>
          </p:cNvSpPr>
          <p:nvPr/>
        </p:nvSpPr>
        <p:spPr>
          <a:xfrm>
            <a:off x="690800" y="316364"/>
            <a:ext cx="10962800" cy="10236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spcFirstLastPara="1" vert="horz" wrap="square" lIns="121900" tIns="121900" rIns="121900" bIns="121900" rtlCol="0" anchor="b" anchorCtr="0">
            <a:noAutofit/>
          </a:bodyPr>
          <a:lstStyle>
            <a:lvl1pPr lvl="0" algn="l" defTabSz="914400" rtl="0" eaLnBrk="1" latinLnBrk="0" hangingPunct="1">
              <a:lnSpc>
                <a:spcPct val="90000"/>
              </a:lnSpc>
              <a:spcBef>
                <a:spcPts val="0"/>
              </a:spcBef>
              <a:spcAft>
                <a:spcPts val="0"/>
              </a:spcAft>
              <a:buSzPts val="6000"/>
              <a:buNone/>
              <a:defRPr sz="8000" kern="1200">
                <a:solidFill>
                  <a:schemeClr val="tx1"/>
                </a:solidFill>
                <a:latin typeface="+mj-lt"/>
                <a:ea typeface="+mj-ea"/>
                <a:cs typeface="+mj-cs"/>
              </a:defRPr>
            </a:lvl1pPr>
            <a:lvl2pPr lvl="1">
              <a:spcBef>
                <a:spcPts val="0"/>
              </a:spcBef>
              <a:spcAft>
                <a:spcPts val="0"/>
              </a:spcAft>
              <a:buSzPts val="6000"/>
              <a:buNone/>
              <a:defRPr sz="8000"/>
            </a:lvl2pPr>
            <a:lvl3pPr lvl="2">
              <a:spcBef>
                <a:spcPts val="0"/>
              </a:spcBef>
              <a:spcAft>
                <a:spcPts val="0"/>
              </a:spcAft>
              <a:buSzPts val="6000"/>
              <a:buNone/>
              <a:defRPr sz="8000"/>
            </a:lvl3pPr>
            <a:lvl4pPr lvl="3">
              <a:spcBef>
                <a:spcPts val="0"/>
              </a:spcBef>
              <a:spcAft>
                <a:spcPts val="0"/>
              </a:spcAft>
              <a:buSzPts val="6000"/>
              <a:buNone/>
              <a:defRPr sz="8000"/>
            </a:lvl4pPr>
            <a:lvl5pPr lvl="4">
              <a:spcBef>
                <a:spcPts val="0"/>
              </a:spcBef>
              <a:spcAft>
                <a:spcPts val="0"/>
              </a:spcAft>
              <a:buSzPts val="6000"/>
              <a:buNone/>
              <a:defRPr sz="8000"/>
            </a:lvl5pPr>
            <a:lvl6pPr lvl="5">
              <a:spcBef>
                <a:spcPts val="0"/>
              </a:spcBef>
              <a:spcAft>
                <a:spcPts val="0"/>
              </a:spcAft>
              <a:buSzPts val="6000"/>
              <a:buNone/>
              <a:defRPr sz="8000"/>
            </a:lvl6pPr>
            <a:lvl7pPr lvl="6">
              <a:spcBef>
                <a:spcPts val="0"/>
              </a:spcBef>
              <a:spcAft>
                <a:spcPts val="0"/>
              </a:spcAft>
              <a:buSzPts val="6000"/>
              <a:buNone/>
              <a:defRPr sz="8000"/>
            </a:lvl7pPr>
            <a:lvl8pPr lvl="7">
              <a:spcBef>
                <a:spcPts val="0"/>
              </a:spcBef>
              <a:spcAft>
                <a:spcPts val="0"/>
              </a:spcAft>
              <a:buSzPts val="6000"/>
              <a:buNone/>
              <a:defRPr sz="8000"/>
            </a:lvl8pPr>
            <a:lvl9pPr lvl="8">
              <a:spcBef>
                <a:spcPts val="0"/>
              </a:spcBef>
              <a:spcAft>
                <a:spcPts val="0"/>
              </a:spcAft>
              <a:buSzPts val="6000"/>
              <a:buNone/>
              <a:defRPr sz="8000"/>
            </a:lvl9pPr>
          </a:lstStyle>
          <a:p>
            <a:r>
              <a:rPr lang="en-US" sz="5400" b="1" i="1" dirty="0">
                <a:solidFill>
                  <a:schemeClr val="accent6">
                    <a:lumMod val="75000"/>
                  </a:schemeClr>
                </a:solidFill>
                <a:latin typeface="Arial Narrow" panose="020B0604020202020204" pitchFamily="34" charset="0"/>
                <a:cs typeface="Arial Narrow" panose="020B0604020202020204" pitchFamily="34" charset="0"/>
              </a:rPr>
              <a:t>Roles in the Formal Track</a:t>
            </a:r>
          </a:p>
        </p:txBody>
      </p:sp>
      <p:pic>
        <p:nvPicPr>
          <p:cNvPr id="10" name="Picture 9">
            <a:extLst>
              <a:ext uri="{FF2B5EF4-FFF2-40B4-BE49-F238E27FC236}">
                <a16:creationId xmlns:a16="http://schemas.microsoft.com/office/drawing/2014/main" id="{8CAAE05B-81F0-CFE0-E58E-7CF59490B338}"/>
              </a:ext>
            </a:extLst>
          </p:cNvPr>
          <p:cNvPicPr>
            <a:picLocks noChangeAspect="1"/>
          </p:cNvPicPr>
          <p:nvPr/>
        </p:nvPicPr>
        <p:blipFill>
          <a:blip r:embed="rId2"/>
          <a:stretch>
            <a:fillRect/>
          </a:stretch>
        </p:blipFill>
        <p:spPr>
          <a:xfrm>
            <a:off x="9365784" y="116964"/>
            <a:ext cx="1422400" cy="1422400"/>
          </a:xfrm>
          <a:prstGeom prst="rect">
            <a:avLst/>
          </a:prstGeom>
        </p:spPr>
      </p:pic>
      <p:sp>
        <p:nvSpPr>
          <p:cNvPr id="8" name="Left-Up Arrow 7">
            <a:extLst>
              <a:ext uri="{FF2B5EF4-FFF2-40B4-BE49-F238E27FC236}">
                <a16:creationId xmlns:a16="http://schemas.microsoft.com/office/drawing/2014/main" id="{5BFDDBAD-D029-7996-74A3-0926AB43D3E6}"/>
              </a:ext>
            </a:extLst>
          </p:cNvPr>
          <p:cNvSpPr/>
          <p:nvPr/>
        </p:nvSpPr>
        <p:spPr>
          <a:xfrm rot="14584916">
            <a:off x="7979516" y="512557"/>
            <a:ext cx="850392" cy="850392"/>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33E2C21-CD2B-36F1-4791-188FE2D4859C}"/>
              </a:ext>
            </a:extLst>
          </p:cNvPr>
          <p:cNvSpPr txBox="1"/>
          <p:nvPr/>
        </p:nvSpPr>
        <p:spPr>
          <a:xfrm>
            <a:off x="9090103" y="3590692"/>
            <a:ext cx="2263697" cy="1200329"/>
          </a:xfrm>
          <a:prstGeom prst="rect">
            <a:avLst/>
          </a:prstGeom>
          <a:solidFill>
            <a:schemeClr val="accent1">
              <a:lumMod val="40000"/>
              <a:lumOff val="60000"/>
            </a:schemeClr>
          </a:solidFill>
          <a:ln>
            <a:solidFill>
              <a:srgbClr val="002060"/>
            </a:solidFill>
          </a:ln>
        </p:spPr>
        <p:txBody>
          <a:bodyPr wrap="square" rtlCol="0">
            <a:spAutoFit/>
          </a:bodyPr>
          <a:lstStyle/>
          <a:p>
            <a:r>
              <a:rPr lang="en-US" u="sng" dirty="0">
                <a:solidFill>
                  <a:schemeClr val="accent6">
                    <a:lumMod val="75000"/>
                  </a:schemeClr>
                </a:solidFill>
                <a:latin typeface="Abadi MT Condensed Light" panose="020B0306030101010103" pitchFamily="34" charset="77"/>
              </a:rPr>
              <a:t>File Appeal Notice </a:t>
            </a:r>
            <a:r>
              <a:rPr lang="en-US" dirty="0">
                <a:solidFill>
                  <a:schemeClr val="accent6">
                    <a:lumMod val="75000"/>
                  </a:schemeClr>
                </a:solidFill>
                <a:latin typeface="Abadi MT Condensed Light" panose="020B0306030101010103" pitchFamily="34" charset="77"/>
              </a:rPr>
              <a:t>= 5 days of receipt of decision</a:t>
            </a:r>
          </a:p>
          <a:p>
            <a:r>
              <a:rPr lang="en-US" u="sng" dirty="0">
                <a:solidFill>
                  <a:schemeClr val="accent6">
                    <a:lumMod val="75000"/>
                  </a:schemeClr>
                </a:solidFill>
                <a:latin typeface="Abadi MT Condensed Light" panose="020B0306030101010103" pitchFamily="34" charset="77"/>
              </a:rPr>
              <a:t>Other party’s response to filed appeal </a:t>
            </a:r>
            <a:r>
              <a:rPr lang="en-US" dirty="0">
                <a:solidFill>
                  <a:schemeClr val="accent6">
                    <a:lumMod val="75000"/>
                  </a:schemeClr>
                </a:solidFill>
                <a:latin typeface="Abadi MT Condensed Light" panose="020B0306030101010103" pitchFamily="34" charset="77"/>
              </a:rPr>
              <a:t>= 3 days</a:t>
            </a:r>
          </a:p>
        </p:txBody>
      </p:sp>
    </p:spTree>
    <p:extLst>
      <p:ext uri="{BB962C8B-B14F-4D97-AF65-F5344CB8AC3E}">
        <p14:creationId xmlns:p14="http://schemas.microsoft.com/office/powerpoint/2010/main" val="1395630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D7939-A8B2-6163-F821-97D87296166F}"/>
              </a:ext>
            </a:extLst>
          </p:cNvPr>
          <p:cNvSpPr>
            <a:spLocks noGrp="1"/>
          </p:cNvSpPr>
          <p:nvPr>
            <p:ph type="title"/>
          </p:nvPr>
        </p:nvSpPr>
        <p:spPr>
          <a:solidFill>
            <a:srgbClr val="002060"/>
          </a:solidFill>
        </p:spPr>
        <p:txBody>
          <a:bodyPr/>
          <a:lstStyle/>
          <a:p>
            <a:r>
              <a:rPr lang="en-US" b="1" i="1" dirty="0">
                <a:solidFill>
                  <a:schemeClr val="bg1"/>
                </a:solidFill>
                <a:latin typeface="Arial Narrow" panose="020B0604020202020204" pitchFamily="34" charset="0"/>
                <a:cs typeface="Arial Narrow" panose="020B0604020202020204" pitchFamily="34" charset="0"/>
              </a:rPr>
              <a:t>TIX – Sexual Harassment Jurisdiction </a:t>
            </a:r>
            <a:r>
              <a:rPr lang="en-US" sz="3600" b="1" i="1" dirty="0">
                <a:solidFill>
                  <a:schemeClr val="bg1"/>
                </a:solidFill>
                <a:latin typeface="Arial Narrow" panose="020B0604020202020204" pitchFamily="34" charset="0"/>
                <a:cs typeface="Arial Narrow" panose="020B0604020202020204" pitchFamily="34" charset="0"/>
              </a:rPr>
              <a:t>(see VII.A.)</a:t>
            </a:r>
          </a:p>
        </p:txBody>
      </p:sp>
      <p:sp>
        <p:nvSpPr>
          <p:cNvPr id="3" name="Content Placeholder 2">
            <a:extLst>
              <a:ext uri="{FF2B5EF4-FFF2-40B4-BE49-F238E27FC236}">
                <a16:creationId xmlns:a16="http://schemas.microsoft.com/office/drawing/2014/main" id="{9098E541-31A6-4B57-9F3E-6780990EA377}"/>
              </a:ext>
            </a:extLst>
          </p:cNvPr>
          <p:cNvSpPr>
            <a:spLocks noGrp="1"/>
          </p:cNvSpPr>
          <p:nvPr>
            <p:ph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fontScale="92500" lnSpcReduction="10000"/>
          </a:bodyPr>
          <a:lstStyle/>
          <a:p>
            <a:r>
              <a:rPr lang="en-US" b="1" dirty="0">
                <a:solidFill>
                  <a:schemeClr val="accent5">
                    <a:lumMod val="50000"/>
                  </a:schemeClr>
                </a:solidFill>
              </a:rPr>
              <a:t>Title IX – Sexual Harassment Prohibited Conduct</a:t>
            </a:r>
          </a:p>
          <a:p>
            <a:pPr marL="0" indent="0">
              <a:buNone/>
            </a:pPr>
            <a:endParaRPr lang="en-US" sz="800" dirty="0">
              <a:solidFill>
                <a:schemeClr val="accent5">
                  <a:lumMod val="50000"/>
                </a:schemeClr>
              </a:solidFill>
            </a:endParaRPr>
          </a:p>
          <a:p>
            <a:pPr lvl="1"/>
            <a:r>
              <a:rPr lang="en-US" u="sng" dirty="0">
                <a:solidFill>
                  <a:schemeClr val="accent5">
                    <a:lumMod val="50000"/>
                  </a:schemeClr>
                </a:solidFill>
              </a:rPr>
              <a:t>Must meet </a:t>
            </a:r>
            <a:r>
              <a:rPr lang="en-US" b="1" u="sng" dirty="0">
                <a:solidFill>
                  <a:schemeClr val="accent5">
                    <a:lumMod val="50000"/>
                  </a:schemeClr>
                </a:solidFill>
              </a:rPr>
              <a:t>all 3 threshold requirements</a:t>
            </a:r>
            <a:r>
              <a:rPr lang="en-US" u="sng" dirty="0">
                <a:solidFill>
                  <a:schemeClr val="accent5">
                    <a:lumMod val="50000"/>
                  </a:schemeClr>
                </a:solidFill>
              </a:rPr>
              <a:t>:</a:t>
            </a:r>
          </a:p>
          <a:p>
            <a:pPr lvl="2"/>
            <a:r>
              <a:rPr lang="en-US" dirty="0">
                <a:solidFill>
                  <a:schemeClr val="accent5">
                    <a:lumMod val="50000"/>
                  </a:schemeClr>
                </a:solidFill>
              </a:rPr>
              <a:t>1. The conduct must have occurred against a person </a:t>
            </a:r>
            <a:r>
              <a:rPr lang="en-US" b="1" dirty="0">
                <a:solidFill>
                  <a:schemeClr val="accent5">
                    <a:lumMod val="50000"/>
                  </a:schemeClr>
                </a:solidFill>
              </a:rPr>
              <a:t>in the United States</a:t>
            </a:r>
            <a:r>
              <a:rPr lang="en-US" dirty="0">
                <a:solidFill>
                  <a:schemeClr val="accent5">
                    <a:lumMod val="50000"/>
                  </a:schemeClr>
                </a:solidFill>
              </a:rPr>
              <a:t>.</a:t>
            </a:r>
          </a:p>
          <a:p>
            <a:pPr lvl="2"/>
            <a:r>
              <a:rPr lang="en-US" dirty="0">
                <a:solidFill>
                  <a:schemeClr val="accent5">
                    <a:lumMod val="50000"/>
                  </a:schemeClr>
                </a:solidFill>
              </a:rPr>
              <a:t>2. The conduct must have </a:t>
            </a:r>
            <a:r>
              <a:rPr lang="en-US" b="1" dirty="0">
                <a:solidFill>
                  <a:schemeClr val="accent5">
                    <a:lumMod val="50000"/>
                  </a:schemeClr>
                </a:solidFill>
              </a:rPr>
              <a:t>occurred within the University’s education program or activity:</a:t>
            </a:r>
            <a:r>
              <a:rPr lang="en-US" dirty="0">
                <a:solidFill>
                  <a:schemeClr val="accent5">
                    <a:lumMod val="50000"/>
                  </a:schemeClr>
                </a:solidFill>
              </a:rPr>
              <a:t> </a:t>
            </a:r>
          </a:p>
          <a:p>
            <a:pPr lvl="3"/>
            <a:r>
              <a:rPr lang="en-US" dirty="0">
                <a:solidFill>
                  <a:schemeClr val="accent5">
                    <a:lumMod val="50000"/>
                  </a:schemeClr>
                </a:solidFill>
              </a:rPr>
              <a:t>(a) in a location, event, or circumstances over which MVNU exercised substantial control over both the respondent and the context in which the sexual harassment occurs or</a:t>
            </a:r>
          </a:p>
          <a:p>
            <a:pPr lvl="3"/>
            <a:r>
              <a:rPr lang="en-US" dirty="0">
                <a:solidFill>
                  <a:schemeClr val="accent5">
                    <a:lumMod val="50000"/>
                  </a:schemeClr>
                </a:solidFill>
              </a:rPr>
              <a:t> (b) in relation to a building owned or controlled by a student organization that is officially recognized by the MVNU.</a:t>
            </a:r>
          </a:p>
          <a:p>
            <a:pPr lvl="2"/>
            <a:r>
              <a:rPr lang="en-US" dirty="0">
                <a:solidFill>
                  <a:schemeClr val="accent5">
                    <a:lumMod val="50000"/>
                  </a:schemeClr>
                </a:solidFill>
              </a:rPr>
              <a:t>3. The </a:t>
            </a:r>
            <a:r>
              <a:rPr lang="en-US" b="1" dirty="0">
                <a:solidFill>
                  <a:schemeClr val="accent5">
                    <a:lumMod val="50000"/>
                  </a:schemeClr>
                </a:solidFill>
              </a:rPr>
              <a:t>complainant must be participating in or attempting to participate</a:t>
            </a:r>
            <a:r>
              <a:rPr lang="en-US" dirty="0">
                <a:solidFill>
                  <a:schemeClr val="accent5">
                    <a:lumMod val="50000"/>
                  </a:schemeClr>
                </a:solidFill>
              </a:rPr>
              <a:t> in the education program or activity of the University at the time the formal complaint is filed. </a:t>
            </a:r>
          </a:p>
          <a:p>
            <a:pPr marL="457200" lvl="1" indent="0">
              <a:buNone/>
            </a:pPr>
            <a:endParaRPr lang="en-US" b="1" i="1" dirty="0">
              <a:solidFill>
                <a:schemeClr val="accent5">
                  <a:lumMod val="75000"/>
                </a:schemeClr>
              </a:solidFill>
            </a:endParaRPr>
          </a:p>
          <a:p>
            <a:pPr marL="457200" lvl="1" indent="0">
              <a:buNone/>
            </a:pPr>
            <a:r>
              <a:rPr lang="en-US" b="1" i="1" dirty="0">
                <a:solidFill>
                  <a:schemeClr val="accent5">
                    <a:lumMod val="50000"/>
                  </a:schemeClr>
                </a:solidFill>
              </a:rPr>
              <a:t>Initial determination by the Title IX Coordinator. Investigators provide analysis as part of Investigative Report and then Title IX Coordinator makes final Title IX Dismissal.</a:t>
            </a:r>
          </a:p>
          <a:p>
            <a:pPr lvl="1"/>
            <a:endParaRPr lang="en-US" u="sng" dirty="0">
              <a:solidFill>
                <a:schemeClr val="accent5">
                  <a:lumMod val="50000"/>
                </a:schemeClr>
              </a:solidFill>
            </a:endParaRPr>
          </a:p>
          <a:p>
            <a:pPr lvl="2"/>
            <a:endParaRPr lang="en-US" dirty="0">
              <a:solidFill>
                <a:schemeClr val="accent5">
                  <a:lumMod val="50000"/>
                </a:schemeClr>
              </a:solidFill>
            </a:endParaRPr>
          </a:p>
          <a:p>
            <a:pPr lvl="2"/>
            <a:endParaRPr lang="en-US" dirty="0"/>
          </a:p>
        </p:txBody>
      </p:sp>
      <p:sp>
        <p:nvSpPr>
          <p:cNvPr id="4" name="Striped Right Arrow 3">
            <a:extLst>
              <a:ext uri="{FF2B5EF4-FFF2-40B4-BE49-F238E27FC236}">
                <a16:creationId xmlns:a16="http://schemas.microsoft.com/office/drawing/2014/main" id="{CD486CA5-619D-8397-5D47-D7385EAC5B6B}"/>
              </a:ext>
            </a:extLst>
          </p:cNvPr>
          <p:cNvSpPr/>
          <p:nvPr/>
        </p:nvSpPr>
        <p:spPr>
          <a:xfrm rot="8065762">
            <a:off x="9848641" y="2181615"/>
            <a:ext cx="1301748" cy="72546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8498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CB6149-E581-BEE0-44A8-4B5C6D246185}"/>
              </a:ext>
            </a:extLst>
          </p:cNvPr>
          <p:cNvSpPr>
            <a:spLocks noGrp="1"/>
          </p:cNvSpPr>
          <p:nvPr>
            <p:ph type="title"/>
          </p:nvPr>
        </p:nvSpPr>
        <p:spPr>
          <a:solidFill>
            <a:srgbClr val="002060"/>
          </a:solidFill>
        </p:spPr>
        <p:txBody>
          <a:bodyPr/>
          <a:lstStyle/>
          <a:p>
            <a:r>
              <a:rPr lang="en-US" b="1" i="1" dirty="0">
                <a:solidFill>
                  <a:schemeClr val="bg1"/>
                </a:solidFill>
                <a:latin typeface="Arial Narrow" panose="020B0604020202020204" pitchFamily="34" charset="0"/>
                <a:cs typeface="Arial Narrow" panose="020B0604020202020204" pitchFamily="34" charset="0"/>
              </a:rPr>
              <a:t>PROHIBITED CONDUCT </a:t>
            </a:r>
            <a:r>
              <a:rPr lang="en-US" sz="3600" b="1" i="1" dirty="0">
                <a:solidFill>
                  <a:schemeClr val="bg1"/>
                </a:solidFill>
                <a:latin typeface="Arial Narrow" panose="020B0604020202020204" pitchFamily="34" charset="0"/>
                <a:cs typeface="Arial Narrow" panose="020B0604020202020204" pitchFamily="34" charset="0"/>
              </a:rPr>
              <a:t>(see VII. A.)</a:t>
            </a:r>
            <a:endParaRPr lang="en-US" sz="3600" dirty="0"/>
          </a:p>
        </p:txBody>
      </p:sp>
      <p:sp>
        <p:nvSpPr>
          <p:cNvPr id="5" name="Content Placeholder 4">
            <a:extLst>
              <a:ext uri="{FF2B5EF4-FFF2-40B4-BE49-F238E27FC236}">
                <a16:creationId xmlns:a16="http://schemas.microsoft.com/office/drawing/2014/main" id="{8B6B94C3-D145-9E84-B008-DEC1D2BF2F48}"/>
              </a:ext>
            </a:extLst>
          </p:cNvPr>
          <p:cNvSpPr>
            <a:spLocks noGrp="1"/>
          </p:cNvSpPr>
          <p:nvPr>
            <p:ph sz="half" idx="1"/>
          </p:nvPr>
        </p:nvSpPr>
        <p:spPr>
          <a:xfrm>
            <a:off x="838200" y="2141537"/>
            <a:ext cx="5181600" cy="435133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fontScale="92500" lnSpcReduction="10000"/>
          </a:bodyPr>
          <a:lstStyle/>
          <a:p>
            <a:pPr marL="0" indent="0">
              <a:buClr>
                <a:srgbClr val="000000"/>
              </a:buClr>
              <a:buNone/>
            </a:pPr>
            <a:endParaRPr lang="en-US" sz="900" b="1" dirty="0">
              <a:solidFill>
                <a:schemeClr val="accent6">
                  <a:lumMod val="75000"/>
                </a:schemeClr>
              </a:solidFill>
              <a:latin typeface="Source Sans Pro"/>
              <a:ea typeface="Source Sans Pro"/>
              <a:cs typeface="Source Sans Pro"/>
              <a:sym typeface="Source Sans Pro"/>
            </a:endParaRPr>
          </a:p>
          <a:p>
            <a:pPr marL="0" indent="0">
              <a:buClr>
                <a:srgbClr val="000000"/>
              </a:buClr>
              <a:buNone/>
            </a:pPr>
            <a:r>
              <a:rPr lang="en-US" b="1" dirty="0">
                <a:solidFill>
                  <a:srgbClr val="002060"/>
                </a:solidFill>
                <a:latin typeface="Source Sans Pro"/>
                <a:ea typeface="Source Sans Pro"/>
                <a:cs typeface="Source Sans Pro"/>
                <a:sym typeface="Source Sans Pro"/>
              </a:rPr>
              <a:t>Unwelcome conduct</a:t>
            </a:r>
            <a:r>
              <a:rPr lang="en-US" dirty="0">
                <a:solidFill>
                  <a:srgbClr val="002060"/>
                </a:solidFill>
                <a:latin typeface="Source Sans Pro"/>
                <a:ea typeface="Source Sans Pro"/>
                <a:cs typeface="Source Sans Pro"/>
                <a:sym typeface="Source Sans Pro"/>
              </a:rPr>
              <a:t> </a:t>
            </a:r>
            <a:r>
              <a:rPr lang="en-US" dirty="0">
                <a:solidFill>
                  <a:schemeClr val="accent6">
                    <a:lumMod val="75000"/>
                  </a:schemeClr>
                </a:solidFill>
                <a:latin typeface="Source Sans Pro"/>
                <a:ea typeface="Source Sans Pro"/>
                <a:cs typeface="Source Sans Pro"/>
                <a:sym typeface="Source Sans Pro"/>
              </a:rPr>
              <a:t>determined by a </a:t>
            </a:r>
            <a:r>
              <a:rPr lang="en-US" u="sng" dirty="0">
                <a:solidFill>
                  <a:schemeClr val="accent6">
                    <a:lumMod val="75000"/>
                  </a:schemeClr>
                </a:solidFill>
                <a:latin typeface="Source Sans Pro"/>
                <a:ea typeface="Source Sans Pro"/>
                <a:cs typeface="Source Sans Pro"/>
                <a:sym typeface="Source Sans Pro"/>
              </a:rPr>
              <a:t>reasonable person</a:t>
            </a:r>
            <a:r>
              <a:rPr lang="en-US" dirty="0">
                <a:solidFill>
                  <a:schemeClr val="accent6">
                    <a:lumMod val="75000"/>
                  </a:schemeClr>
                </a:solidFill>
                <a:latin typeface="Source Sans Pro"/>
                <a:ea typeface="Source Sans Pro"/>
                <a:cs typeface="Source Sans Pro"/>
                <a:sym typeface="Source Sans Pro"/>
              </a:rPr>
              <a:t> to be so severe, pervasive, </a:t>
            </a:r>
            <a:r>
              <a:rPr lang="en-US" u="sng" dirty="0">
                <a:solidFill>
                  <a:schemeClr val="accent6">
                    <a:lumMod val="75000"/>
                  </a:schemeClr>
                </a:solidFill>
                <a:latin typeface="Source Sans Pro"/>
                <a:ea typeface="Source Sans Pro"/>
                <a:cs typeface="Source Sans Pro"/>
                <a:sym typeface="Source Sans Pro"/>
              </a:rPr>
              <a:t>and</a:t>
            </a:r>
            <a:r>
              <a:rPr lang="en-US" dirty="0">
                <a:solidFill>
                  <a:schemeClr val="accent6">
                    <a:lumMod val="75000"/>
                  </a:schemeClr>
                </a:solidFill>
                <a:latin typeface="Source Sans Pro"/>
                <a:ea typeface="Source Sans Pro"/>
                <a:cs typeface="Source Sans Pro"/>
                <a:sym typeface="Source Sans Pro"/>
              </a:rPr>
              <a:t> objectively offensive that it effectively denies a person </a:t>
            </a:r>
            <a:r>
              <a:rPr lang="en-US" u="sng" dirty="0">
                <a:solidFill>
                  <a:schemeClr val="accent6">
                    <a:lumMod val="75000"/>
                  </a:schemeClr>
                </a:solidFill>
                <a:latin typeface="Source Sans Pro"/>
                <a:ea typeface="Source Sans Pro"/>
                <a:cs typeface="Source Sans Pro"/>
                <a:sym typeface="Source Sans Pro"/>
              </a:rPr>
              <a:t>equal access</a:t>
            </a:r>
            <a:r>
              <a:rPr lang="en-US" dirty="0">
                <a:solidFill>
                  <a:schemeClr val="accent6">
                    <a:lumMod val="75000"/>
                  </a:schemeClr>
                </a:solidFill>
                <a:latin typeface="Source Sans Pro"/>
                <a:ea typeface="Source Sans Pro"/>
                <a:cs typeface="Source Sans Pro"/>
                <a:sym typeface="Source Sans Pro"/>
              </a:rPr>
              <a:t> to a program or activity; or</a:t>
            </a:r>
            <a:endParaRPr lang="en-US" sz="2000" b="1" dirty="0">
              <a:solidFill>
                <a:schemeClr val="accent6">
                  <a:lumMod val="75000"/>
                </a:schemeClr>
              </a:solidFill>
              <a:latin typeface="Source Sans Pro"/>
              <a:ea typeface="Source Sans Pro"/>
              <a:cs typeface="Source Sans Pro"/>
              <a:sym typeface="Source Sans Pro"/>
            </a:endParaRPr>
          </a:p>
          <a:p>
            <a:pPr marL="0" indent="0">
              <a:buClr>
                <a:srgbClr val="000000"/>
              </a:buClr>
              <a:buNone/>
            </a:pPr>
            <a:r>
              <a:rPr lang="en-US" b="1" dirty="0">
                <a:solidFill>
                  <a:srgbClr val="002060"/>
                </a:solidFill>
              </a:rPr>
              <a:t>Quid Pro Quo</a:t>
            </a:r>
            <a:r>
              <a:rPr lang="en-US" dirty="0">
                <a:solidFill>
                  <a:srgbClr val="002060"/>
                </a:solidFill>
              </a:rPr>
              <a:t> </a:t>
            </a:r>
            <a:r>
              <a:rPr lang="en-US" dirty="0">
                <a:solidFill>
                  <a:schemeClr val="accent6">
                    <a:lumMod val="75000"/>
                  </a:schemeClr>
                </a:solidFill>
              </a:rPr>
              <a:t>- </a:t>
            </a:r>
            <a:r>
              <a:rPr lang="en-US" dirty="0">
                <a:solidFill>
                  <a:schemeClr val="accent6">
                    <a:lumMod val="75000"/>
                  </a:schemeClr>
                </a:solidFill>
                <a:latin typeface="Source Sans Pro"/>
                <a:ea typeface="Source Sans Pro"/>
                <a:cs typeface="Source Sans Pro"/>
                <a:sym typeface="Source Sans Pro"/>
              </a:rPr>
              <a:t>An </a:t>
            </a:r>
            <a:r>
              <a:rPr lang="en-US" u="sng" dirty="0">
                <a:solidFill>
                  <a:schemeClr val="accent6">
                    <a:lumMod val="75000"/>
                  </a:schemeClr>
                </a:solidFill>
                <a:latin typeface="Source Sans Pro"/>
                <a:ea typeface="Source Sans Pro"/>
                <a:cs typeface="Source Sans Pro"/>
                <a:sym typeface="Source Sans Pro"/>
              </a:rPr>
              <a:t>employee</a:t>
            </a:r>
            <a:r>
              <a:rPr lang="en-US" dirty="0">
                <a:solidFill>
                  <a:schemeClr val="accent6">
                    <a:lumMod val="75000"/>
                  </a:schemeClr>
                </a:solidFill>
                <a:latin typeface="Source Sans Pro"/>
                <a:ea typeface="Source Sans Pro"/>
                <a:cs typeface="Source Sans Pro"/>
                <a:sym typeface="Source Sans Pro"/>
              </a:rPr>
              <a:t> of the recipient conditioning the provision of an aid, benefit, or service of the recipient on an individual’s participation in unwelcome sexual conduct; or</a:t>
            </a:r>
            <a:endParaRPr lang="en-US" dirty="0">
              <a:solidFill>
                <a:schemeClr val="accent6">
                  <a:lumMod val="75000"/>
                </a:schemeClr>
              </a:solidFill>
            </a:endParaRPr>
          </a:p>
          <a:p>
            <a:endParaRPr lang="en-US" dirty="0">
              <a:solidFill>
                <a:schemeClr val="accent6">
                  <a:lumMod val="75000"/>
                </a:schemeClr>
              </a:solidFill>
            </a:endParaRPr>
          </a:p>
        </p:txBody>
      </p:sp>
      <p:sp>
        <p:nvSpPr>
          <p:cNvPr id="6" name="Content Placeholder 5">
            <a:extLst>
              <a:ext uri="{FF2B5EF4-FFF2-40B4-BE49-F238E27FC236}">
                <a16:creationId xmlns:a16="http://schemas.microsoft.com/office/drawing/2014/main" id="{360AA50B-62C3-9563-D5E5-D0113EAC8A16}"/>
              </a:ext>
            </a:extLst>
          </p:cNvPr>
          <p:cNvSpPr>
            <a:spLocks noGrp="1"/>
          </p:cNvSpPr>
          <p:nvPr>
            <p:ph sz="half" idx="2"/>
          </p:nvPr>
        </p:nvSpPr>
        <p:spPr>
          <a:xfrm>
            <a:off x="6172200" y="2141537"/>
            <a:ext cx="5181600" cy="435133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fontScale="92500" lnSpcReduction="10000"/>
          </a:bodyPr>
          <a:lstStyle/>
          <a:p>
            <a:pPr marL="0" indent="0">
              <a:buClr>
                <a:srgbClr val="000000"/>
              </a:buClr>
              <a:buSzPts val="1500"/>
              <a:buNone/>
            </a:pPr>
            <a:endParaRPr lang="en-US" sz="900" b="1" dirty="0">
              <a:solidFill>
                <a:schemeClr val="accent6">
                  <a:lumMod val="75000"/>
                </a:schemeClr>
              </a:solidFill>
            </a:endParaRPr>
          </a:p>
          <a:p>
            <a:pPr marL="0" indent="0">
              <a:buClr>
                <a:srgbClr val="000000"/>
              </a:buClr>
              <a:buSzPts val="1500"/>
              <a:buNone/>
            </a:pPr>
            <a:r>
              <a:rPr lang="en-US" b="1" dirty="0">
                <a:solidFill>
                  <a:srgbClr val="002060"/>
                </a:solidFill>
              </a:rPr>
              <a:t>Sexual Assault</a:t>
            </a:r>
            <a:r>
              <a:rPr lang="en-US" dirty="0">
                <a:solidFill>
                  <a:srgbClr val="002060"/>
                </a:solidFill>
              </a:rPr>
              <a:t> </a:t>
            </a:r>
            <a:r>
              <a:rPr lang="en-US" sz="1700" dirty="0">
                <a:solidFill>
                  <a:schemeClr val="accent6">
                    <a:lumMod val="75000"/>
                  </a:schemeClr>
                </a:solidFill>
              </a:rPr>
              <a:t>- as defined in NIBRS</a:t>
            </a:r>
            <a:r>
              <a:rPr lang="en-US" sz="1700" b="1" dirty="0">
                <a:solidFill>
                  <a:schemeClr val="accent6">
                    <a:lumMod val="75000"/>
                  </a:schemeClr>
                </a:solidFill>
              </a:rPr>
              <a:t>*</a:t>
            </a:r>
          </a:p>
          <a:p>
            <a:pPr lvl="1">
              <a:buClr>
                <a:srgbClr val="000000"/>
              </a:buClr>
              <a:buSzPts val="1500"/>
              <a:buFont typeface="Wingdings" pitchFamily="2" charset="2"/>
              <a:buChar char="§"/>
            </a:pPr>
            <a:r>
              <a:rPr lang="en-US" sz="2800" dirty="0">
                <a:solidFill>
                  <a:schemeClr val="accent6">
                    <a:lumMod val="75000"/>
                  </a:schemeClr>
                </a:solidFill>
              </a:rPr>
              <a:t>Sexual Intercourse</a:t>
            </a:r>
          </a:p>
          <a:p>
            <a:pPr lvl="1">
              <a:buClr>
                <a:srgbClr val="000000"/>
              </a:buClr>
              <a:buSzPts val="1500"/>
              <a:buFont typeface="Wingdings" pitchFamily="2" charset="2"/>
              <a:buChar char="§"/>
            </a:pPr>
            <a:r>
              <a:rPr lang="en-US" sz="2800" dirty="0">
                <a:solidFill>
                  <a:schemeClr val="accent6">
                    <a:lumMod val="75000"/>
                  </a:schemeClr>
                </a:solidFill>
              </a:rPr>
              <a:t>Intentional Touching (fondling)</a:t>
            </a:r>
          </a:p>
          <a:p>
            <a:pPr lvl="1">
              <a:buClr>
                <a:srgbClr val="000000"/>
              </a:buClr>
              <a:buSzPts val="1500"/>
              <a:buFont typeface="Wingdings" pitchFamily="2" charset="2"/>
              <a:buChar char="§"/>
            </a:pPr>
            <a:r>
              <a:rPr lang="en-US" sz="2800" dirty="0">
                <a:solidFill>
                  <a:schemeClr val="accent6">
                    <a:lumMod val="75000"/>
                  </a:schemeClr>
                </a:solidFill>
              </a:rPr>
              <a:t>Sexual Intercourse with a relative</a:t>
            </a:r>
          </a:p>
          <a:p>
            <a:pPr lvl="1">
              <a:buClr>
                <a:srgbClr val="000000"/>
              </a:buClr>
              <a:buSzPts val="1500"/>
              <a:buFont typeface="Wingdings" pitchFamily="2" charset="2"/>
              <a:buChar char="§"/>
            </a:pPr>
            <a:r>
              <a:rPr lang="en-US" sz="2800" dirty="0">
                <a:solidFill>
                  <a:schemeClr val="accent6">
                    <a:lumMod val="75000"/>
                  </a:schemeClr>
                </a:solidFill>
              </a:rPr>
              <a:t>Statutory Rape</a:t>
            </a:r>
          </a:p>
          <a:p>
            <a:pPr lvl="1">
              <a:buClr>
                <a:srgbClr val="000000"/>
              </a:buClr>
              <a:buSzPts val="1500"/>
              <a:buFont typeface="Wingdings" pitchFamily="2" charset="2"/>
              <a:buChar char="§"/>
            </a:pPr>
            <a:r>
              <a:rPr lang="en-US" sz="2800" dirty="0">
                <a:solidFill>
                  <a:schemeClr val="accent6">
                    <a:lumMod val="75000"/>
                  </a:schemeClr>
                </a:solidFill>
              </a:rPr>
              <a:t>Dating Violence</a:t>
            </a:r>
          </a:p>
          <a:p>
            <a:pPr lvl="1">
              <a:buClr>
                <a:srgbClr val="000000"/>
              </a:buClr>
              <a:buSzPts val="1500"/>
              <a:buFont typeface="Wingdings" pitchFamily="2" charset="2"/>
              <a:buChar char="§"/>
            </a:pPr>
            <a:r>
              <a:rPr lang="en-US" sz="2800" dirty="0">
                <a:solidFill>
                  <a:schemeClr val="accent6">
                    <a:lumMod val="75000"/>
                  </a:schemeClr>
                </a:solidFill>
              </a:rPr>
              <a:t>Domestic Violence</a:t>
            </a:r>
          </a:p>
          <a:p>
            <a:pPr lvl="1">
              <a:buClr>
                <a:srgbClr val="000000"/>
              </a:buClr>
              <a:buSzPts val="1500"/>
              <a:buFont typeface="Wingdings" pitchFamily="2" charset="2"/>
              <a:buChar char="§"/>
            </a:pPr>
            <a:r>
              <a:rPr lang="en-US" sz="2800" dirty="0">
                <a:solidFill>
                  <a:schemeClr val="accent6">
                    <a:lumMod val="75000"/>
                  </a:schemeClr>
                </a:solidFill>
              </a:rPr>
              <a:t>Stalking</a:t>
            </a:r>
          </a:p>
          <a:p>
            <a:pPr marL="0" indent="0">
              <a:buNone/>
            </a:pPr>
            <a:endParaRPr lang="en-US" dirty="0"/>
          </a:p>
        </p:txBody>
      </p:sp>
      <p:sp>
        <p:nvSpPr>
          <p:cNvPr id="7" name="TextBox 6">
            <a:extLst>
              <a:ext uri="{FF2B5EF4-FFF2-40B4-BE49-F238E27FC236}">
                <a16:creationId xmlns:a16="http://schemas.microsoft.com/office/drawing/2014/main" id="{137D5E7D-CC1C-C3C1-36CC-3B1455B5C357}"/>
              </a:ext>
            </a:extLst>
          </p:cNvPr>
          <p:cNvSpPr txBox="1"/>
          <p:nvPr/>
        </p:nvSpPr>
        <p:spPr>
          <a:xfrm>
            <a:off x="1882697" y="1429078"/>
            <a:ext cx="8274205" cy="523220"/>
          </a:xfrm>
          <a:prstGeom prst="rect">
            <a:avLst/>
          </a:prstGeom>
          <a:solidFill>
            <a:srgbClr val="0070C0"/>
          </a:solidFill>
          <a:ln w="38100">
            <a:solidFill>
              <a:schemeClr val="accent6">
                <a:lumMod val="75000"/>
              </a:schemeClr>
            </a:solidFill>
          </a:ln>
        </p:spPr>
        <p:txBody>
          <a:bodyPr wrap="square" rtlCol="0">
            <a:spAutoFit/>
          </a:bodyPr>
          <a:lstStyle/>
          <a:p>
            <a:pPr algn="ctr"/>
            <a:r>
              <a:rPr lang="en-US" b="1" i="1" dirty="0">
                <a:solidFill>
                  <a:schemeClr val="bg1"/>
                </a:solidFill>
                <a:latin typeface="Arial Narrow" panose="020B0604020202020204" pitchFamily="34" charset="0"/>
                <a:ea typeface="Roboto"/>
                <a:cs typeface="Arial Narrow" panose="020B0604020202020204" pitchFamily="34" charset="0"/>
                <a:sym typeface="Roboto"/>
              </a:rPr>
              <a:t>Conduct on the basis of sex that satisfies one or more of the following</a:t>
            </a:r>
            <a:r>
              <a:rPr lang="en-US" sz="2800" b="1" i="1" dirty="0">
                <a:solidFill>
                  <a:schemeClr val="bg1"/>
                </a:solidFill>
                <a:latin typeface="Arial Narrow" panose="020B0604020202020204" pitchFamily="34" charset="0"/>
                <a:ea typeface="Source Sans Pro"/>
                <a:cs typeface="Arial Narrow" panose="020B0604020202020204" pitchFamily="34" charset="0"/>
                <a:sym typeface="Source Sans Pro"/>
              </a:rPr>
              <a:t>:</a:t>
            </a:r>
            <a:endParaRPr lang="en-US" sz="2800" b="1" i="1" dirty="0">
              <a:solidFill>
                <a:schemeClr val="bg1"/>
              </a:solidFill>
              <a:latin typeface="Arial Narrow" panose="020B0604020202020204" pitchFamily="34" charset="0"/>
              <a:ea typeface="Roboto"/>
              <a:cs typeface="Arial Narrow" panose="020B0604020202020204" pitchFamily="34" charset="0"/>
              <a:sym typeface="Roboto"/>
            </a:endParaRPr>
          </a:p>
        </p:txBody>
      </p:sp>
      <p:sp>
        <p:nvSpPr>
          <p:cNvPr id="8" name="TextBox 7">
            <a:extLst>
              <a:ext uri="{FF2B5EF4-FFF2-40B4-BE49-F238E27FC236}">
                <a16:creationId xmlns:a16="http://schemas.microsoft.com/office/drawing/2014/main" id="{92B53A9E-A968-F784-951D-5BAE311F059E}"/>
              </a:ext>
            </a:extLst>
          </p:cNvPr>
          <p:cNvSpPr txBox="1"/>
          <p:nvPr/>
        </p:nvSpPr>
        <p:spPr>
          <a:xfrm>
            <a:off x="7259443" y="5901861"/>
            <a:ext cx="4482791" cy="369332"/>
          </a:xfrm>
          <a:prstGeom prst="rect">
            <a:avLst/>
          </a:prstGeom>
          <a:solidFill>
            <a:srgbClr val="0070C0"/>
          </a:solidFill>
        </p:spPr>
        <p:txBody>
          <a:bodyPr wrap="square" rtlCol="0">
            <a:spAutoFit/>
          </a:bodyPr>
          <a:lstStyle/>
          <a:p>
            <a:r>
              <a:rPr lang="en-US" b="1" dirty="0">
                <a:latin typeface="Roboto"/>
                <a:ea typeface="Roboto"/>
                <a:cs typeface="Roboto"/>
                <a:sym typeface="Roboto"/>
              </a:rPr>
              <a:t>*</a:t>
            </a:r>
            <a:r>
              <a:rPr lang="en-US" i="1" dirty="0">
                <a:latin typeface="Roboto"/>
                <a:ea typeface="Roboto"/>
                <a:cs typeface="Roboto"/>
                <a:sym typeface="Roboto"/>
              </a:rPr>
              <a:t>National Incident-Based Reporting System</a:t>
            </a:r>
          </a:p>
        </p:txBody>
      </p:sp>
    </p:spTree>
    <p:extLst>
      <p:ext uri="{BB962C8B-B14F-4D97-AF65-F5344CB8AC3E}">
        <p14:creationId xmlns:p14="http://schemas.microsoft.com/office/powerpoint/2010/main" val="1849479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B30F95-276A-46E5-8F74-892FD84FDFDD}"/>
              </a:ext>
            </a:extLst>
          </p:cNvPr>
          <p:cNvSpPr>
            <a:spLocks noGrp="1"/>
          </p:cNvSpPr>
          <p:nvPr>
            <p:ph type="title"/>
          </p:nvPr>
        </p:nvSpPr>
        <p:spPr>
          <a:solidFill>
            <a:srgbClr val="002060"/>
          </a:solidFill>
        </p:spPr>
        <p:txBody>
          <a:bodyPr/>
          <a:lstStyle/>
          <a:p>
            <a:r>
              <a:rPr lang="en-US" b="1" i="1" dirty="0">
                <a:solidFill>
                  <a:schemeClr val="bg1"/>
                </a:solidFill>
                <a:latin typeface="Arial Narrow" panose="020B0604020202020204" pitchFamily="34" charset="0"/>
                <a:cs typeface="Arial Narrow" panose="020B0604020202020204" pitchFamily="34" charset="0"/>
              </a:rPr>
              <a:t>Non-TIX PROHIBITED CONDUCT </a:t>
            </a:r>
            <a:r>
              <a:rPr lang="en-US" sz="3600" b="1" i="1" dirty="0">
                <a:solidFill>
                  <a:schemeClr val="bg1"/>
                </a:solidFill>
                <a:latin typeface="Arial Narrow" panose="020B0604020202020204" pitchFamily="34" charset="0"/>
                <a:cs typeface="Arial Narrow" panose="020B0604020202020204" pitchFamily="34" charset="0"/>
              </a:rPr>
              <a:t>(see VII. B.)</a:t>
            </a:r>
            <a:endParaRPr lang="en-US" sz="3600" dirty="0"/>
          </a:p>
        </p:txBody>
      </p:sp>
      <p:sp>
        <p:nvSpPr>
          <p:cNvPr id="7" name="Content Placeholder 6">
            <a:extLst>
              <a:ext uri="{FF2B5EF4-FFF2-40B4-BE49-F238E27FC236}">
                <a16:creationId xmlns:a16="http://schemas.microsoft.com/office/drawing/2014/main" id="{0F6AA96C-0032-0C1E-6B0B-DAEA02B10238}"/>
              </a:ext>
            </a:extLst>
          </p:cNvPr>
          <p:cNvSpPr>
            <a:spLocks noGrp="1"/>
          </p:cNvSpPr>
          <p:nvPr>
            <p:ph idx="1"/>
          </p:nvPr>
        </p:nvSpPr>
        <p:spPr>
          <a:xfrm>
            <a:off x="838200" y="1881494"/>
            <a:ext cx="10515600" cy="435133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a:bodyPr>
          <a:lstStyle/>
          <a:p>
            <a:pPr fontAlgn="base"/>
            <a:r>
              <a:rPr lang="en-US" b="1" dirty="0">
                <a:solidFill>
                  <a:schemeClr val="accent6">
                    <a:lumMod val="75000"/>
                  </a:schemeClr>
                </a:solidFill>
              </a:rPr>
              <a:t>Non-Title IX Sexual Assault</a:t>
            </a:r>
          </a:p>
          <a:p>
            <a:pPr fontAlgn="base"/>
            <a:r>
              <a:rPr lang="en-US" b="1" dirty="0">
                <a:solidFill>
                  <a:schemeClr val="accent6">
                    <a:lumMod val="75000"/>
                  </a:schemeClr>
                </a:solidFill>
              </a:rPr>
              <a:t>Non-Consensual Sexual Contact</a:t>
            </a:r>
          </a:p>
          <a:p>
            <a:pPr fontAlgn="base"/>
            <a:r>
              <a:rPr lang="en-US" b="1" dirty="0">
                <a:solidFill>
                  <a:schemeClr val="accent6">
                    <a:lumMod val="75000"/>
                  </a:schemeClr>
                </a:solidFill>
              </a:rPr>
              <a:t>Sexual Harassment – let’s look at  B.2</a:t>
            </a:r>
          </a:p>
          <a:p>
            <a:pPr fontAlgn="base"/>
            <a:r>
              <a:rPr lang="en-US" b="1" dirty="0">
                <a:solidFill>
                  <a:schemeClr val="accent6">
                    <a:lumMod val="75000"/>
                  </a:schemeClr>
                </a:solidFill>
              </a:rPr>
              <a:t>Gender-Based Harassment – let’s look at B.2</a:t>
            </a:r>
          </a:p>
          <a:p>
            <a:pPr fontAlgn="base"/>
            <a:r>
              <a:rPr lang="en-US" b="1" dirty="0">
                <a:solidFill>
                  <a:schemeClr val="accent6">
                    <a:lumMod val="75000"/>
                  </a:schemeClr>
                </a:solidFill>
              </a:rPr>
              <a:t>Sexual Exploitation – let’s look at B.3</a:t>
            </a:r>
            <a:endParaRPr lang="en-US" dirty="0">
              <a:solidFill>
                <a:schemeClr val="accent6">
                  <a:lumMod val="75000"/>
                </a:schemeClr>
              </a:solidFill>
            </a:endParaRPr>
          </a:p>
          <a:p>
            <a:pPr fontAlgn="base"/>
            <a:r>
              <a:rPr lang="en-US" b="1" dirty="0">
                <a:solidFill>
                  <a:schemeClr val="accent6">
                    <a:lumMod val="75000"/>
                  </a:schemeClr>
                </a:solidFill>
              </a:rPr>
              <a:t>Non-Title IX Domestic Violence</a:t>
            </a:r>
            <a:r>
              <a:rPr lang="en-US" dirty="0">
                <a:solidFill>
                  <a:schemeClr val="accent6">
                    <a:lumMod val="75000"/>
                  </a:schemeClr>
                </a:solidFill>
              </a:rPr>
              <a:t> </a:t>
            </a:r>
          </a:p>
          <a:p>
            <a:pPr fontAlgn="base"/>
            <a:r>
              <a:rPr lang="en-US" b="1" dirty="0">
                <a:solidFill>
                  <a:schemeClr val="accent6">
                    <a:lumMod val="75000"/>
                  </a:schemeClr>
                </a:solidFill>
              </a:rPr>
              <a:t>Non-Title IX Dating Violence</a:t>
            </a:r>
            <a:r>
              <a:rPr lang="en-US" dirty="0">
                <a:solidFill>
                  <a:schemeClr val="accent6">
                    <a:lumMod val="75000"/>
                  </a:schemeClr>
                </a:solidFill>
              </a:rPr>
              <a:t> </a:t>
            </a:r>
          </a:p>
          <a:p>
            <a:pPr fontAlgn="base"/>
            <a:r>
              <a:rPr lang="en-US" b="1" dirty="0">
                <a:solidFill>
                  <a:schemeClr val="accent6">
                    <a:lumMod val="75000"/>
                  </a:schemeClr>
                </a:solidFill>
              </a:rPr>
              <a:t>Non-Title IX Stalking</a:t>
            </a:r>
            <a:r>
              <a:rPr lang="en-US" dirty="0">
                <a:solidFill>
                  <a:schemeClr val="accent6">
                    <a:lumMod val="75000"/>
                  </a:schemeClr>
                </a:solidFill>
              </a:rPr>
              <a:t> </a:t>
            </a:r>
          </a:p>
        </p:txBody>
      </p:sp>
      <p:pic>
        <p:nvPicPr>
          <p:cNvPr id="10" name="Graphic 9" descr="Star">
            <a:extLst>
              <a:ext uri="{FF2B5EF4-FFF2-40B4-BE49-F238E27FC236}">
                <a16:creationId xmlns:a16="http://schemas.microsoft.com/office/drawing/2014/main" id="{04A652B8-824F-5972-517F-72E2491D8B4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81798" y="2657474"/>
            <a:ext cx="657225" cy="657225"/>
          </a:xfrm>
          <a:prstGeom prst="rect">
            <a:avLst/>
          </a:prstGeom>
        </p:spPr>
      </p:pic>
      <p:pic>
        <p:nvPicPr>
          <p:cNvPr id="11" name="Graphic 10" descr="Star">
            <a:extLst>
              <a:ext uri="{FF2B5EF4-FFF2-40B4-BE49-F238E27FC236}">
                <a16:creationId xmlns:a16="http://schemas.microsoft.com/office/drawing/2014/main" id="{3D7E769D-E90A-2A8C-75E2-8D3D6BDFBB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05737" y="3188491"/>
            <a:ext cx="657225" cy="657225"/>
          </a:xfrm>
          <a:prstGeom prst="rect">
            <a:avLst/>
          </a:prstGeom>
        </p:spPr>
      </p:pic>
      <p:pic>
        <p:nvPicPr>
          <p:cNvPr id="12" name="Graphic 11" descr="Star">
            <a:extLst>
              <a:ext uri="{FF2B5EF4-FFF2-40B4-BE49-F238E27FC236}">
                <a16:creationId xmlns:a16="http://schemas.microsoft.com/office/drawing/2014/main" id="{E3EE31CC-7900-807C-5F58-FFCDFDC9CC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81798" y="3759993"/>
            <a:ext cx="657225" cy="657225"/>
          </a:xfrm>
          <a:prstGeom prst="rect">
            <a:avLst/>
          </a:prstGeom>
        </p:spPr>
      </p:pic>
      <p:sp>
        <p:nvSpPr>
          <p:cNvPr id="13" name="TextBox 12">
            <a:extLst>
              <a:ext uri="{FF2B5EF4-FFF2-40B4-BE49-F238E27FC236}">
                <a16:creationId xmlns:a16="http://schemas.microsoft.com/office/drawing/2014/main" id="{A1130BF2-C30B-7CAA-63CB-95D1D7E7E42B}"/>
              </a:ext>
            </a:extLst>
          </p:cNvPr>
          <p:cNvSpPr txBox="1"/>
          <p:nvPr/>
        </p:nvSpPr>
        <p:spPr>
          <a:xfrm>
            <a:off x="8936830" y="1610340"/>
            <a:ext cx="2416970" cy="4893647"/>
          </a:xfrm>
          <a:prstGeom prst="rect">
            <a:avLst/>
          </a:prstGeom>
          <a:solidFill>
            <a:schemeClr val="accent5">
              <a:lumMod val="75000"/>
            </a:schemeClr>
          </a:solidFill>
          <a:ln w="57150">
            <a:solidFill>
              <a:schemeClr val="accent6">
                <a:lumMod val="75000"/>
              </a:schemeClr>
            </a:solidFill>
          </a:ln>
        </p:spPr>
        <p:txBody>
          <a:bodyPr wrap="square" rtlCol="0">
            <a:spAutoFit/>
          </a:bodyPr>
          <a:lstStyle/>
          <a:p>
            <a:pPr algn="ctr"/>
            <a:r>
              <a:rPr lang="en-US" sz="2800" b="1" i="1" dirty="0">
                <a:solidFill>
                  <a:schemeClr val="bg1"/>
                </a:solidFill>
                <a:latin typeface="Arial Narrow" panose="020B0604020202020204" pitchFamily="34" charset="0"/>
                <a:cs typeface="Arial Narrow" panose="020B0604020202020204" pitchFamily="34" charset="0"/>
              </a:rPr>
              <a:t>Discrimination or Harassment of a Protected Characteristic:</a:t>
            </a:r>
          </a:p>
          <a:p>
            <a:pPr algn="ctr"/>
            <a:endParaRPr lang="en-US" sz="800" b="1" i="1" dirty="0">
              <a:solidFill>
                <a:schemeClr val="bg1"/>
              </a:solidFill>
              <a:latin typeface="Arial Narrow" panose="020B0604020202020204" pitchFamily="34" charset="0"/>
              <a:cs typeface="Arial Narrow" panose="020B0604020202020204" pitchFamily="34" charset="0"/>
            </a:endParaRPr>
          </a:p>
          <a:p>
            <a:pPr marL="285750" indent="-285750" algn="ctr">
              <a:buFont typeface="Wingdings" pitchFamily="2" charset="2"/>
              <a:buChar char="§"/>
            </a:pPr>
            <a:r>
              <a:rPr lang="en-US" sz="2400" b="1" i="1" dirty="0">
                <a:solidFill>
                  <a:schemeClr val="accent6">
                    <a:lumMod val="60000"/>
                    <a:lumOff val="40000"/>
                  </a:schemeClr>
                </a:solidFill>
                <a:latin typeface="Arial Narrow" panose="020B0604020202020204" pitchFamily="34" charset="0"/>
                <a:cs typeface="Arial Narrow" panose="020B0604020202020204" pitchFamily="34" charset="0"/>
              </a:rPr>
              <a:t>Title VI</a:t>
            </a:r>
          </a:p>
          <a:p>
            <a:pPr algn="ctr"/>
            <a:endParaRPr lang="en-US" sz="800" b="1" i="1" dirty="0">
              <a:solidFill>
                <a:schemeClr val="accent6">
                  <a:lumMod val="60000"/>
                  <a:lumOff val="40000"/>
                </a:schemeClr>
              </a:solidFill>
              <a:latin typeface="Arial Narrow" panose="020B0604020202020204" pitchFamily="34" charset="0"/>
              <a:cs typeface="Arial Narrow" panose="020B0604020202020204" pitchFamily="34" charset="0"/>
            </a:endParaRPr>
          </a:p>
          <a:p>
            <a:pPr marL="285750" indent="-285750" algn="ctr">
              <a:buFont typeface="Wingdings" pitchFamily="2" charset="2"/>
              <a:buChar char="§"/>
            </a:pPr>
            <a:r>
              <a:rPr lang="en-US" sz="2400" b="1" i="1" dirty="0">
                <a:solidFill>
                  <a:schemeClr val="accent6">
                    <a:lumMod val="60000"/>
                    <a:lumOff val="40000"/>
                  </a:schemeClr>
                </a:solidFill>
                <a:latin typeface="Arial Narrow" panose="020B0604020202020204" pitchFamily="34" charset="0"/>
                <a:cs typeface="Arial Narrow" panose="020B0604020202020204" pitchFamily="34" charset="0"/>
              </a:rPr>
              <a:t> Title VII</a:t>
            </a:r>
          </a:p>
          <a:p>
            <a:pPr algn="ctr"/>
            <a:endParaRPr lang="en-US" sz="800" b="1" i="1" dirty="0">
              <a:solidFill>
                <a:schemeClr val="accent6">
                  <a:lumMod val="60000"/>
                  <a:lumOff val="40000"/>
                </a:schemeClr>
              </a:solidFill>
              <a:latin typeface="Arial Narrow" panose="020B0604020202020204" pitchFamily="34" charset="0"/>
              <a:cs typeface="Arial Narrow" panose="020B0604020202020204" pitchFamily="34" charset="0"/>
            </a:endParaRPr>
          </a:p>
          <a:p>
            <a:pPr marL="285750" indent="-285750" algn="ctr">
              <a:buFont typeface="Wingdings" pitchFamily="2" charset="2"/>
              <a:buChar char="§"/>
            </a:pPr>
            <a:r>
              <a:rPr lang="en-US" sz="2400" b="1" i="1" dirty="0">
                <a:solidFill>
                  <a:schemeClr val="accent6">
                    <a:lumMod val="60000"/>
                    <a:lumOff val="40000"/>
                  </a:schemeClr>
                </a:solidFill>
                <a:latin typeface="Arial Narrow" panose="020B0604020202020204" pitchFamily="34" charset="0"/>
                <a:cs typeface="Arial Narrow" panose="020B0604020202020204" pitchFamily="34" charset="0"/>
              </a:rPr>
              <a:t>Let’s Look at  VII.C</a:t>
            </a:r>
          </a:p>
          <a:p>
            <a:pPr algn="ctr"/>
            <a:endParaRPr lang="en-US" sz="800" b="1" i="1" dirty="0">
              <a:solidFill>
                <a:schemeClr val="accent6">
                  <a:lumMod val="60000"/>
                  <a:lumOff val="40000"/>
                </a:schemeClr>
              </a:solidFill>
              <a:latin typeface="Arial Narrow" panose="020B0604020202020204" pitchFamily="34" charset="0"/>
              <a:cs typeface="Arial Narrow" panose="020B0604020202020204" pitchFamily="34" charset="0"/>
            </a:endParaRPr>
          </a:p>
          <a:p>
            <a:pPr marL="285750" indent="-285750" algn="ctr">
              <a:buFont typeface="Wingdings" pitchFamily="2" charset="2"/>
              <a:buChar char="§"/>
            </a:pPr>
            <a:r>
              <a:rPr lang="en-US" sz="2400" b="1" i="1" dirty="0">
                <a:solidFill>
                  <a:schemeClr val="accent6">
                    <a:lumMod val="60000"/>
                    <a:lumOff val="40000"/>
                  </a:schemeClr>
                </a:solidFill>
                <a:latin typeface="Arial Narrow" panose="020B0604020202020204" pitchFamily="34" charset="0"/>
                <a:cs typeface="Arial Narrow" panose="020B0604020202020204" pitchFamily="34" charset="0"/>
              </a:rPr>
              <a:t>Do not create a HOSTILE ENVIRONMENT!</a:t>
            </a:r>
          </a:p>
        </p:txBody>
      </p:sp>
      <p:sp>
        <p:nvSpPr>
          <p:cNvPr id="14" name="TextBox 13">
            <a:extLst>
              <a:ext uri="{FF2B5EF4-FFF2-40B4-BE49-F238E27FC236}">
                <a16:creationId xmlns:a16="http://schemas.microsoft.com/office/drawing/2014/main" id="{829F6EBC-B61F-6306-322B-6006BAF6887C}"/>
              </a:ext>
            </a:extLst>
          </p:cNvPr>
          <p:cNvSpPr txBox="1"/>
          <p:nvPr/>
        </p:nvSpPr>
        <p:spPr>
          <a:xfrm>
            <a:off x="1314450" y="5992297"/>
            <a:ext cx="7148511" cy="646331"/>
          </a:xfrm>
          <a:prstGeom prst="rect">
            <a:avLst/>
          </a:prstGeom>
          <a:solidFill>
            <a:schemeClr val="accent5">
              <a:lumMod val="60000"/>
              <a:lumOff val="40000"/>
            </a:schemeClr>
          </a:solidFill>
          <a:ln w="38100">
            <a:solidFill>
              <a:schemeClr val="accent6">
                <a:lumMod val="75000"/>
              </a:schemeClr>
            </a:solidFill>
          </a:ln>
        </p:spPr>
        <p:txBody>
          <a:bodyPr wrap="square" rtlCol="0">
            <a:spAutoFit/>
          </a:bodyPr>
          <a:lstStyle/>
          <a:p>
            <a:r>
              <a:rPr lang="en-US" b="1" dirty="0">
                <a:solidFill>
                  <a:srgbClr val="002060"/>
                </a:solidFill>
                <a:latin typeface="Abadi MT Condensed Light" panose="020B0306030101010103" pitchFamily="34" charset="77"/>
              </a:rPr>
              <a:t>RETALIATION = intimidating, threatening, coercing, or discriminating against an individual to interfere in this process is NEVER permitted.</a:t>
            </a:r>
          </a:p>
        </p:txBody>
      </p:sp>
    </p:spTree>
    <p:extLst>
      <p:ext uri="{BB962C8B-B14F-4D97-AF65-F5344CB8AC3E}">
        <p14:creationId xmlns:p14="http://schemas.microsoft.com/office/powerpoint/2010/main" val="2880137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5" name="Picture 4">
            <a:extLst>
              <a:ext uri="{FF2B5EF4-FFF2-40B4-BE49-F238E27FC236}">
                <a16:creationId xmlns:a16="http://schemas.microsoft.com/office/drawing/2014/main" id="{52B5008D-497C-E365-71A2-B2EAC050AFBD}"/>
              </a:ext>
            </a:extLst>
          </p:cNvPr>
          <p:cNvPicPr>
            <a:picLocks noChangeAspect="1"/>
          </p:cNvPicPr>
          <p:nvPr/>
        </p:nvPicPr>
        <p:blipFill>
          <a:blip r:embed="rId3"/>
          <a:stretch>
            <a:fillRect/>
          </a:stretch>
        </p:blipFill>
        <p:spPr>
          <a:xfrm>
            <a:off x="1250175" y="650604"/>
            <a:ext cx="9878741" cy="555679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742DDA-EAD6-DAE0-4B11-2EA01D4F7CBF}"/>
              </a:ext>
            </a:extLst>
          </p:cNvPr>
          <p:cNvSpPr>
            <a:spLocks noGrp="1"/>
          </p:cNvSpPr>
          <p:nvPr>
            <p:ph type="title"/>
          </p:nvPr>
        </p:nvSpPr>
        <p:spPr>
          <a:xfrm>
            <a:off x="838200" y="310041"/>
            <a:ext cx="10515600" cy="1325563"/>
          </a:xfrm>
          <a:solidFill>
            <a:srgbClr val="002060"/>
          </a:solidFill>
          <a:ln w="76200">
            <a:solidFill>
              <a:srgbClr val="00B8B8"/>
            </a:solidFill>
          </a:ln>
        </p:spPr>
        <p:txBody>
          <a:bodyPr/>
          <a:lstStyle/>
          <a:p>
            <a:r>
              <a:rPr lang="en-US" dirty="0">
                <a:solidFill>
                  <a:schemeClr val="bg1"/>
                </a:solidFill>
                <a:latin typeface="Marker Felt Thin" panose="02000400000000000000" pitchFamily="2" charset="77"/>
              </a:rPr>
              <a:t> HOUSEKEEPING</a:t>
            </a:r>
          </a:p>
        </p:txBody>
      </p:sp>
      <p:sp>
        <p:nvSpPr>
          <p:cNvPr id="8" name="Content Placeholder 7">
            <a:extLst>
              <a:ext uri="{FF2B5EF4-FFF2-40B4-BE49-F238E27FC236}">
                <a16:creationId xmlns:a16="http://schemas.microsoft.com/office/drawing/2014/main" id="{DD8B9E7A-AD7B-730C-CE05-B88CA1B22EFD}"/>
              </a:ext>
            </a:extLst>
          </p:cNvPr>
          <p:cNvSpPr>
            <a:spLocks noGrp="1"/>
          </p:cNvSpPr>
          <p:nvPr>
            <p:ph idx="1"/>
          </p:nvPr>
        </p:nvSpPr>
        <p:spPr>
          <a:xfrm>
            <a:off x="838200" y="2012911"/>
            <a:ext cx="10515600" cy="4351338"/>
          </a:xfrm>
        </p:spPr>
        <p:txBody>
          <a:bodyPr/>
          <a:lstStyle/>
          <a:p>
            <a:r>
              <a:rPr lang="en-US" dirty="0"/>
              <a:t>HANDBOOKS </a:t>
            </a:r>
          </a:p>
          <a:p>
            <a:pPr lvl="1"/>
            <a:r>
              <a:rPr lang="en-US" dirty="0"/>
              <a:t>We will need to make sure that our mission language is consistent</a:t>
            </a:r>
          </a:p>
          <a:p>
            <a:pPr lvl="1"/>
            <a:r>
              <a:rPr lang="en-US" dirty="0"/>
              <a:t>Policies and procedures for handling matters should be consistent </a:t>
            </a:r>
          </a:p>
          <a:p>
            <a:pPr lvl="1"/>
            <a:r>
              <a:rPr lang="en-US" dirty="0"/>
              <a:t>Refer to Civil Rights Policies link in your handbooks </a:t>
            </a:r>
          </a:p>
          <a:p>
            <a:pPr marL="457200" lvl="1" indent="0">
              <a:buNone/>
            </a:pPr>
            <a:endParaRPr lang="en-US" dirty="0"/>
          </a:p>
          <a:p>
            <a:r>
              <a:rPr lang="en-US" dirty="0"/>
              <a:t>UNIVERSITY POLICIES WEBPAGE </a:t>
            </a:r>
          </a:p>
          <a:p>
            <a:pPr lvl="1"/>
            <a:r>
              <a:rPr lang="en-US" dirty="0"/>
              <a:t>@ </a:t>
            </a:r>
            <a:r>
              <a:rPr lang="en-US" dirty="0">
                <a:hlinkClick r:id="rId2"/>
              </a:rPr>
              <a:t>https://www.mvnu.edu/officesandservices/policies</a:t>
            </a:r>
            <a:endParaRPr lang="en-US" dirty="0"/>
          </a:p>
          <a:p>
            <a:pPr lvl="1"/>
            <a:r>
              <a:rPr lang="en-US" dirty="0"/>
              <a:t>Tasked to update this page by December 31</a:t>
            </a:r>
          </a:p>
          <a:p>
            <a:pPr lvl="2"/>
            <a:r>
              <a:rPr lang="en-US" dirty="0"/>
              <a:t>If you have a policy listed on this page – you need to review it, revise as necessary, and send me the updated policy (put the date on the bottom of the document)</a:t>
            </a:r>
          </a:p>
          <a:p>
            <a:pPr lvl="2"/>
            <a:r>
              <a:rPr lang="en-US" dirty="0"/>
              <a:t>Is there anything missing?  If so, please let me know.</a:t>
            </a:r>
          </a:p>
        </p:txBody>
      </p:sp>
      <p:pic>
        <p:nvPicPr>
          <p:cNvPr id="12" name="Picture 11">
            <a:extLst>
              <a:ext uri="{FF2B5EF4-FFF2-40B4-BE49-F238E27FC236}">
                <a16:creationId xmlns:a16="http://schemas.microsoft.com/office/drawing/2014/main" id="{083555B7-8E3F-7583-9CD3-26DFBBA284BF}"/>
              </a:ext>
            </a:extLst>
          </p:cNvPr>
          <p:cNvPicPr>
            <a:picLocks noChangeAspect="1"/>
          </p:cNvPicPr>
          <p:nvPr/>
        </p:nvPicPr>
        <p:blipFill>
          <a:blip r:embed="rId3"/>
          <a:stretch>
            <a:fillRect/>
          </a:stretch>
        </p:blipFill>
        <p:spPr>
          <a:xfrm>
            <a:off x="9976692" y="1036130"/>
            <a:ext cx="1953562" cy="1953562"/>
          </a:xfrm>
          <a:prstGeom prst="rect">
            <a:avLst/>
          </a:prstGeom>
          <a:ln w="57150">
            <a:solidFill>
              <a:srgbClr val="00B8B8"/>
            </a:solidFill>
          </a:ln>
        </p:spPr>
      </p:pic>
      <p:pic>
        <p:nvPicPr>
          <p:cNvPr id="14" name="Graphic 13" descr="Books">
            <a:extLst>
              <a:ext uri="{FF2B5EF4-FFF2-40B4-BE49-F238E27FC236}">
                <a16:creationId xmlns:a16="http://schemas.microsoft.com/office/drawing/2014/main" id="{46CC3438-29C0-3B5A-9265-373CDC16ED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0441" y="2726404"/>
            <a:ext cx="695517" cy="695517"/>
          </a:xfrm>
          <a:prstGeom prst="rect">
            <a:avLst/>
          </a:prstGeom>
        </p:spPr>
      </p:pic>
      <p:pic>
        <p:nvPicPr>
          <p:cNvPr id="16" name="Graphic 15" descr="Internet">
            <a:extLst>
              <a:ext uri="{FF2B5EF4-FFF2-40B4-BE49-F238E27FC236}">
                <a16:creationId xmlns:a16="http://schemas.microsoft.com/office/drawing/2014/main" id="{7F616B9B-497B-39B7-E702-E49F4EF39EC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0999" y="4905569"/>
            <a:ext cx="914400" cy="914400"/>
          </a:xfrm>
          <a:prstGeom prst="rect">
            <a:avLst/>
          </a:prstGeom>
        </p:spPr>
      </p:pic>
    </p:spTree>
    <p:extLst>
      <p:ext uri="{BB962C8B-B14F-4D97-AF65-F5344CB8AC3E}">
        <p14:creationId xmlns:p14="http://schemas.microsoft.com/office/powerpoint/2010/main" val="4256381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5"/>
          <p:cNvSpPr txBox="1">
            <a:spLocks noGrp="1"/>
          </p:cNvSpPr>
          <p:nvPr>
            <p:ph type="title"/>
          </p:nvPr>
        </p:nvSpPr>
        <p:spPr>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spcFirstLastPara="1" vert="horz" wrap="square" lIns="121900" tIns="121900" rIns="121900" bIns="121900" rtlCol="0" anchor="ctr" anchorCtr="0">
            <a:noAutofit/>
          </a:bodyPr>
          <a:lstStyle/>
          <a:p>
            <a:pPr algn="ctr"/>
            <a:r>
              <a:rPr lang="en" sz="5467" b="1" i="1" dirty="0">
                <a:solidFill>
                  <a:schemeClr val="bg1"/>
                </a:solidFill>
              </a:rPr>
              <a:t>Investigation &amp; Resolution Options</a:t>
            </a:r>
            <a:endParaRPr sz="5467" b="1" i="1"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77BE30-46DB-BB74-29A7-EF03501272D4}"/>
              </a:ext>
            </a:extLst>
          </p:cNvPr>
          <p:cNvPicPr>
            <a:picLocks noChangeAspect="1"/>
          </p:cNvPicPr>
          <p:nvPr/>
        </p:nvPicPr>
        <p:blipFill>
          <a:blip r:embed="rId2"/>
          <a:stretch>
            <a:fillRect/>
          </a:stretch>
        </p:blipFill>
        <p:spPr>
          <a:xfrm>
            <a:off x="6622356" y="76469"/>
            <a:ext cx="4338569" cy="6705061"/>
          </a:xfrm>
          <a:prstGeom prst="rect">
            <a:avLst/>
          </a:prstGeom>
        </p:spPr>
      </p:pic>
      <p:sp>
        <p:nvSpPr>
          <p:cNvPr id="6" name="TextBox 5">
            <a:extLst>
              <a:ext uri="{FF2B5EF4-FFF2-40B4-BE49-F238E27FC236}">
                <a16:creationId xmlns:a16="http://schemas.microsoft.com/office/drawing/2014/main" id="{28225521-4F21-8CFF-4BA4-A4FE93908657}"/>
              </a:ext>
            </a:extLst>
          </p:cNvPr>
          <p:cNvSpPr txBox="1"/>
          <p:nvPr/>
        </p:nvSpPr>
        <p:spPr>
          <a:xfrm>
            <a:off x="677012" y="551288"/>
            <a:ext cx="4892634" cy="5755422"/>
          </a:xfrm>
          <a:prstGeom prst="rect">
            <a:avLst/>
          </a:prstGeom>
          <a:solidFill>
            <a:schemeClr val="accent5">
              <a:lumMod val="60000"/>
              <a:lumOff val="40000"/>
            </a:schemeClr>
          </a:solidFill>
          <a:ln w="57150">
            <a:solidFill>
              <a:srgbClr val="002060"/>
            </a:solidFill>
          </a:ln>
        </p:spPr>
        <p:txBody>
          <a:bodyPr wrap="square" rtlCol="0">
            <a:spAutoFit/>
          </a:bodyPr>
          <a:lstStyle/>
          <a:p>
            <a:endParaRPr lang="en-US" sz="800" b="1" i="1" dirty="0">
              <a:solidFill>
                <a:srgbClr val="096F30"/>
              </a:solidFill>
              <a:latin typeface="Arial Narrow" panose="020B0604020202020204" pitchFamily="34" charset="0"/>
              <a:cs typeface="Arial Narrow" panose="020B0604020202020204" pitchFamily="34" charset="0"/>
            </a:endParaRPr>
          </a:p>
          <a:p>
            <a:r>
              <a:rPr lang="en-US" sz="3200" b="1" i="1" dirty="0">
                <a:solidFill>
                  <a:srgbClr val="096F30"/>
                </a:solidFill>
                <a:latin typeface="Arial Narrow" panose="020B0604020202020204" pitchFamily="34" charset="0"/>
                <a:cs typeface="Arial Narrow" panose="020B0604020202020204" pitchFamily="34" charset="0"/>
              </a:rPr>
              <a:t>There are three tracks that may be pursued if a formal complaint is lodged with the Civil Rights Office.</a:t>
            </a:r>
          </a:p>
          <a:p>
            <a:endParaRPr lang="en-US" sz="3200" dirty="0">
              <a:solidFill>
                <a:schemeClr val="bg1"/>
              </a:solidFill>
            </a:endParaRPr>
          </a:p>
          <a:p>
            <a:pPr marL="285750" indent="-285750">
              <a:buFont typeface="Wingdings" pitchFamily="2" charset="2"/>
              <a:buChar char="Ø"/>
            </a:pPr>
            <a:r>
              <a:rPr lang="en-US" sz="3200" b="1" i="1" dirty="0">
                <a:solidFill>
                  <a:srgbClr val="002060"/>
                </a:solidFill>
                <a:latin typeface="Arial Narrow" panose="020B0604020202020204" pitchFamily="34" charset="0"/>
                <a:cs typeface="Arial Narrow" panose="020B0604020202020204" pitchFamily="34" charset="0"/>
              </a:rPr>
              <a:t>Informal Resolution Process</a:t>
            </a:r>
          </a:p>
          <a:p>
            <a:pPr marL="285750" indent="-285750">
              <a:buFont typeface="Wingdings" pitchFamily="2" charset="2"/>
              <a:buChar char="Ø"/>
            </a:pPr>
            <a:r>
              <a:rPr lang="en-US" sz="3200" b="1" i="1" dirty="0">
                <a:solidFill>
                  <a:srgbClr val="002060"/>
                </a:solidFill>
                <a:latin typeface="Arial Narrow" panose="020B0604020202020204" pitchFamily="34" charset="0"/>
                <a:cs typeface="Arial Narrow" panose="020B0604020202020204" pitchFamily="34" charset="0"/>
              </a:rPr>
              <a:t>Investigator Resolution Process </a:t>
            </a:r>
          </a:p>
          <a:p>
            <a:pPr marL="285750" indent="-285750">
              <a:buFont typeface="Wingdings" pitchFamily="2" charset="2"/>
              <a:buChar char="Ø"/>
            </a:pPr>
            <a:r>
              <a:rPr lang="en-US" sz="3200" b="1" i="1" dirty="0">
                <a:solidFill>
                  <a:srgbClr val="002060"/>
                </a:solidFill>
                <a:latin typeface="Arial Narrow" panose="020B0604020202020204" pitchFamily="34" charset="0"/>
                <a:cs typeface="Arial Narrow" panose="020B0604020202020204" pitchFamily="34" charset="0"/>
              </a:rPr>
              <a:t>Hearing Resolution Process</a:t>
            </a:r>
          </a:p>
          <a:p>
            <a:endParaRPr lang="en-US" sz="800" b="1" i="1" dirty="0">
              <a:solidFill>
                <a:srgbClr val="002060"/>
              </a:solidFill>
              <a:latin typeface="Arial Narrow" panose="020B0604020202020204" pitchFamily="34" charset="0"/>
              <a:cs typeface="Arial Narrow" panose="020B0604020202020204" pitchFamily="34" charset="0"/>
            </a:endParaRPr>
          </a:p>
        </p:txBody>
      </p:sp>
      <p:cxnSp>
        <p:nvCxnSpPr>
          <p:cNvPr id="10" name="Straight Arrow Connector 9">
            <a:extLst>
              <a:ext uri="{FF2B5EF4-FFF2-40B4-BE49-F238E27FC236}">
                <a16:creationId xmlns:a16="http://schemas.microsoft.com/office/drawing/2014/main" id="{5D205DE7-9CBE-F300-496F-B304A924F1C5}"/>
              </a:ext>
            </a:extLst>
          </p:cNvPr>
          <p:cNvCxnSpPr>
            <a:cxnSpLocks/>
          </p:cNvCxnSpPr>
          <p:nvPr/>
        </p:nvCxnSpPr>
        <p:spPr>
          <a:xfrm flipH="1">
            <a:off x="10652166" y="1183077"/>
            <a:ext cx="1104405" cy="486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7B52277-0E5A-BC54-CCA3-1A232562C0CE}"/>
              </a:ext>
            </a:extLst>
          </p:cNvPr>
          <p:cNvCxnSpPr>
            <a:cxnSpLocks/>
          </p:cNvCxnSpPr>
          <p:nvPr/>
        </p:nvCxnSpPr>
        <p:spPr>
          <a:xfrm flipH="1">
            <a:off x="10859984" y="4141853"/>
            <a:ext cx="1104405" cy="486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7D48614-3A63-D3E5-9B17-C82B983A6569}"/>
              </a:ext>
            </a:extLst>
          </p:cNvPr>
          <p:cNvCxnSpPr>
            <a:cxnSpLocks/>
          </p:cNvCxnSpPr>
          <p:nvPr/>
        </p:nvCxnSpPr>
        <p:spPr>
          <a:xfrm>
            <a:off x="5925786" y="4261597"/>
            <a:ext cx="1092531" cy="2510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9611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83AEF-BAB7-EBA6-16A2-1BAEFF07E8C8}"/>
              </a:ext>
            </a:extLst>
          </p:cNvPr>
          <p:cNvSpPr>
            <a:spLocks noGrp="1"/>
          </p:cNvSpPr>
          <p:nvPr>
            <p:ph type="title"/>
          </p:nvPr>
        </p:nvSpPr>
        <p: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a:lstStyle/>
          <a:p>
            <a:r>
              <a:rPr lang="en-US" dirty="0">
                <a:solidFill>
                  <a:schemeClr val="bg1"/>
                </a:solidFill>
              </a:rPr>
              <a:t>Investigator Role </a:t>
            </a:r>
            <a:r>
              <a:rPr lang="en" sz="2800" b="1" dirty="0">
                <a:solidFill>
                  <a:schemeClr val="bg1"/>
                </a:solidFill>
              </a:rPr>
              <a:t>(Section XI.G.1.)</a:t>
            </a:r>
            <a:r>
              <a:rPr lang="en-US" sz="2800" dirty="0">
                <a:solidFill>
                  <a:schemeClr val="bg1"/>
                </a:solidFill>
              </a:rPr>
              <a:t> </a:t>
            </a:r>
          </a:p>
        </p:txBody>
      </p:sp>
      <p:sp>
        <p:nvSpPr>
          <p:cNvPr id="3" name="Content Placeholder 2">
            <a:extLst>
              <a:ext uri="{FF2B5EF4-FFF2-40B4-BE49-F238E27FC236}">
                <a16:creationId xmlns:a16="http://schemas.microsoft.com/office/drawing/2014/main" id="{F2C66AD2-EBA5-C9E7-09E4-0917A3D2C24D}"/>
              </a:ext>
            </a:extLst>
          </p:cNvPr>
          <p:cNvSpPr>
            <a:spLocks noGrp="1"/>
          </p:cNvSpPr>
          <p:nvPr>
            <p:ph idx="1"/>
          </p:nvPr>
        </p:nvSpPr>
        <p:spPr/>
        <p:txBody>
          <a:bodyPr/>
          <a:lstStyle/>
          <a:p>
            <a:pPr marL="0" indent="0">
              <a:buNone/>
            </a:pPr>
            <a:r>
              <a:rPr lang="en-US" dirty="0">
                <a:solidFill>
                  <a:srgbClr val="000000"/>
                </a:solidFill>
              </a:rPr>
              <a:t>“T</a:t>
            </a:r>
            <a:r>
              <a:rPr lang="en-US" dirty="0">
                <a:solidFill>
                  <a:srgbClr val="000000"/>
                </a:solidFill>
                <a:highlight>
                  <a:srgbClr val="CFE2F3"/>
                </a:highlight>
              </a:rPr>
              <a:t>he Civil Rights Director will designate two investigators</a:t>
            </a:r>
            <a:r>
              <a:rPr lang="en-US" dirty="0">
                <a:solidFill>
                  <a:srgbClr val="000000"/>
                </a:solidFill>
              </a:rPr>
              <a:t> to conduct an adequate, reliable and impartial investigation . . . MVNU  may engage an external investigator as one or both of the two assigned investigators. In complex situations, the Civil Rights Director may engage additional trained investigators to assist in gathering the information that will be considered by the primary investigators. The burden of proof and the burden of gathering evidence sufficient to reach a determination regarding responsibility rests on the University and not the parties. </a:t>
            </a:r>
          </a:p>
          <a:p>
            <a:pPr marL="0" indent="0">
              <a:buNone/>
            </a:pPr>
            <a:r>
              <a:rPr lang="en-US" dirty="0">
                <a:solidFill>
                  <a:srgbClr val="000000"/>
                </a:solidFill>
                <a:highlight>
                  <a:srgbClr val="CFE2F3"/>
                </a:highlight>
              </a:rPr>
              <a:t>The interviews will be recorded by the investigators.</a:t>
            </a:r>
            <a:r>
              <a:rPr lang="en-US" dirty="0">
                <a:solidFill>
                  <a:srgbClr val="000000"/>
                </a:solidFill>
              </a:rPr>
              <a:t>”</a:t>
            </a:r>
          </a:p>
          <a:p>
            <a:endParaRPr lang="en-US" dirty="0"/>
          </a:p>
        </p:txBody>
      </p:sp>
    </p:spTree>
    <p:extLst>
      <p:ext uri="{BB962C8B-B14F-4D97-AF65-F5344CB8AC3E}">
        <p14:creationId xmlns:p14="http://schemas.microsoft.com/office/powerpoint/2010/main" val="3022667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83AEF-BAB7-EBA6-16A2-1BAEFF07E8C8}"/>
              </a:ext>
            </a:extLst>
          </p:cNvPr>
          <p:cNvSpPr>
            <a:spLocks noGrp="1"/>
          </p:cNvSpPr>
          <p:nvPr>
            <p:ph type="title"/>
          </p:nvPr>
        </p:nvSpPr>
        <p: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a:lstStyle/>
          <a:p>
            <a:r>
              <a:rPr lang="en-US" dirty="0">
                <a:solidFill>
                  <a:schemeClr val="bg1"/>
                </a:solidFill>
              </a:rPr>
              <a:t>Investigator Role </a:t>
            </a:r>
            <a:r>
              <a:rPr lang="en" sz="2800" b="1" dirty="0">
                <a:solidFill>
                  <a:schemeClr val="bg1"/>
                </a:solidFill>
              </a:rPr>
              <a:t>(Section XI.G.1.)</a:t>
            </a:r>
            <a:r>
              <a:rPr lang="en-US" sz="2800" dirty="0">
                <a:solidFill>
                  <a:schemeClr val="bg1"/>
                </a:solidFill>
              </a:rPr>
              <a:t> </a:t>
            </a:r>
          </a:p>
        </p:txBody>
      </p:sp>
      <p:sp>
        <p:nvSpPr>
          <p:cNvPr id="3" name="Content Placeholder 2">
            <a:extLst>
              <a:ext uri="{FF2B5EF4-FFF2-40B4-BE49-F238E27FC236}">
                <a16:creationId xmlns:a16="http://schemas.microsoft.com/office/drawing/2014/main" id="{F2C66AD2-EBA5-C9E7-09E4-0917A3D2C24D}"/>
              </a:ext>
            </a:extLst>
          </p:cNvPr>
          <p:cNvSpPr>
            <a:spLocks noGrp="1"/>
          </p:cNvSpPr>
          <p:nvPr>
            <p:ph idx="1"/>
          </p:nvPr>
        </p:nvSpPr>
        <p:spPr/>
        <p:txBody>
          <a:bodyPr/>
          <a:lstStyle/>
          <a:p>
            <a:pPr marL="0" indent="0">
              <a:buNone/>
            </a:pPr>
            <a:r>
              <a:rPr lang="en-US" dirty="0">
                <a:solidFill>
                  <a:srgbClr val="000000"/>
                </a:solidFill>
              </a:rPr>
              <a:t>“The parties will have an equal opportunity to present witnesses, including expert witnesses, and to submit evidence. The investigators will also gather any available physical evidence, including documents, communications between the parties, and other electronic records as appropriate and available. </a:t>
            </a:r>
            <a:r>
              <a:rPr lang="en-US" dirty="0">
                <a:solidFill>
                  <a:srgbClr val="000000"/>
                </a:solidFill>
                <a:highlight>
                  <a:srgbClr val="CFE2F3"/>
                </a:highlight>
              </a:rPr>
              <a:t>The parties may submit questions to be asked of parties and witnesses</a:t>
            </a:r>
            <a:r>
              <a:rPr lang="en-US" dirty="0">
                <a:solidFill>
                  <a:srgbClr val="000000"/>
                </a:solidFill>
              </a:rPr>
              <a:t>. Investigators will review submitted questions and, in their discretion, may choose which questions are necessary and appropriate to the investigation and conduct any follow-up, as they deem relevant.”</a:t>
            </a:r>
            <a:endParaRPr lang="en-US" dirty="0"/>
          </a:p>
          <a:p>
            <a:endParaRPr lang="en-US" dirty="0"/>
          </a:p>
        </p:txBody>
      </p:sp>
    </p:spTree>
    <p:extLst>
      <p:ext uri="{BB962C8B-B14F-4D97-AF65-F5344CB8AC3E}">
        <p14:creationId xmlns:p14="http://schemas.microsoft.com/office/powerpoint/2010/main" val="3816745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83AEF-BAB7-EBA6-16A2-1BAEFF07E8C8}"/>
              </a:ext>
            </a:extLst>
          </p:cNvPr>
          <p:cNvSpPr>
            <a:spLocks noGrp="1"/>
          </p:cNvSpPr>
          <p:nvPr>
            <p:ph type="title"/>
          </p:nvPr>
        </p:nvSpPr>
        <p: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a:lstStyle/>
          <a:p>
            <a:r>
              <a:rPr lang="en-US" dirty="0">
                <a:solidFill>
                  <a:schemeClr val="bg1"/>
                </a:solidFill>
              </a:rPr>
              <a:t>Investigator Role </a:t>
            </a:r>
            <a:r>
              <a:rPr lang="en" sz="2800" b="1" dirty="0">
                <a:solidFill>
                  <a:schemeClr val="bg1"/>
                </a:solidFill>
              </a:rPr>
              <a:t>- </a:t>
            </a:r>
            <a:r>
              <a:rPr lang="en" dirty="0">
                <a:solidFill>
                  <a:schemeClr val="bg1"/>
                </a:solidFill>
              </a:rPr>
              <a:t>Review of Evidence </a:t>
            </a:r>
            <a:br>
              <a:rPr lang="en" dirty="0">
                <a:solidFill>
                  <a:schemeClr val="bg1"/>
                </a:solidFill>
              </a:rPr>
            </a:br>
            <a:r>
              <a:rPr lang="en" sz="2800" b="1" dirty="0">
                <a:solidFill>
                  <a:schemeClr val="bg1"/>
                </a:solidFill>
              </a:rPr>
              <a:t>(Section XI.G.2.)</a:t>
            </a:r>
            <a:endParaRPr lang="en-US" sz="2800" dirty="0">
              <a:solidFill>
                <a:schemeClr val="bg1"/>
              </a:solidFill>
            </a:endParaRPr>
          </a:p>
        </p:txBody>
      </p:sp>
      <p:sp>
        <p:nvSpPr>
          <p:cNvPr id="3" name="Content Placeholder 2">
            <a:extLst>
              <a:ext uri="{FF2B5EF4-FFF2-40B4-BE49-F238E27FC236}">
                <a16:creationId xmlns:a16="http://schemas.microsoft.com/office/drawing/2014/main" id="{F2C66AD2-EBA5-C9E7-09E4-0917A3D2C24D}"/>
              </a:ext>
            </a:extLst>
          </p:cNvPr>
          <p:cNvSpPr>
            <a:spLocks noGrp="1"/>
          </p:cNvSpPr>
          <p:nvPr>
            <p:ph idx="1"/>
          </p:nvPr>
        </p:nvSpPr>
        <p:spPr/>
        <p:txBody>
          <a:bodyPr>
            <a:normAutofit fontScale="92500" lnSpcReduction="10000"/>
          </a:bodyPr>
          <a:lstStyle/>
          <a:p>
            <a:pPr marL="0" indent="0">
              <a:buNone/>
            </a:pPr>
            <a:r>
              <a:rPr lang="en-US" dirty="0">
                <a:solidFill>
                  <a:srgbClr val="000000"/>
                </a:solidFill>
              </a:rPr>
              <a:t>“The </a:t>
            </a:r>
            <a:r>
              <a:rPr lang="en-US" dirty="0">
                <a:solidFill>
                  <a:srgbClr val="000000"/>
                </a:solidFill>
                <a:highlight>
                  <a:srgbClr val="CFE2F3"/>
                </a:highlight>
              </a:rPr>
              <a:t>evidence obtained as part of the investigation that is directly related to the allegations raised in the formal complaint will be made available to the parties and their advisors</a:t>
            </a:r>
            <a:r>
              <a:rPr lang="en-US" dirty="0">
                <a:solidFill>
                  <a:srgbClr val="000000"/>
                </a:solidFill>
              </a:rPr>
              <a:t>, including the evidence upon which the College may not rely in reaching a determination regarding responsibility and inculpatory or exculpatory evidence. </a:t>
            </a:r>
            <a:r>
              <a:rPr lang="en-US" dirty="0">
                <a:solidFill>
                  <a:srgbClr val="000000"/>
                </a:solidFill>
                <a:highlight>
                  <a:srgbClr val="CFE2F3"/>
                </a:highlight>
              </a:rPr>
              <a:t>The parties will have 10 calendar days to review the evidence. The parties will be offered the opportunity to review the evidence and provide a written response </a:t>
            </a:r>
            <a:r>
              <a:rPr lang="en-US" dirty="0">
                <a:solidFill>
                  <a:srgbClr val="000000"/>
                </a:solidFill>
              </a:rPr>
              <a:t>that will be submitted to the investigators for the completion of the Investigation Report. Due to the privacy of all those involved, evidence shared in an electronic format will not be printable, downloadable or electronically shareable by the parties or their advisors. Exceptions may be made in compliance with Section 504 of the Rehabilitation Act of 1973.”</a:t>
            </a:r>
          </a:p>
          <a:p>
            <a:endParaRPr lang="en-US" dirty="0"/>
          </a:p>
        </p:txBody>
      </p:sp>
    </p:spTree>
    <p:extLst>
      <p:ext uri="{BB962C8B-B14F-4D97-AF65-F5344CB8AC3E}">
        <p14:creationId xmlns:p14="http://schemas.microsoft.com/office/powerpoint/2010/main" val="730362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83AEF-BAB7-EBA6-16A2-1BAEFF07E8C8}"/>
              </a:ext>
            </a:extLst>
          </p:cNvPr>
          <p:cNvSpPr>
            <a:spLocks noGrp="1"/>
          </p:cNvSpPr>
          <p:nvPr>
            <p:ph type="title"/>
          </p:nvPr>
        </p:nvSpPr>
        <p: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a:lstStyle/>
          <a:p>
            <a:r>
              <a:rPr lang="en" dirty="0">
                <a:solidFill>
                  <a:schemeClr val="bg1"/>
                </a:solidFill>
              </a:rPr>
              <a:t>Investigator Role - Investigation Report </a:t>
            </a:r>
            <a:br>
              <a:rPr lang="en" dirty="0">
                <a:solidFill>
                  <a:schemeClr val="bg1"/>
                </a:solidFill>
              </a:rPr>
            </a:br>
            <a:r>
              <a:rPr lang="en" sz="2800" b="1" dirty="0">
                <a:solidFill>
                  <a:schemeClr val="bg1"/>
                </a:solidFill>
              </a:rPr>
              <a:t>(Section XI.G.3.)</a:t>
            </a:r>
            <a:endParaRPr lang="en-US" sz="2800" dirty="0">
              <a:solidFill>
                <a:schemeClr val="bg1"/>
              </a:solidFill>
            </a:endParaRPr>
          </a:p>
        </p:txBody>
      </p:sp>
      <p:sp>
        <p:nvSpPr>
          <p:cNvPr id="3" name="Content Placeholder 2">
            <a:extLst>
              <a:ext uri="{FF2B5EF4-FFF2-40B4-BE49-F238E27FC236}">
                <a16:creationId xmlns:a16="http://schemas.microsoft.com/office/drawing/2014/main" id="{F2C66AD2-EBA5-C9E7-09E4-0917A3D2C24D}"/>
              </a:ext>
            </a:extLst>
          </p:cNvPr>
          <p:cNvSpPr>
            <a:spLocks noGrp="1"/>
          </p:cNvSpPr>
          <p:nvPr>
            <p:ph idx="1"/>
          </p:nvPr>
        </p:nvSpPr>
        <p:spPr/>
        <p:txBody>
          <a:bodyPr>
            <a:normAutofit fontScale="92500" lnSpcReduction="10000"/>
          </a:bodyPr>
          <a:lstStyle/>
          <a:p>
            <a:pPr marL="0" indent="0">
              <a:buNone/>
            </a:pPr>
            <a:r>
              <a:rPr lang="en-US" dirty="0">
                <a:solidFill>
                  <a:srgbClr val="000000"/>
                </a:solidFill>
              </a:rPr>
              <a:t>“In cases where Sexual Harassment is being alleged, the investigators will consider whether the conduct alleged in the formal complaint and the Notice of Investigation would constitute “Title IX - Sexual Harassment.” </a:t>
            </a:r>
            <a:r>
              <a:rPr lang="en-US" dirty="0">
                <a:solidFill>
                  <a:srgbClr val="000000"/>
                </a:solidFill>
                <a:highlight>
                  <a:srgbClr val="CFE2F3"/>
                </a:highlight>
              </a:rPr>
              <a:t>The investigators will consider the evidence gathered from the complainant during the investigation, and make a recommendation to the Civil Rights Director regarding the appropriate resolution process</a:t>
            </a:r>
            <a:r>
              <a:rPr lang="en-US" dirty="0">
                <a:solidFill>
                  <a:srgbClr val="000000"/>
                </a:solidFill>
              </a:rPr>
              <a:t>. The Civil Rights Director will review the recommendation of the investigators and make the final determination as to whether the conduct alleged , if demonstrated by a preponderance of the evidence, would constitute “Title IX - Sexual Harassment.” T</a:t>
            </a:r>
            <a:r>
              <a:rPr lang="en-US" dirty="0">
                <a:solidFill>
                  <a:srgbClr val="000000"/>
                </a:solidFill>
                <a:highlight>
                  <a:srgbClr val="CFE2F3"/>
                </a:highlight>
              </a:rPr>
              <a:t>his determination is made only considering the information provided by the complainant, regardless of other evidence available in the case</a:t>
            </a:r>
            <a:r>
              <a:rPr lang="en-US" dirty="0">
                <a:solidFill>
                  <a:srgbClr val="000000"/>
                </a:solidFill>
              </a:rPr>
              <a:t>.”</a:t>
            </a:r>
          </a:p>
          <a:p>
            <a:endParaRPr lang="en-US" dirty="0"/>
          </a:p>
        </p:txBody>
      </p:sp>
    </p:spTree>
    <p:extLst>
      <p:ext uri="{BB962C8B-B14F-4D97-AF65-F5344CB8AC3E}">
        <p14:creationId xmlns:p14="http://schemas.microsoft.com/office/powerpoint/2010/main" val="3037639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83AEF-BAB7-EBA6-16A2-1BAEFF07E8C8}"/>
              </a:ext>
            </a:extLst>
          </p:cNvPr>
          <p:cNvSpPr>
            <a:spLocks noGrp="1"/>
          </p:cNvSpPr>
          <p:nvPr>
            <p:ph type="title"/>
          </p:nvPr>
        </p:nvSpPr>
        <p: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a:lstStyle/>
          <a:p>
            <a:r>
              <a:rPr lang="en" dirty="0">
                <a:solidFill>
                  <a:schemeClr val="bg1"/>
                </a:solidFill>
              </a:rPr>
              <a:t>Investigator Role - Investigation Report </a:t>
            </a:r>
            <a:br>
              <a:rPr lang="en" dirty="0">
                <a:solidFill>
                  <a:schemeClr val="bg1"/>
                </a:solidFill>
              </a:rPr>
            </a:br>
            <a:r>
              <a:rPr lang="en" sz="2800" b="1" dirty="0">
                <a:solidFill>
                  <a:schemeClr val="bg1"/>
                </a:solidFill>
              </a:rPr>
              <a:t>(Section XI.G.3.)</a:t>
            </a:r>
            <a:endParaRPr lang="en-US" sz="2800" dirty="0">
              <a:solidFill>
                <a:schemeClr val="bg1"/>
              </a:solidFill>
            </a:endParaRPr>
          </a:p>
        </p:txBody>
      </p:sp>
      <p:sp>
        <p:nvSpPr>
          <p:cNvPr id="4" name="Content Placeholder 3">
            <a:extLst>
              <a:ext uri="{FF2B5EF4-FFF2-40B4-BE49-F238E27FC236}">
                <a16:creationId xmlns:a16="http://schemas.microsoft.com/office/drawing/2014/main" id="{A18795EE-3351-69E5-71CB-86DE1D3AC378}"/>
              </a:ext>
            </a:extLst>
          </p:cNvPr>
          <p:cNvSpPr>
            <a:spLocks noGrp="1"/>
          </p:cNvSpPr>
          <p:nvPr>
            <p:ph sz="half" idx="1"/>
          </p:nvPr>
        </p:nvSpPr>
        <p:spPr>
          <a:solidFill>
            <a:schemeClr val="accent5">
              <a:lumMod val="60000"/>
              <a:lumOff val="40000"/>
            </a:schemeClr>
          </a:solidFill>
        </p:spPr>
        <p:txBody>
          <a:bodyPr>
            <a:normAutofit fontScale="92500" lnSpcReduction="20000"/>
          </a:bodyPr>
          <a:lstStyle/>
          <a:p>
            <a:pPr marL="0" indent="0">
              <a:buClr>
                <a:srgbClr val="000000"/>
              </a:buClr>
              <a:buSzPts val="1300"/>
              <a:buNone/>
            </a:pPr>
            <a:endParaRPr lang="en-US" sz="900" dirty="0">
              <a:solidFill>
                <a:srgbClr val="000000"/>
              </a:solidFill>
            </a:endParaRPr>
          </a:p>
          <a:p>
            <a:pPr indent="-414856">
              <a:buClr>
                <a:srgbClr val="000000"/>
              </a:buClr>
              <a:buSzPts val="1300"/>
            </a:pPr>
            <a:r>
              <a:rPr lang="en-US" dirty="0">
                <a:solidFill>
                  <a:srgbClr val="000000"/>
                </a:solidFill>
              </a:rPr>
              <a:t>Overview of the complaint made and summary of the investigative methodology</a:t>
            </a:r>
            <a:br>
              <a:rPr lang="en-US" dirty="0">
                <a:solidFill>
                  <a:srgbClr val="000000"/>
                </a:solidFill>
              </a:rPr>
            </a:br>
            <a:endParaRPr lang="en-US" dirty="0">
              <a:solidFill>
                <a:srgbClr val="000000"/>
              </a:solidFill>
            </a:endParaRPr>
          </a:p>
          <a:p>
            <a:pPr indent="-414856">
              <a:buClr>
                <a:srgbClr val="000000"/>
              </a:buClr>
              <a:buSzPts val="1300"/>
            </a:pPr>
            <a:r>
              <a:rPr lang="en-US" dirty="0">
                <a:solidFill>
                  <a:srgbClr val="000000"/>
                </a:solidFill>
              </a:rPr>
              <a:t>Summary of relevant information gathered, including:</a:t>
            </a:r>
          </a:p>
          <a:p>
            <a:pPr lvl="1" indent="-414856">
              <a:spcBef>
                <a:spcPts val="0"/>
              </a:spcBef>
              <a:buClr>
                <a:srgbClr val="000000"/>
              </a:buClr>
              <a:buSzPts val="1300"/>
            </a:pPr>
            <a:r>
              <a:rPr lang="en-US" sz="2800" dirty="0">
                <a:solidFill>
                  <a:srgbClr val="000000"/>
                </a:solidFill>
              </a:rPr>
              <a:t>timeline of incident being investigated; </a:t>
            </a:r>
          </a:p>
          <a:p>
            <a:pPr lvl="1" indent="-414856">
              <a:spcBef>
                <a:spcPts val="0"/>
              </a:spcBef>
              <a:buClr>
                <a:srgbClr val="000000"/>
              </a:buClr>
              <a:buSzPts val="1300"/>
            </a:pPr>
            <a:r>
              <a:rPr lang="en-US" sz="2800" dirty="0">
                <a:solidFill>
                  <a:srgbClr val="000000"/>
                </a:solidFill>
              </a:rPr>
              <a:t>complainant’s account of events;</a:t>
            </a:r>
          </a:p>
          <a:p>
            <a:pPr lvl="1" indent="-414856">
              <a:spcBef>
                <a:spcPts val="0"/>
              </a:spcBef>
              <a:buClr>
                <a:srgbClr val="000000"/>
              </a:buClr>
              <a:buSzPts val="1300"/>
            </a:pPr>
            <a:r>
              <a:rPr lang="en-US" sz="2800" dirty="0">
                <a:solidFill>
                  <a:srgbClr val="000000"/>
                </a:solidFill>
              </a:rPr>
              <a:t>respondent’s account of events;</a:t>
            </a:r>
          </a:p>
          <a:p>
            <a:pPr lvl="1" indent="-414856">
              <a:spcBef>
                <a:spcPts val="0"/>
              </a:spcBef>
              <a:buClr>
                <a:srgbClr val="000000"/>
              </a:buClr>
              <a:buSzPts val="1300"/>
            </a:pPr>
            <a:r>
              <a:rPr lang="en-US" sz="2800" dirty="0">
                <a:solidFill>
                  <a:srgbClr val="000000"/>
                </a:solidFill>
              </a:rPr>
              <a:t>witness accounts;</a:t>
            </a:r>
          </a:p>
          <a:p>
            <a:pPr lvl="1" indent="-414856">
              <a:spcBef>
                <a:spcPts val="0"/>
              </a:spcBef>
              <a:buClr>
                <a:srgbClr val="000000"/>
              </a:buClr>
              <a:buSzPts val="1300"/>
            </a:pPr>
            <a:r>
              <a:rPr lang="en-US" sz="2800" dirty="0">
                <a:solidFill>
                  <a:srgbClr val="000000"/>
                </a:solidFill>
              </a:rPr>
              <a:t>evidence gathered;</a:t>
            </a:r>
          </a:p>
          <a:p>
            <a:endParaRPr lang="en-US" dirty="0"/>
          </a:p>
        </p:txBody>
      </p:sp>
      <p:sp>
        <p:nvSpPr>
          <p:cNvPr id="5" name="Content Placeholder 4">
            <a:extLst>
              <a:ext uri="{FF2B5EF4-FFF2-40B4-BE49-F238E27FC236}">
                <a16:creationId xmlns:a16="http://schemas.microsoft.com/office/drawing/2014/main" id="{3682A3F2-C918-A481-1158-B5FC74C157AB}"/>
              </a:ext>
            </a:extLst>
          </p:cNvPr>
          <p:cNvSpPr>
            <a:spLocks noGrp="1"/>
          </p:cNvSpPr>
          <p:nvPr>
            <p:ph sz="half" idx="2"/>
          </p:nvPr>
        </p:nvSpPr>
        <p:spPr>
          <a:solidFill>
            <a:schemeClr val="accent5">
              <a:lumMod val="60000"/>
              <a:lumOff val="40000"/>
            </a:schemeClr>
          </a:solidFill>
        </p:spPr>
        <p:txBody>
          <a:bodyPr>
            <a:normAutofit fontScale="92500" lnSpcReduction="20000"/>
          </a:bodyPr>
          <a:lstStyle/>
          <a:p>
            <a:pPr marL="0" indent="0">
              <a:buClr>
                <a:srgbClr val="000000"/>
              </a:buClr>
              <a:buSzPts val="1300"/>
              <a:buNone/>
            </a:pPr>
            <a:endParaRPr lang="en-US" sz="900" dirty="0">
              <a:solidFill>
                <a:srgbClr val="000000"/>
              </a:solidFill>
            </a:endParaRPr>
          </a:p>
          <a:p>
            <a:pPr indent="-414856">
              <a:buClr>
                <a:srgbClr val="000000"/>
              </a:buClr>
              <a:buSzPts val="1300"/>
            </a:pPr>
            <a:r>
              <a:rPr lang="en-US" dirty="0">
                <a:solidFill>
                  <a:srgbClr val="000000"/>
                </a:solidFill>
              </a:rPr>
              <a:t>Areas of agreement;</a:t>
            </a:r>
            <a:br>
              <a:rPr lang="en-US" dirty="0">
                <a:solidFill>
                  <a:srgbClr val="000000"/>
                </a:solidFill>
              </a:rPr>
            </a:br>
            <a:endParaRPr lang="en-US" dirty="0">
              <a:solidFill>
                <a:srgbClr val="000000"/>
              </a:solidFill>
            </a:endParaRPr>
          </a:p>
          <a:p>
            <a:pPr indent="-414856">
              <a:buClr>
                <a:srgbClr val="000000"/>
              </a:buClr>
              <a:buSzPts val="1300"/>
            </a:pPr>
            <a:r>
              <a:rPr lang="en-US" dirty="0">
                <a:solidFill>
                  <a:srgbClr val="000000"/>
                </a:solidFill>
              </a:rPr>
              <a:t>Areas of disagreement;</a:t>
            </a:r>
            <a:br>
              <a:rPr lang="en-US" dirty="0">
                <a:solidFill>
                  <a:srgbClr val="000000"/>
                </a:solidFill>
              </a:rPr>
            </a:br>
            <a:endParaRPr lang="en-US" dirty="0">
              <a:solidFill>
                <a:srgbClr val="000000"/>
              </a:solidFill>
            </a:endParaRPr>
          </a:p>
          <a:p>
            <a:pPr indent="-414856">
              <a:buClr>
                <a:srgbClr val="000000"/>
              </a:buClr>
              <a:buSzPts val="1300"/>
            </a:pPr>
            <a:r>
              <a:rPr lang="en-US" dirty="0">
                <a:solidFill>
                  <a:srgbClr val="000000"/>
                </a:solidFill>
              </a:rPr>
              <a:t>Assessment of whether or not the complaint meets one or more of the required elements of the definition of sexual harassment under Title IX, including rationale; and</a:t>
            </a:r>
            <a:br>
              <a:rPr lang="en-US" dirty="0">
                <a:solidFill>
                  <a:srgbClr val="000000"/>
                </a:solidFill>
              </a:rPr>
            </a:br>
            <a:endParaRPr lang="en-US" dirty="0">
              <a:solidFill>
                <a:srgbClr val="000000"/>
              </a:solidFill>
            </a:endParaRPr>
          </a:p>
          <a:p>
            <a:pPr indent="-414856">
              <a:buClr>
                <a:srgbClr val="000000"/>
              </a:buClr>
              <a:buSzPts val="1300"/>
            </a:pPr>
            <a:r>
              <a:rPr lang="en-US" dirty="0">
                <a:solidFill>
                  <a:srgbClr val="000000"/>
                </a:solidFill>
              </a:rPr>
              <a:t>Appendix containing </a:t>
            </a:r>
            <a:r>
              <a:rPr lang="en-US" u="sng" dirty="0">
                <a:solidFill>
                  <a:srgbClr val="000000"/>
                </a:solidFill>
              </a:rPr>
              <a:t>all</a:t>
            </a:r>
            <a:r>
              <a:rPr lang="en-US" dirty="0">
                <a:solidFill>
                  <a:srgbClr val="000000"/>
                </a:solidFill>
              </a:rPr>
              <a:t> of the collected evidence.</a:t>
            </a:r>
          </a:p>
          <a:p>
            <a:endParaRPr lang="en-US" dirty="0"/>
          </a:p>
        </p:txBody>
      </p:sp>
      <p:sp>
        <p:nvSpPr>
          <p:cNvPr id="3" name="TextBox 2">
            <a:extLst>
              <a:ext uri="{FF2B5EF4-FFF2-40B4-BE49-F238E27FC236}">
                <a16:creationId xmlns:a16="http://schemas.microsoft.com/office/drawing/2014/main" id="{644D6A6B-3E2E-A3F5-1A3A-9AFB3788A3F8}"/>
              </a:ext>
            </a:extLst>
          </p:cNvPr>
          <p:cNvSpPr txBox="1"/>
          <p:nvPr/>
        </p:nvSpPr>
        <p:spPr>
          <a:xfrm>
            <a:off x="6902986" y="1111825"/>
            <a:ext cx="4450814" cy="646331"/>
          </a:xfrm>
          <a:prstGeom prst="rect">
            <a:avLst/>
          </a:prstGeom>
          <a:solidFill>
            <a:srgbClr val="002060"/>
          </a:solidFill>
        </p:spPr>
        <p:txBody>
          <a:bodyPr wrap="square" rtlCol="0">
            <a:spAutoFit/>
          </a:bodyPr>
          <a:lstStyle/>
          <a:p>
            <a:pPr algn="ctr"/>
            <a:r>
              <a:rPr lang="en-US" dirty="0">
                <a:solidFill>
                  <a:srgbClr val="FFFF00"/>
                </a:solidFill>
              </a:rPr>
              <a:t>This would be part of your review in an adjudication or appeal</a:t>
            </a:r>
          </a:p>
        </p:txBody>
      </p:sp>
    </p:spTree>
    <p:extLst>
      <p:ext uri="{BB962C8B-B14F-4D97-AF65-F5344CB8AC3E}">
        <p14:creationId xmlns:p14="http://schemas.microsoft.com/office/powerpoint/2010/main" val="1118936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83AEF-BAB7-EBA6-16A2-1BAEFF07E8C8}"/>
              </a:ext>
            </a:extLst>
          </p:cNvPr>
          <p:cNvSpPr>
            <a:spLocks noGrp="1"/>
          </p:cNvSpPr>
          <p:nvPr>
            <p:ph type="title"/>
          </p:nvPr>
        </p:nvSpPr>
        <p: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a:normAutofit/>
          </a:bodyPr>
          <a:lstStyle/>
          <a:p>
            <a:r>
              <a:rPr lang="en" b="1" dirty="0">
                <a:solidFill>
                  <a:schemeClr val="bg1"/>
                </a:solidFill>
              </a:rPr>
              <a:t>FINAL T IX Assessment &amp; Appeal </a:t>
            </a:r>
            <a:br>
              <a:rPr lang="en" b="1" dirty="0">
                <a:solidFill>
                  <a:schemeClr val="bg1"/>
                </a:solidFill>
              </a:rPr>
            </a:br>
            <a:r>
              <a:rPr lang="en" sz="2800" b="1" dirty="0">
                <a:solidFill>
                  <a:schemeClr val="bg1"/>
                </a:solidFill>
              </a:rPr>
              <a:t>(Section XI.G.4.)</a:t>
            </a:r>
            <a:endParaRPr lang="en-US" sz="2800" b="1" dirty="0">
              <a:solidFill>
                <a:schemeClr val="bg1"/>
              </a:solidFill>
            </a:endParaRPr>
          </a:p>
        </p:txBody>
      </p:sp>
      <p:sp>
        <p:nvSpPr>
          <p:cNvPr id="4" name="Content Placeholder 3">
            <a:extLst>
              <a:ext uri="{FF2B5EF4-FFF2-40B4-BE49-F238E27FC236}">
                <a16:creationId xmlns:a16="http://schemas.microsoft.com/office/drawing/2014/main" id="{A18795EE-3351-69E5-71CB-86DE1D3AC378}"/>
              </a:ext>
            </a:extLst>
          </p:cNvPr>
          <p:cNvSpPr>
            <a:spLocks noGrp="1"/>
          </p:cNvSpPr>
          <p:nvPr>
            <p:ph idx="1"/>
          </p:nvPr>
        </p:nvSpPr>
        <p:spPr>
          <a:solidFill>
            <a:schemeClr val="accent5">
              <a:lumMod val="60000"/>
              <a:lumOff val="40000"/>
            </a:schemeClr>
          </a:solidFill>
        </p:spPr>
        <p:txBody>
          <a:bodyPr>
            <a:normAutofit/>
          </a:bodyPr>
          <a:lstStyle/>
          <a:p>
            <a:pPr marL="0" indent="0">
              <a:buNone/>
            </a:pPr>
            <a:endParaRPr lang="en-US" sz="2400" dirty="0">
              <a:solidFill>
                <a:srgbClr val="000000"/>
              </a:solidFill>
            </a:endParaRPr>
          </a:p>
          <a:p>
            <a:pPr marL="0" indent="0">
              <a:buNone/>
            </a:pPr>
            <a:r>
              <a:rPr lang="en-US" sz="2400" dirty="0">
                <a:solidFill>
                  <a:srgbClr val="000000"/>
                </a:solidFill>
              </a:rPr>
              <a:t>“Parties have </a:t>
            </a:r>
            <a:r>
              <a:rPr lang="en-US" sz="2400" dirty="0">
                <a:solidFill>
                  <a:srgbClr val="000000"/>
                </a:solidFill>
                <a:highlight>
                  <a:srgbClr val="CFE2F3"/>
                </a:highlight>
              </a:rPr>
              <a:t>3 business days</a:t>
            </a:r>
            <a:r>
              <a:rPr lang="en-US" sz="2400" dirty="0">
                <a:solidFill>
                  <a:srgbClr val="000000"/>
                </a:solidFill>
              </a:rPr>
              <a:t> after receipt of the investigative report to submit in writing an appeal of a determination regarding whether the conduct constitutes “Title IX - Sexual Harassment.” The </a:t>
            </a:r>
            <a:r>
              <a:rPr lang="en-US" sz="2400" dirty="0">
                <a:solidFill>
                  <a:srgbClr val="000000"/>
                </a:solidFill>
                <a:highlight>
                  <a:srgbClr val="CFE2F3"/>
                </a:highlight>
              </a:rPr>
              <a:t>appeal will be considered by an appropriately trained staff member</a:t>
            </a:r>
            <a:r>
              <a:rPr lang="en-US" sz="2400" dirty="0">
                <a:solidFill>
                  <a:srgbClr val="000000"/>
                </a:solidFill>
              </a:rPr>
              <a:t> designated by the Civil Rights Director . . . The appeal decision will be communicated in writing to the parties, their advisors, and the Title IX Coordinator. The </a:t>
            </a:r>
            <a:r>
              <a:rPr lang="en-US" sz="2400" dirty="0">
                <a:solidFill>
                  <a:srgbClr val="000000"/>
                </a:solidFill>
                <a:highlight>
                  <a:srgbClr val="CFE2F3"/>
                </a:highlight>
              </a:rPr>
              <a:t>decision will also indicate the path for complaint resolution: Hearing Resolution or Investigator Resolution</a:t>
            </a:r>
            <a:r>
              <a:rPr lang="en-US" sz="2400" dirty="0">
                <a:solidFill>
                  <a:srgbClr val="000000"/>
                </a:solidFill>
              </a:rPr>
              <a:t>.” </a:t>
            </a:r>
          </a:p>
        </p:txBody>
      </p:sp>
    </p:spTree>
    <p:extLst>
      <p:ext uri="{BB962C8B-B14F-4D97-AF65-F5344CB8AC3E}">
        <p14:creationId xmlns:p14="http://schemas.microsoft.com/office/powerpoint/2010/main" val="3352473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5" name="Picture 4">
            <a:extLst>
              <a:ext uri="{FF2B5EF4-FFF2-40B4-BE49-F238E27FC236}">
                <a16:creationId xmlns:a16="http://schemas.microsoft.com/office/drawing/2014/main" id="{52B5008D-497C-E365-71A2-B2EAC050AFBD}"/>
              </a:ext>
            </a:extLst>
          </p:cNvPr>
          <p:cNvPicPr>
            <a:picLocks noChangeAspect="1"/>
          </p:cNvPicPr>
          <p:nvPr/>
        </p:nvPicPr>
        <p:blipFill>
          <a:blip r:embed="rId3"/>
          <a:stretch>
            <a:fillRect/>
          </a:stretch>
        </p:blipFill>
        <p:spPr>
          <a:xfrm>
            <a:off x="1250175" y="650604"/>
            <a:ext cx="9878741" cy="5556792"/>
          </a:xfrm>
          <a:prstGeom prst="rect">
            <a:avLst/>
          </a:prstGeom>
        </p:spPr>
      </p:pic>
    </p:spTree>
    <p:extLst>
      <p:ext uri="{BB962C8B-B14F-4D97-AF65-F5344CB8AC3E}">
        <p14:creationId xmlns:p14="http://schemas.microsoft.com/office/powerpoint/2010/main" val="1976242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83AEF-BAB7-EBA6-16A2-1BAEFF07E8C8}"/>
              </a:ext>
            </a:extLst>
          </p:cNvPr>
          <p:cNvSpPr>
            <a:spLocks noGrp="1"/>
          </p:cNvSpPr>
          <p:nvPr>
            <p:ph type="title"/>
          </p:nvPr>
        </p:nvSpPr>
        <p: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a:normAutofit/>
          </a:bodyPr>
          <a:lstStyle/>
          <a:p>
            <a:r>
              <a:rPr lang="en" b="1" dirty="0">
                <a:solidFill>
                  <a:srgbClr val="FFFF00"/>
                </a:solidFill>
              </a:rPr>
              <a:t>Investigator Resolution Process </a:t>
            </a:r>
            <a:r>
              <a:rPr lang="en" b="1" dirty="0">
                <a:solidFill>
                  <a:schemeClr val="bg1"/>
                </a:solidFill>
              </a:rPr>
              <a:t>– </a:t>
            </a:r>
            <a:br>
              <a:rPr lang="en" b="1" dirty="0">
                <a:solidFill>
                  <a:schemeClr val="bg1"/>
                </a:solidFill>
              </a:rPr>
            </a:br>
            <a:r>
              <a:rPr lang="en" b="1" dirty="0">
                <a:solidFill>
                  <a:schemeClr val="bg1"/>
                </a:solidFill>
              </a:rPr>
              <a:t>Non-Title IX – Sexual Misconduct </a:t>
            </a:r>
            <a:r>
              <a:rPr lang="en" sz="2800" b="1" dirty="0">
                <a:solidFill>
                  <a:schemeClr val="bg1"/>
                </a:solidFill>
              </a:rPr>
              <a:t>(Section XI.G.5.)</a:t>
            </a:r>
            <a:endParaRPr lang="en-US" sz="2800" b="1" dirty="0">
              <a:solidFill>
                <a:schemeClr val="bg1"/>
              </a:solidFill>
            </a:endParaRPr>
          </a:p>
        </p:txBody>
      </p:sp>
      <p:sp>
        <p:nvSpPr>
          <p:cNvPr id="4" name="Content Placeholder 3">
            <a:extLst>
              <a:ext uri="{FF2B5EF4-FFF2-40B4-BE49-F238E27FC236}">
                <a16:creationId xmlns:a16="http://schemas.microsoft.com/office/drawing/2014/main" id="{A18795EE-3351-69E5-71CB-86DE1D3AC378}"/>
              </a:ext>
            </a:extLst>
          </p:cNvPr>
          <p:cNvSpPr>
            <a:spLocks noGrp="1"/>
          </p:cNvSpPr>
          <p:nvPr>
            <p:ph idx="1"/>
          </p:nvPr>
        </p:nvSpPr>
        <p:spPr>
          <a:solidFill>
            <a:schemeClr val="accent5">
              <a:lumMod val="60000"/>
              <a:lumOff val="40000"/>
            </a:schemeClr>
          </a:solidFill>
        </p:spPr>
        <p:txBody>
          <a:bodyPr>
            <a:normAutofit/>
          </a:bodyPr>
          <a:lstStyle/>
          <a:p>
            <a:pPr marL="0" indent="0">
              <a:buNone/>
            </a:pPr>
            <a:endParaRPr lang="en-US" sz="2400" dirty="0">
              <a:solidFill>
                <a:srgbClr val="000000"/>
              </a:solidFill>
            </a:endParaRPr>
          </a:p>
          <a:p>
            <a:pPr marL="0" indent="0" algn="ctr">
              <a:buNone/>
            </a:pPr>
            <a:r>
              <a:rPr lang="en-US" sz="3200" b="1" dirty="0">
                <a:solidFill>
                  <a:srgbClr val="000000"/>
                </a:solidFill>
              </a:rPr>
              <a:t>DETERMINATION</a:t>
            </a:r>
          </a:p>
          <a:p>
            <a:pPr marL="0" indent="0" algn="ctr">
              <a:buNone/>
            </a:pPr>
            <a:endParaRPr lang="en-US" sz="1200" b="1" dirty="0">
              <a:solidFill>
                <a:srgbClr val="000000"/>
              </a:solidFill>
            </a:endParaRPr>
          </a:p>
          <a:p>
            <a:pPr marL="0" indent="0">
              <a:buNone/>
            </a:pPr>
            <a:r>
              <a:rPr lang="en-US" sz="3000" dirty="0">
                <a:solidFill>
                  <a:srgbClr val="000000"/>
                </a:solidFill>
              </a:rPr>
              <a:t>“The investigators will </a:t>
            </a:r>
            <a:r>
              <a:rPr lang="en-US" sz="3000" dirty="0">
                <a:solidFill>
                  <a:srgbClr val="000000"/>
                </a:solidFill>
                <a:highlight>
                  <a:srgbClr val="CFE2F3"/>
                </a:highlight>
              </a:rPr>
              <a:t>make a determination, by a preponderance of the evidence</a:t>
            </a:r>
            <a:r>
              <a:rPr lang="en-US" sz="3000" dirty="0">
                <a:solidFill>
                  <a:srgbClr val="000000"/>
                </a:solidFill>
              </a:rPr>
              <a:t>, whether there is sufficient information to support a finding of responsibility. The </a:t>
            </a:r>
            <a:r>
              <a:rPr lang="en-US" sz="3000" dirty="0">
                <a:solidFill>
                  <a:srgbClr val="000000"/>
                </a:solidFill>
                <a:highlight>
                  <a:srgbClr val="CFE2F3"/>
                </a:highlight>
              </a:rPr>
              <a:t>investigators’ finding, and the rationale for the finding, will be included in the final investigative report</a:t>
            </a:r>
            <a:r>
              <a:rPr lang="en-US" sz="3000" dirty="0">
                <a:solidFill>
                  <a:srgbClr val="000000"/>
                </a:solidFill>
              </a:rPr>
              <a:t> that will be shared with the parties by the Title IX Coordinator.”</a:t>
            </a:r>
          </a:p>
          <a:p>
            <a:pPr marL="0" indent="0">
              <a:buNone/>
            </a:pPr>
            <a:endParaRPr lang="en-US" sz="2400" dirty="0">
              <a:solidFill>
                <a:srgbClr val="000000"/>
              </a:solidFill>
            </a:endParaRPr>
          </a:p>
        </p:txBody>
      </p:sp>
    </p:spTree>
    <p:extLst>
      <p:ext uri="{BB962C8B-B14F-4D97-AF65-F5344CB8AC3E}">
        <p14:creationId xmlns:p14="http://schemas.microsoft.com/office/powerpoint/2010/main" val="3673587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653667" y="651000"/>
            <a:ext cx="11193600" cy="430014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57150">
            <a:solidFill>
              <a:srgbClr val="002060"/>
            </a:solidFill>
          </a:ln>
        </p:spPr>
        <p:txBody>
          <a:bodyPr spcFirstLastPara="1" vert="horz" wrap="square" lIns="121900" tIns="121900" rIns="121900" bIns="121900" rtlCol="0" anchor="ctr" anchorCtr="0">
            <a:noAutofit/>
          </a:bodyPr>
          <a:lstStyle/>
          <a:p>
            <a:pPr algn="ctr"/>
            <a:r>
              <a:rPr lang="en-US" sz="6000" b="1" i="1" dirty="0">
                <a:solidFill>
                  <a:schemeClr val="accent6">
                    <a:lumMod val="75000"/>
                  </a:schemeClr>
                </a:solidFill>
                <a:latin typeface="Arial Narrow" panose="020B0604020202020204" pitchFamily="34" charset="0"/>
                <a:cs typeface="Arial Narrow" panose="020B0604020202020204" pitchFamily="34" charset="0"/>
              </a:rPr>
              <a:t>Terms</a:t>
            </a:r>
            <a:br>
              <a:rPr lang="en-US" sz="6000" b="1" i="1" dirty="0">
                <a:solidFill>
                  <a:schemeClr val="accent6">
                    <a:lumMod val="75000"/>
                  </a:schemeClr>
                </a:solidFill>
                <a:latin typeface="Arial Narrow" panose="020B0604020202020204" pitchFamily="34" charset="0"/>
                <a:cs typeface="Arial Narrow" panose="020B0604020202020204" pitchFamily="34" charset="0"/>
              </a:rPr>
            </a:br>
            <a:r>
              <a:rPr lang="en-US" sz="6000" b="1" i="1" dirty="0">
                <a:solidFill>
                  <a:schemeClr val="accent6">
                    <a:lumMod val="75000"/>
                  </a:schemeClr>
                </a:solidFill>
                <a:latin typeface="Arial Narrow" panose="020B0604020202020204" pitchFamily="34" charset="0"/>
                <a:cs typeface="Arial Narrow" panose="020B0604020202020204" pitchFamily="34" charset="0"/>
              </a:rPr>
              <a:t>Roles</a:t>
            </a:r>
            <a:br>
              <a:rPr lang="en-US" sz="6000" b="1" i="1" dirty="0">
                <a:solidFill>
                  <a:schemeClr val="accent6">
                    <a:lumMod val="75000"/>
                  </a:schemeClr>
                </a:solidFill>
                <a:latin typeface="Arial Narrow" panose="020B0604020202020204" pitchFamily="34" charset="0"/>
                <a:cs typeface="Arial Narrow" panose="020B0604020202020204" pitchFamily="34" charset="0"/>
              </a:rPr>
            </a:br>
            <a:r>
              <a:rPr lang="en-US" sz="6000" b="1" i="1" dirty="0">
                <a:solidFill>
                  <a:schemeClr val="accent6">
                    <a:lumMod val="75000"/>
                  </a:schemeClr>
                </a:solidFill>
                <a:latin typeface="Arial Narrow" panose="020B0604020202020204" pitchFamily="34" charset="0"/>
                <a:cs typeface="Arial Narrow" panose="020B0604020202020204" pitchFamily="34" charset="0"/>
              </a:rPr>
              <a:t>Prohibited Conduct</a:t>
            </a:r>
            <a:endParaRPr sz="5733" b="1" i="1" dirty="0">
              <a:solidFill>
                <a:schemeClr val="accent6">
                  <a:lumMod val="75000"/>
                </a:schemeClr>
              </a:solidFill>
              <a:latin typeface="Arial Narrow" panose="020B0604020202020204" pitchFamily="34" charset="0"/>
              <a:cs typeface="Arial Narrow" panose="020B0604020202020204" pitchFamily="34" charset="0"/>
            </a:endParaRPr>
          </a:p>
        </p:txBody>
      </p:sp>
      <p:pic>
        <p:nvPicPr>
          <p:cNvPr id="4" name="Picture 3">
            <a:extLst>
              <a:ext uri="{FF2B5EF4-FFF2-40B4-BE49-F238E27FC236}">
                <a16:creationId xmlns:a16="http://schemas.microsoft.com/office/drawing/2014/main" id="{FFE82513-95C3-6FF7-31AE-4246638165A0}"/>
              </a:ext>
            </a:extLst>
          </p:cNvPr>
          <p:cNvPicPr>
            <a:picLocks noChangeAspect="1"/>
          </p:cNvPicPr>
          <p:nvPr/>
        </p:nvPicPr>
        <p:blipFill>
          <a:blip r:embed="rId3"/>
          <a:stretch>
            <a:fillRect/>
          </a:stretch>
        </p:blipFill>
        <p:spPr>
          <a:xfrm>
            <a:off x="1637990" y="1056268"/>
            <a:ext cx="1422400" cy="1422400"/>
          </a:xfrm>
          <a:prstGeom prst="rect">
            <a:avLst/>
          </a:prstGeom>
        </p:spPr>
      </p:pic>
      <p:pic>
        <p:nvPicPr>
          <p:cNvPr id="8" name="Picture 7">
            <a:extLst>
              <a:ext uri="{FF2B5EF4-FFF2-40B4-BE49-F238E27FC236}">
                <a16:creationId xmlns:a16="http://schemas.microsoft.com/office/drawing/2014/main" id="{5703D31C-691E-E155-9760-066A2DD6B523}"/>
              </a:ext>
            </a:extLst>
          </p:cNvPr>
          <p:cNvPicPr>
            <a:picLocks noChangeAspect="1"/>
          </p:cNvPicPr>
          <p:nvPr/>
        </p:nvPicPr>
        <p:blipFill>
          <a:blip r:embed="rId4"/>
          <a:stretch>
            <a:fillRect/>
          </a:stretch>
        </p:blipFill>
        <p:spPr>
          <a:xfrm>
            <a:off x="3845211" y="5542883"/>
            <a:ext cx="4810512" cy="90764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83AEF-BAB7-EBA6-16A2-1BAEFF07E8C8}"/>
              </a:ext>
            </a:extLst>
          </p:cNvPr>
          <p:cNvSpPr>
            <a:spLocks noGrp="1"/>
          </p:cNvSpPr>
          <p:nvPr>
            <p:ph type="title"/>
          </p:nvPr>
        </p:nvSpPr>
        <p: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a:normAutofit/>
          </a:bodyPr>
          <a:lstStyle/>
          <a:p>
            <a:r>
              <a:rPr lang="en" b="1" dirty="0">
                <a:solidFill>
                  <a:srgbClr val="FFFF00"/>
                </a:solidFill>
              </a:rPr>
              <a:t>Investigator Resolution Process </a:t>
            </a:r>
            <a:r>
              <a:rPr lang="en" b="1" dirty="0">
                <a:solidFill>
                  <a:schemeClr val="bg1"/>
                </a:solidFill>
              </a:rPr>
              <a:t>– </a:t>
            </a:r>
            <a:br>
              <a:rPr lang="en" b="1" dirty="0">
                <a:solidFill>
                  <a:schemeClr val="bg1"/>
                </a:solidFill>
              </a:rPr>
            </a:br>
            <a:r>
              <a:rPr lang="en" b="1" dirty="0">
                <a:solidFill>
                  <a:schemeClr val="bg1"/>
                </a:solidFill>
              </a:rPr>
              <a:t>Non-Title IX – Sexual Misconduct </a:t>
            </a:r>
            <a:r>
              <a:rPr lang="en" sz="2800" b="1" dirty="0">
                <a:solidFill>
                  <a:schemeClr val="bg1"/>
                </a:solidFill>
              </a:rPr>
              <a:t>(Section XI.G.5.)</a:t>
            </a:r>
            <a:endParaRPr lang="en-US" sz="2800" b="1" dirty="0">
              <a:solidFill>
                <a:schemeClr val="bg1"/>
              </a:solidFill>
            </a:endParaRPr>
          </a:p>
        </p:txBody>
      </p:sp>
      <p:sp>
        <p:nvSpPr>
          <p:cNvPr id="4" name="Content Placeholder 3">
            <a:extLst>
              <a:ext uri="{FF2B5EF4-FFF2-40B4-BE49-F238E27FC236}">
                <a16:creationId xmlns:a16="http://schemas.microsoft.com/office/drawing/2014/main" id="{A18795EE-3351-69E5-71CB-86DE1D3AC378}"/>
              </a:ext>
            </a:extLst>
          </p:cNvPr>
          <p:cNvSpPr>
            <a:spLocks noGrp="1"/>
          </p:cNvSpPr>
          <p:nvPr>
            <p:ph idx="1"/>
          </p:nvPr>
        </p:nvSpPr>
        <p:spPr>
          <a:xfrm>
            <a:off x="838200" y="1825625"/>
            <a:ext cx="10515600" cy="4667250"/>
          </a:xfrm>
          <a:solidFill>
            <a:schemeClr val="accent5">
              <a:lumMod val="60000"/>
              <a:lumOff val="40000"/>
            </a:schemeClr>
          </a:solidFill>
        </p:spPr>
        <p:txBody>
          <a:bodyPr>
            <a:normAutofit fontScale="92500"/>
          </a:bodyPr>
          <a:lstStyle/>
          <a:p>
            <a:pPr marL="0" indent="0">
              <a:buNone/>
            </a:pPr>
            <a:endParaRPr lang="en-US" sz="2400" dirty="0">
              <a:solidFill>
                <a:srgbClr val="000000"/>
              </a:solidFill>
            </a:endParaRPr>
          </a:p>
          <a:p>
            <a:pPr marL="0" indent="0" algn="ctr">
              <a:buNone/>
            </a:pPr>
            <a:r>
              <a:rPr lang="en-US" sz="3200" b="1" dirty="0">
                <a:solidFill>
                  <a:srgbClr val="000000"/>
                </a:solidFill>
              </a:rPr>
              <a:t>DETERMINATION:  EVALUATING THE EVIDENCE</a:t>
            </a:r>
          </a:p>
          <a:p>
            <a:pPr marL="0" indent="0" algn="ctr">
              <a:buNone/>
            </a:pPr>
            <a:endParaRPr lang="en-US" sz="1300" b="1" dirty="0">
              <a:solidFill>
                <a:srgbClr val="000000"/>
              </a:solidFill>
            </a:endParaRPr>
          </a:p>
          <a:p>
            <a:pPr marL="0" indent="0">
              <a:buNone/>
            </a:pPr>
            <a:r>
              <a:rPr lang="en-US" sz="3200" dirty="0">
                <a:solidFill>
                  <a:srgbClr val="000000"/>
                </a:solidFill>
              </a:rPr>
              <a:t>“The investigators should </a:t>
            </a:r>
            <a:r>
              <a:rPr lang="en-US" sz="3200" dirty="0">
                <a:solidFill>
                  <a:srgbClr val="000000"/>
                </a:solidFill>
                <a:highlight>
                  <a:srgbClr val="CFE2F3"/>
                </a:highlight>
              </a:rPr>
              <a:t>first evaluate the quality of the evidence</a:t>
            </a:r>
            <a:r>
              <a:rPr lang="en-US" sz="3200" dirty="0">
                <a:solidFill>
                  <a:srgbClr val="000000"/>
                </a:solidFill>
              </a:rPr>
              <a:t>. The investigators should consider all of the evidence regardless of who provided it. Any </a:t>
            </a:r>
            <a:r>
              <a:rPr lang="en-US" sz="3200" dirty="0">
                <a:solidFill>
                  <a:srgbClr val="000000"/>
                </a:solidFill>
                <a:highlight>
                  <a:srgbClr val="CFE2F3"/>
                </a:highlight>
              </a:rPr>
              <a:t>evidence the investigators find to be of high quality should be given more weight than any evidence the investigators find to be of low quality</a:t>
            </a:r>
            <a:r>
              <a:rPr lang="en-US" sz="3200" dirty="0">
                <a:solidFill>
                  <a:srgbClr val="000000"/>
                </a:solidFill>
              </a:rPr>
              <a:t>. Quality may, or may not be identical with quantity, and sheer quantity alone should not be the basis for a finding of responsibility. The </a:t>
            </a:r>
            <a:r>
              <a:rPr lang="en-US" sz="3200" dirty="0">
                <a:solidFill>
                  <a:srgbClr val="000000"/>
                </a:solidFill>
                <a:highlight>
                  <a:srgbClr val="CFE2F3"/>
                </a:highlight>
              </a:rPr>
              <a:t>testimony of a single party or witness may be sufficient to establish a fact</a:t>
            </a:r>
            <a:r>
              <a:rPr lang="en-US" sz="3200" dirty="0">
                <a:solidFill>
                  <a:srgbClr val="000000"/>
                </a:solidFill>
              </a:rPr>
              <a:t>.”</a:t>
            </a:r>
          </a:p>
          <a:p>
            <a:pPr marL="0" indent="0">
              <a:buNone/>
            </a:pPr>
            <a:endParaRPr lang="en-US" sz="3200" dirty="0">
              <a:solidFill>
                <a:srgbClr val="000000"/>
              </a:solidFill>
            </a:endParaRPr>
          </a:p>
          <a:p>
            <a:pPr marL="0" indent="0" algn="ctr">
              <a:buNone/>
            </a:pPr>
            <a:endParaRPr lang="en-US" sz="3200" b="1" dirty="0">
              <a:solidFill>
                <a:srgbClr val="000000"/>
              </a:solidFill>
            </a:endParaRPr>
          </a:p>
          <a:p>
            <a:pPr marL="0" indent="0" algn="ctr">
              <a:buNone/>
            </a:pPr>
            <a:endParaRPr lang="en-US" sz="1200" b="1" dirty="0">
              <a:solidFill>
                <a:srgbClr val="000000"/>
              </a:solidFill>
            </a:endParaRPr>
          </a:p>
          <a:p>
            <a:pPr marL="0" indent="0">
              <a:buNone/>
            </a:pPr>
            <a:endParaRPr lang="en-US" sz="2400" dirty="0">
              <a:solidFill>
                <a:srgbClr val="000000"/>
              </a:solidFill>
            </a:endParaRPr>
          </a:p>
        </p:txBody>
      </p:sp>
    </p:spTree>
    <p:extLst>
      <p:ext uri="{BB962C8B-B14F-4D97-AF65-F5344CB8AC3E}">
        <p14:creationId xmlns:p14="http://schemas.microsoft.com/office/powerpoint/2010/main" val="261125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83AEF-BAB7-EBA6-16A2-1BAEFF07E8C8}"/>
              </a:ext>
            </a:extLst>
          </p:cNvPr>
          <p:cNvSpPr>
            <a:spLocks noGrp="1"/>
          </p:cNvSpPr>
          <p:nvPr>
            <p:ph type="title"/>
          </p:nvPr>
        </p:nvSpPr>
        <p: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a:normAutofit/>
          </a:bodyPr>
          <a:lstStyle/>
          <a:p>
            <a:r>
              <a:rPr lang="en" b="1" dirty="0">
                <a:solidFill>
                  <a:srgbClr val="FFFF00"/>
                </a:solidFill>
              </a:rPr>
              <a:t>Investigator Resolution Process </a:t>
            </a:r>
            <a:r>
              <a:rPr lang="en" b="1" dirty="0">
                <a:solidFill>
                  <a:schemeClr val="bg1"/>
                </a:solidFill>
              </a:rPr>
              <a:t>– </a:t>
            </a:r>
            <a:br>
              <a:rPr lang="en" b="1" dirty="0">
                <a:solidFill>
                  <a:schemeClr val="bg1"/>
                </a:solidFill>
              </a:rPr>
            </a:br>
            <a:r>
              <a:rPr lang="en" b="1" dirty="0">
                <a:solidFill>
                  <a:schemeClr val="bg1"/>
                </a:solidFill>
              </a:rPr>
              <a:t>Non-Title IX – Sexual Misconduct </a:t>
            </a:r>
            <a:r>
              <a:rPr lang="en" sz="2800" b="1" dirty="0">
                <a:solidFill>
                  <a:schemeClr val="bg1"/>
                </a:solidFill>
              </a:rPr>
              <a:t>(Section XI.G.5.)</a:t>
            </a:r>
            <a:endParaRPr lang="en-US" sz="2800" b="1" dirty="0">
              <a:solidFill>
                <a:schemeClr val="bg1"/>
              </a:solidFill>
            </a:endParaRPr>
          </a:p>
        </p:txBody>
      </p:sp>
      <p:sp>
        <p:nvSpPr>
          <p:cNvPr id="4" name="Content Placeholder 3">
            <a:extLst>
              <a:ext uri="{FF2B5EF4-FFF2-40B4-BE49-F238E27FC236}">
                <a16:creationId xmlns:a16="http://schemas.microsoft.com/office/drawing/2014/main" id="{A18795EE-3351-69E5-71CB-86DE1D3AC378}"/>
              </a:ext>
            </a:extLst>
          </p:cNvPr>
          <p:cNvSpPr>
            <a:spLocks noGrp="1"/>
          </p:cNvSpPr>
          <p:nvPr>
            <p:ph idx="1"/>
          </p:nvPr>
        </p:nvSpPr>
        <p:spPr>
          <a:xfrm>
            <a:off x="838200" y="1825625"/>
            <a:ext cx="10515600" cy="4667250"/>
          </a:xfrm>
          <a:solidFill>
            <a:schemeClr val="accent5">
              <a:lumMod val="60000"/>
              <a:lumOff val="40000"/>
            </a:schemeClr>
          </a:solidFill>
        </p:spPr>
        <p:txBody>
          <a:bodyPr>
            <a:normAutofit fontScale="77500" lnSpcReduction="20000"/>
          </a:bodyPr>
          <a:lstStyle/>
          <a:p>
            <a:pPr marL="0" indent="0">
              <a:buNone/>
            </a:pPr>
            <a:endParaRPr lang="en-US" sz="2400" dirty="0">
              <a:solidFill>
                <a:srgbClr val="000000"/>
              </a:solidFill>
            </a:endParaRPr>
          </a:p>
          <a:p>
            <a:pPr marL="0" indent="0" algn="ctr">
              <a:buNone/>
            </a:pPr>
            <a:r>
              <a:rPr lang="en-US" sz="4300" b="1" dirty="0">
                <a:solidFill>
                  <a:srgbClr val="000000"/>
                </a:solidFill>
              </a:rPr>
              <a:t>DETERMINATION: CREDIBILITY ANALYSIS</a:t>
            </a:r>
          </a:p>
          <a:p>
            <a:pPr marL="0" indent="0" algn="ctr">
              <a:buNone/>
            </a:pPr>
            <a:endParaRPr lang="en-US" sz="1700" b="1" dirty="0">
              <a:solidFill>
                <a:srgbClr val="000000"/>
              </a:solidFill>
            </a:endParaRPr>
          </a:p>
          <a:p>
            <a:pPr marL="0" indent="0">
              <a:spcBef>
                <a:spcPts val="0"/>
              </a:spcBef>
              <a:buNone/>
            </a:pPr>
            <a:r>
              <a:rPr lang="en-US" sz="3200" dirty="0">
                <a:latin typeface="Roboto"/>
                <a:ea typeface="Roboto"/>
                <a:cs typeface="Roboto"/>
                <a:sym typeface="Roboto"/>
              </a:rPr>
              <a:t>“The investigators </a:t>
            </a:r>
            <a:r>
              <a:rPr lang="en-US" sz="3200" dirty="0">
                <a:highlight>
                  <a:srgbClr val="CFE2F3"/>
                </a:highlight>
                <a:latin typeface="Roboto"/>
                <a:ea typeface="Roboto"/>
                <a:cs typeface="Roboto"/>
                <a:sym typeface="Roboto"/>
              </a:rPr>
              <a:t>will evaluate all admissible, relevant evidence for weight or credibility</a:t>
            </a:r>
            <a:r>
              <a:rPr lang="en-US" sz="3200" dirty="0">
                <a:latin typeface="Roboto"/>
                <a:ea typeface="Roboto"/>
                <a:cs typeface="Roboto"/>
                <a:sym typeface="Roboto"/>
              </a:rPr>
              <a:t>. Credibility is not based solely on observing demeanor, but also </a:t>
            </a:r>
            <a:r>
              <a:rPr lang="en-US" sz="3200" dirty="0">
                <a:highlight>
                  <a:srgbClr val="CFE2F3"/>
                </a:highlight>
                <a:latin typeface="Roboto"/>
                <a:ea typeface="Roboto"/>
                <a:cs typeface="Roboto"/>
                <a:sym typeface="Roboto"/>
              </a:rPr>
              <a:t>considers detail, interest or bias, corroboration where it would reasonably be expected to exist, the circumstances of the disclosure, and the nature of the relationship</a:t>
            </a:r>
            <a:r>
              <a:rPr lang="en-US" sz="3200" dirty="0">
                <a:latin typeface="Roboto"/>
                <a:ea typeface="Roboto"/>
                <a:cs typeface="Roboto"/>
                <a:sym typeface="Roboto"/>
              </a:rPr>
              <a:t>.”</a:t>
            </a:r>
            <a:br>
              <a:rPr lang="en-US" sz="3200" dirty="0">
                <a:latin typeface="Roboto"/>
                <a:ea typeface="Roboto"/>
                <a:cs typeface="Roboto"/>
                <a:sym typeface="Roboto"/>
              </a:rPr>
            </a:br>
            <a:br>
              <a:rPr lang="en-US" sz="3200" dirty="0">
                <a:latin typeface="Roboto"/>
                <a:ea typeface="Roboto"/>
                <a:cs typeface="Roboto"/>
                <a:sym typeface="Roboto"/>
              </a:rPr>
            </a:br>
            <a:r>
              <a:rPr lang="en-US" sz="3200" dirty="0">
                <a:latin typeface="Roboto"/>
                <a:ea typeface="Roboto"/>
                <a:cs typeface="Roboto"/>
                <a:sym typeface="Roboto"/>
              </a:rPr>
              <a:t>“The </a:t>
            </a:r>
            <a:r>
              <a:rPr lang="en-US" sz="3200" dirty="0">
                <a:highlight>
                  <a:srgbClr val="CFE2F3"/>
                </a:highlight>
                <a:latin typeface="Roboto"/>
                <a:ea typeface="Roboto"/>
                <a:cs typeface="Roboto"/>
                <a:sym typeface="Roboto"/>
              </a:rPr>
              <a:t>degree to which any inaccuracy, inconsistency, or implausibility in a narrative provided by a party or witness should affect a determination regarding responsibility is a matter to be decided by the investigators,</a:t>
            </a:r>
            <a:r>
              <a:rPr lang="en-US" sz="3200" dirty="0">
                <a:latin typeface="Roboto"/>
                <a:ea typeface="Roboto"/>
                <a:cs typeface="Roboto"/>
                <a:sym typeface="Roboto"/>
              </a:rPr>
              <a:t> after having the opportunity to ask questions of parties and witnesses, and to observe how parties and witnesses answer the questions posed by the other party. Corroborating evidence is not required.”</a:t>
            </a:r>
          </a:p>
          <a:p>
            <a:pPr marL="0" indent="0">
              <a:buNone/>
            </a:pPr>
            <a:r>
              <a:rPr lang="en-US" sz="3200" b="1" dirty="0">
                <a:solidFill>
                  <a:srgbClr val="000000"/>
                </a:solidFill>
              </a:rPr>
              <a:t> </a:t>
            </a:r>
          </a:p>
          <a:p>
            <a:pPr marL="0" indent="0" algn="ctr">
              <a:buNone/>
            </a:pPr>
            <a:endParaRPr lang="en-US" sz="1300" b="1" dirty="0">
              <a:solidFill>
                <a:srgbClr val="000000"/>
              </a:solidFill>
            </a:endParaRPr>
          </a:p>
          <a:p>
            <a:pPr marL="0" indent="0">
              <a:buNone/>
            </a:pPr>
            <a:endParaRPr lang="en-US" sz="3200" dirty="0">
              <a:solidFill>
                <a:srgbClr val="000000"/>
              </a:solidFill>
            </a:endParaRPr>
          </a:p>
          <a:p>
            <a:pPr marL="0" indent="0" algn="ctr">
              <a:buNone/>
            </a:pPr>
            <a:endParaRPr lang="en-US" sz="3200" b="1" dirty="0">
              <a:solidFill>
                <a:srgbClr val="000000"/>
              </a:solidFill>
            </a:endParaRPr>
          </a:p>
          <a:p>
            <a:pPr marL="0" indent="0" algn="ctr">
              <a:buNone/>
            </a:pPr>
            <a:endParaRPr lang="en-US" sz="1200" b="1" dirty="0">
              <a:solidFill>
                <a:srgbClr val="000000"/>
              </a:solidFill>
            </a:endParaRPr>
          </a:p>
          <a:p>
            <a:pPr marL="0" indent="0">
              <a:buNone/>
            </a:pPr>
            <a:endParaRPr lang="en-US" sz="2400" dirty="0">
              <a:solidFill>
                <a:srgbClr val="000000"/>
              </a:solidFill>
            </a:endParaRPr>
          </a:p>
        </p:txBody>
      </p:sp>
    </p:spTree>
    <p:extLst>
      <p:ext uri="{BB962C8B-B14F-4D97-AF65-F5344CB8AC3E}">
        <p14:creationId xmlns:p14="http://schemas.microsoft.com/office/powerpoint/2010/main" val="4537242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83AEF-BAB7-EBA6-16A2-1BAEFF07E8C8}"/>
              </a:ext>
            </a:extLst>
          </p:cNvPr>
          <p:cNvSpPr>
            <a:spLocks noGrp="1"/>
          </p:cNvSpPr>
          <p:nvPr>
            <p:ph type="title"/>
          </p:nvPr>
        </p:nvSpPr>
        <p: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a:normAutofit/>
          </a:bodyPr>
          <a:lstStyle/>
          <a:p>
            <a:r>
              <a:rPr lang="en" b="1" dirty="0">
                <a:solidFill>
                  <a:srgbClr val="FFFF00"/>
                </a:solidFill>
              </a:rPr>
              <a:t>Investigator Resolution Process </a:t>
            </a:r>
            <a:r>
              <a:rPr lang="en" b="1" dirty="0">
                <a:solidFill>
                  <a:schemeClr val="bg1"/>
                </a:solidFill>
              </a:rPr>
              <a:t>– Adjudication </a:t>
            </a:r>
            <a:r>
              <a:rPr lang="en" sz="2800" b="1" dirty="0">
                <a:solidFill>
                  <a:schemeClr val="bg1"/>
                </a:solidFill>
              </a:rPr>
              <a:t>(Section XI.G.5.)</a:t>
            </a:r>
            <a:endParaRPr lang="en-US" sz="2800" b="1" dirty="0">
              <a:solidFill>
                <a:schemeClr val="bg1"/>
              </a:solidFill>
            </a:endParaRPr>
          </a:p>
        </p:txBody>
      </p:sp>
      <p:sp>
        <p:nvSpPr>
          <p:cNvPr id="4" name="Content Placeholder 3">
            <a:extLst>
              <a:ext uri="{FF2B5EF4-FFF2-40B4-BE49-F238E27FC236}">
                <a16:creationId xmlns:a16="http://schemas.microsoft.com/office/drawing/2014/main" id="{A18795EE-3351-69E5-71CB-86DE1D3AC378}"/>
              </a:ext>
            </a:extLst>
          </p:cNvPr>
          <p:cNvSpPr>
            <a:spLocks noGrp="1"/>
          </p:cNvSpPr>
          <p:nvPr>
            <p:ph idx="1"/>
          </p:nvPr>
        </p:nvSpPr>
        <p:spPr>
          <a:xfrm>
            <a:off x="838200" y="1825625"/>
            <a:ext cx="10515600" cy="4667250"/>
          </a:xfrm>
          <a:solidFill>
            <a:schemeClr val="accent5">
              <a:lumMod val="60000"/>
              <a:lumOff val="40000"/>
            </a:schemeClr>
          </a:solidFill>
        </p:spPr>
        <p:txBody>
          <a:bodyPr>
            <a:normAutofit/>
          </a:bodyPr>
          <a:lstStyle/>
          <a:p>
            <a:pPr marL="0" indent="0">
              <a:buNone/>
            </a:pPr>
            <a:endParaRPr lang="en-US" sz="3200" dirty="0">
              <a:solidFill>
                <a:srgbClr val="000000"/>
              </a:solidFill>
            </a:endParaRPr>
          </a:p>
          <a:p>
            <a:pPr lvl="0"/>
            <a:r>
              <a:rPr lang="en-US" dirty="0"/>
              <a:t>For reports against students or student groups, the Adjudicator is typically the </a:t>
            </a:r>
            <a:r>
              <a:rPr lang="en-US" dirty="0">
                <a:highlight>
                  <a:srgbClr val="FFFF00"/>
                </a:highlight>
              </a:rPr>
              <a:t>Vice President of Student Life</a:t>
            </a:r>
            <a:r>
              <a:rPr lang="en-US" dirty="0"/>
              <a:t>.</a:t>
            </a:r>
          </a:p>
          <a:p>
            <a:pPr lvl="0"/>
            <a:r>
              <a:rPr lang="en-US" dirty="0"/>
              <a:t>For reports against staff, the Adjudicator is typically the </a:t>
            </a:r>
            <a:r>
              <a:rPr lang="en-US" dirty="0">
                <a:highlight>
                  <a:srgbClr val="FFFF00"/>
                </a:highlight>
              </a:rPr>
              <a:t>Vice President of Finance and Administration</a:t>
            </a:r>
            <a:r>
              <a:rPr lang="en-US" dirty="0"/>
              <a:t> or, if the Vice President of Finance and Administration is unable to serve, the Vice President of Student Life.</a:t>
            </a:r>
          </a:p>
          <a:p>
            <a:pPr lvl="0"/>
            <a:r>
              <a:rPr lang="en-US" dirty="0"/>
              <a:t>For reports against faculty, the Adjudicator is typically the </a:t>
            </a:r>
            <a:r>
              <a:rPr lang="en-US" dirty="0">
                <a:highlight>
                  <a:srgbClr val="FFFF00"/>
                </a:highlight>
              </a:rPr>
              <a:t>Vice President of Academic Affairs</a:t>
            </a:r>
            <a:r>
              <a:rPr lang="en-US" dirty="0"/>
              <a:t> or, if the Vice President of Academic Affairs is unable to serve, the Vice President of Finance and Administration.</a:t>
            </a:r>
          </a:p>
          <a:p>
            <a:pPr marL="0" indent="0">
              <a:buNone/>
            </a:pPr>
            <a:endParaRPr lang="en-US" sz="3200" b="1" dirty="0">
              <a:solidFill>
                <a:srgbClr val="000000"/>
              </a:solidFill>
            </a:endParaRPr>
          </a:p>
          <a:p>
            <a:pPr marL="0" indent="0" algn="ctr">
              <a:buNone/>
            </a:pPr>
            <a:endParaRPr lang="en-US" sz="1200" b="1" dirty="0">
              <a:solidFill>
                <a:srgbClr val="000000"/>
              </a:solidFill>
            </a:endParaRPr>
          </a:p>
          <a:p>
            <a:pPr marL="0" indent="0">
              <a:buNone/>
            </a:pPr>
            <a:endParaRPr lang="en-US" sz="2400" dirty="0">
              <a:solidFill>
                <a:srgbClr val="000000"/>
              </a:solidFill>
            </a:endParaRPr>
          </a:p>
        </p:txBody>
      </p:sp>
    </p:spTree>
    <p:extLst>
      <p:ext uri="{BB962C8B-B14F-4D97-AF65-F5344CB8AC3E}">
        <p14:creationId xmlns:p14="http://schemas.microsoft.com/office/powerpoint/2010/main" val="33131396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83AEF-BAB7-EBA6-16A2-1BAEFF07E8C8}"/>
              </a:ext>
            </a:extLst>
          </p:cNvPr>
          <p:cNvSpPr>
            <a:spLocks noGrp="1"/>
          </p:cNvSpPr>
          <p:nvPr>
            <p:ph type="title"/>
          </p:nvPr>
        </p:nvSpPr>
        <p: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a:normAutofit/>
          </a:bodyPr>
          <a:lstStyle/>
          <a:p>
            <a:r>
              <a:rPr lang="en" b="1" dirty="0">
                <a:solidFill>
                  <a:srgbClr val="FFFF00"/>
                </a:solidFill>
              </a:rPr>
              <a:t>Investigator Resolution Process </a:t>
            </a:r>
            <a:r>
              <a:rPr lang="en" b="1" dirty="0">
                <a:solidFill>
                  <a:schemeClr val="bg1"/>
                </a:solidFill>
              </a:rPr>
              <a:t>– Adjudication </a:t>
            </a:r>
            <a:r>
              <a:rPr lang="en" sz="2800" b="1" dirty="0">
                <a:solidFill>
                  <a:schemeClr val="bg1"/>
                </a:solidFill>
              </a:rPr>
              <a:t>(Section XI.G.5. and XI.G.H.)</a:t>
            </a:r>
            <a:endParaRPr lang="en-US" sz="2800" b="1" dirty="0">
              <a:solidFill>
                <a:schemeClr val="bg1"/>
              </a:solidFill>
            </a:endParaRPr>
          </a:p>
        </p:txBody>
      </p:sp>
      <p:sp>
        <p:nvSpPr>
          <p:cNvPr id="4" name="Content Placeholder 3">
            <a:extLst>
              <a:ext uri="{FF2B5EF4-FFF2-40B4-BE49-F238E27FC236}">
                <a16:creationId xmlns:a16="http://schemas.microsoft.com/office/drawing/2014/main" id="{A18795EE-3351-69E5-71CB-86DE1D3AC378}"/>
              </a:ext>
            </a:extLst>
          </p:cNvPr>
          <p:cNvSpPr>
            <a:spLocks noGrp="1"/>
          </p:cNvSpPr>
          <p:nvPr>
            <p:ph idx="1"/>
          </p:nvPr>
        </p:nvSpPr>
        <p:spPr>
          <a:xfrm>
            <a:off x="838200" y="1825625"/>
            <a:ext cx="10515600" cy="4667250"/>
          </a:xfrm>
          <a:solidFill>
            <a:schemeClr val="accent5">
              <a:lumMod val="60000"/>
              <a:lumOff val="40000"/>
            </a:schemeClr>
          </a:solidFill>
        </p:spPr>
        <p:txBody>
          <a:bodyPr>
            <a:normAutofit/>
          </a:bodyPr>
          <a:lstStyle/>
          <a:p>
            <a:pPr marL="0" indent="0" algn="ctr">
              <a:buNone/>
            </a:pPr>
            <a:endParaRPr lang="en-US" sz="800" b="1" dirty="0"/>
          </a:p>
          <a:p>
            <a:pPr marL="0" indent="0" algn="ctr">
              <a:buNone/>
            </a:pPr>
            <a:r>
              <a:rPr lang="en-US" b="1" dirty="0"/>
              <a:t>FACTORS CONSIDERED IN SANCTIONING:</a:t>
            </a:r>
          </a:p>
          <a:p>
            <a:pPr marL="0" indent="0" algn="ctr">
              <a:buNone/>
            </a:pPr>
            <a:endParaRPr lang="en-US" sz="1200" b="1" dirty="0"/>
          </a:p>
          <a:p>
            <a:pPr marL="0" indent="0">
              <a:buNone/>
            </a:pPr>
            <a:r>
              <a:rPr lang="en-US" dirty="0"/>
              <a:t>(1) the respondent’s prior conduct history; (2) how MVNU has sanctioned similar incidents in the past; (3) the nature and violence of the conduct at issue; (4) the impact of the conduct on the complainant; (5) the impact of the conduct on the community, its members, or its property; (6) whether the respondent has accepted responsibility for their actions; (7) any other mitigating or aggravating circumstances, including MVNU’s beliefs and values.</a:t>
            </a:r>
          </a:p>
          <a:p>
            <a:pPr marL="0" indent="0">
              <a:buNone/>
            </a:pPr>
            <a:endParaRPr lang="en-US" sz="3200" b="1" dirty="0">
              <a:solidFill>
                <a:srgbClr val="000000"/>
              </a:solidFill>
            </a:endParaRPr>
          </a:p>
          <a:p>
            <a:pPr marL="0" indent="0" algn="ctr">
              <a:buNone/>
            </a:pPr>
            <a:endParaRPr lang="en-US" sz="1200" b="1" dirty="0">
              <a:solidFill>
                <a:srgbClr val="000000"/>
              </a:solidFill>
            </a:endParaRPr>
          </a:p>
          <a:p>
            <a:pPr marL="0" indent="0">
              <a:buNone/>
            </a:pPr>
            <a:endParaRPr lang="en-US" sz="2400" dirty="0">
              <a:solidFill>
                <a:srgbClr val="000000"/>
              </a:solidFill>
            </a:endParaRPr>
          </a:p>
        </p:txBody>
      </p:sp>
    </p:spTree>
    <p:extLst>
      <p:ext uri="{BB962C8B-B14F-4D97-AF65-F5344CB8AC3E}">
        <p14:creationId xmlns:p14="http://schemas.microsoft.com/office/powerpoint/2010/main" val="4897796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5"/>
          <p:cNvSpPr txBox="1">
            <a:spLocks noGrp="1"/>
          </p:cNvSpPr>
          <p:nvPr>
            <p:ph type="title"/>
          </p:nvPr>
        </p:nvSpPr>
        <p:spPr>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spcFirstLastPara="1" vert="horz" wrap="square" lIns="121900" tIns="121900" rIns="121900" bIns="121900" rtlCol="0" anchor="ctr" anchorCtr="0">
            <a:noAutofit/>
          </a:bodyPr>
          <a:lstStyle/>
          <a:p>
            <a:pPr algn="ctr"/>
            <a:r>
              <a:rPr lang="en" sz="6000" b="1" i="1" dirty="0">
                <a:solidFill>
                  <a:schemeClr val="bg1"/>
                </a:solidFill>
              </a:rPr>
              <a:t>Hearing Resolution - Title IX</a:t>
            </a:r>
            <a:endParaRPr sz="5467" b="1" i="1" dirty="0">
              <a:solidFill>
                <a:schemeClr val="bg1"/>
              </a:solidFill>
            </a:endParaRPr>
          </a:p>
        </p:txBody>
      </p:sp>
    </p:spTree>
    <p:extLst>
      <p:ext uri="{BB962C8B-B14F-4D97-AF65-F5344CB8AC3E}">
        <p14:creationId xmlns:p14="http://schemas.microsoft.com/office/powerpoint/2010/main" val="11502477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83AEF-BAB7-EBA6-16A2-1BAEFF07E8C8}"/>
              </a:ext>
            </a:extLst>
          </p:cNvPr>
          <p:cNvSpPr>
            <a:spLocks noGrp="1"/>
          </p:cNvSpPr>
          <p:nvPr>
            <p:ph type="title"/>
          </p:nvPr>
        </p:nvSpPr>
        <p: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a:normAutofit/>
          </a:bodyPr>
          <a:lstStyle/>
          <a:p>
            <a:r>
              <a:rPr lang="en" b="1" dirty="0">
                <a:solidFill>
                  <a:srgbClr val="FFC000"/>
                </a:solidFill>
              </a:rPr>
              <a:t>Hearing Resolution Process – TIX </a:t>
            </a:r>
            <a:br>
              <a:rPr lang="en" sz="2800" b="1" dirty="0">
                <a:solidFill>
                  <a:schemeClr val="bg1"/>
                </a:solidFill>
              </a:rPr>
            </a:br>
            <a:r>
              <a:rPr lang="en" sz="2800" b="1" dirty="0">
                <a:solidFill>
                  <a:schemeClr val="bg1"/>
                </a:solidFill>
              </a:rPr>
              <a:t>(Section XI.G.6.)</a:t>
            </a:r>
            <a:endParaRPr lang="en-US" sz="2800" b="1" dirty="0">
              <a:solidFill>
                <a:schemeClr val="bg1"/>
              </a:solidFill>
            </a:endParaRPr>
          </a:p>
        </p:txBody>
      </p:sp>
      <p:sp>
        <p:nvSpPr>
          <p:cNvPr id="4" name="Content Placeholder 3">
            <a:extLst>
              <a:ext uri="{FF2B5EF4-FFF2-40B4-BE49-F238E27FC236}">
                <a16:creationId xmlns:a16="http://schemas.microsoft.com/office/drawing/2014/main" id="{A18795EE-3351-69E5-71CB-86DE1D3AC378}"/>
              </a:ext>
            </a:extLst>
          </p:cNvPr>
          <p:cNvSpPr>
            <a:spLocks noGrp="1"/>
          </p:cNvSpPr>
          <p:nvPr>
            <p:ph idx="1"/>
          </p:nvPr>
        </p:nvSpPr>
        <p:spPr>
          <a:xfrm>
            <a:off x="838200" y="1825625"/>
            <a:ext cx="10515600" cy="4667250"/>
          </a:xfrm>
          <a:solidFill>
            <a:schemeClr val="accent5">
              <a:lumMod val="60000"/>
              <a:lumOff val="40000"/>
            </a:schemeClr>
          </a:solidFill>
        </p:spPr>
        <p:txBody>
          <a:bodyPr>
            <a:normAutofit/>
          </a:bodyPr>
          <a:lstStyle/>
          <a:p>
            <a:pPr marL="0" indent="0" algn="ctr">
              <a:buNone/>
            </a:pPr>
            <a:endParaRPr lang="en-US" sz="800" b="1" dirty="0"/>
          </a:p>
          <a:p>
            <a:pPr marL="0" indent="0">
              <a:buNone/>
            </a:pPr>
            <a:r>
              <a:rPr lang="en-US" sz="3200" dirty="0">
                <a:solidFill>
                  <a:srgbClr val="000000"/>
                </a:solidFill>
              </a:rPr>
              <a:t>“A Hearing Resolution will be used to resolve cases that include charges of Sexual Harassment - Title IX.</a:t>
            </a:r>
            <a:br>
              <a:rPr lang="en-US" sz="3200" dirty="0">
                <a:solidFill>
                  <a:srgbClr val="000000"/>
                </a:solidFill>
              </a:rPr>
            </a:br>
            <a:br>
              <a:rPr lang="en-US" sz="3200" dirty="0">
                <a:solidFill>
                  <a:srgbClr val="000000"/>
                </a:solidFill>
              </a:rPr>
            </a:br>
            <a:r>
              <a:rPr lang="en-US" sz="3200" dirty="0">
                <a:solidFill>
                  <a:srgbClr val="000000"/>
                </a:solidFill>
              </a:rPr>
              <a:t>“A Hearing Resolution includes </a:t>
            </a:r>
            <a:r>
              <a:rPr lang="en-US" sz="3200" dirty="0">
                <a:solidFill>
                  <a:srgbClr val="000000"/>
                </a:solidFill>
                <a:highlight>
                  <a:srgbClr val="CFE2F3"/>
                </a:highlight>
              </a:rPr>
              <a:t>a pre-hearing conference, a live hearing, decisions about responsibility and sanctioning</a:t>
            </a:r>
            <a:r>
              <a:rPr lang="en-US" sz="3200" dirty="0">
                <a:solidFill>
                  <a:srgbClr val="000000"/>
                </a:solidFill>
              </a:rPr>
              <a:t> by the Hearing Chair, and an optional </a:t>
            </a:r>
            <a:r>
              <a:rPr lang="en-US" sz="3200" dirty="0">
                <a:solidFill>
                  <a:srgbClr val="000000"/>
                </a:solidFill>
                <a:highlight>
                  <a:srgbClr val="CFE2F3"/>
                </a:highlight>
              </a:rPr>
              <a:t>appeal</a:t>
            </a:r>
            <a:r>
              <a:rPr lang="en-US" sz="3200" dirty="0">
                <a:solidFill>
                  <a:srgbClr val="000000"/>
                </a:solidFill>
              </a:rPr>
              <a:t> process.”</a:t>
            </a:r>
          </a:p>
          <a:p>
            <a:pPr marL="0" indent="0">
              <a:buNone/>
            </a:pPr>
            <a:endParaRPr lang="en-US" sz="3200" b="1" dirty="0">
              <a:solidFill>
                <a:srgbClr val="000000"/>
              </a:solidFill>
            </a:endParaRPr>
          </a:p>
          <a:p>
            <a:pPr marL="0" indent="0" algn="ctr">
              <a:buNone/>
            </a:pPr>
            <a:endParaRPr lang="en-US" sz="1200" b="1" dirty="0">
              <a:solidFill>
                <a:srgbClr val="000000"/>
              </a:solidFill>
            </a:endParaRPr>
          </a:p>
          <a:p>
            <a:pPr marL="0" indent="0">
              <a:buNone/>
            </a:pPr>
            <a:endParaRPr lang="en-US" sz="2400" dirty="0">
              <a:solidFill>
                <a:srgbClr val="000000"/>
              </a:solidFill>
            </a:endParaRPr>
          </a:p>
        </p:txBody>
      </p:sp>
    </p:spTree>
    <p:extLst>
      <p:ext uri="{BB962C8B-B14F-4D97-AF65-F5344CB8AC3E}">
        <p14:creationId xmlns:p14="http://schemas.microsoft.com/office/powerpoint/2010/main" val="32873952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83AEF-BAB7-EBA6-16A2-1BAEFF07E8C8}"/>
              </a:ext>
            </a:extLst>
          </p:cNvPr>
          <p:cNvSpPr>
            <a:spLocks noGrp="1"/>
          </p:cNvSpPr>
          <p:nvPr>
            <p:ph type="title"/>
          </p:nvPr>
        </p:nvSpPr>
        <p: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a:normAutofit/>
          </a:bodyPr>
          <a:lstStyle/>
          <a:p>
            <a:r>
              <a:rPr lang="en" b="1" dirty="0">
                <a:solidFill>
                  <a:srgbClr val="FFC000"/>
                </a:solidFill>
              </a:rPr>
              <a:t>Hearing Resolution Process – TIX </a:t>
            </a:r>
            <a:br>
              <a:rPr lang="en" sz="2800" b="1" dirty="0">
                <a:solidFill>
                  <a:schemeClr val="bg1"/>
                </a:solidFill>
              </a:rPr>
            </a:br>
            <a:r>
              <a:rPr lang="en" sz="2800" b="1" dirty="0">
                <a:solidFill>
                  <a:schemeClr val="bg1"/>
                </a:solidFill>
              </a:rPr>
              <a:t>(Section XI.G.6.)</a:t>
            </a:r>
            <a:endParaRPr lang="en-US" sz="2800" b="1" dirty="0">
              <a:solidFill>
                <a:schemeClr val="bg1"/>
              </a:solidFill>
            </a:endParaRPr>
          </a:p>
        </p:txBody>
      </p:sp>
      <p:sp>
        <p:nvSpPr>
          <p:cNvPr id="4" name="Content Placeholder 3">
            <a:extLst>
              <a:ext uri="{FF2B5EF4-FFF2-40B4-BE49-F238E27FC236}">
                <a16:creationId xmlns:a16="http://schemas.microsoft.com/office/drawing/2014/main" id="{A18795EE-3351-69E5-71CB-86DE1D3AC378}"/>
              </a:ext>
            </a:extLst>
          </p:cNvPr>
          <p:cNvSpPr>
            <a:spLocks noGrp="1"/>
          </p:cNvSpPr>
          <p:nvPr>
            <p:ph idx="1"/>
          </p:nvPr>
        </p:nvSpPr>
        <p:spPr>
          <a:xfrm>
            <a:off x="838200" y="1825625"/>
            <a:ext cx="10515600" cy="4667250"/>
          </a:xfrm>
          <a:solidFill>
            <a:schemeClr val="accent5">
              <a:lumMod val="60000"/>
              <a:lumOff val="40000"/>
            </a:schemeClr>
          </a:solidFill>
        </p:spPr>
        <p:txBody>
          <a:bodyPr>
            <a:normAutofit/>
          </a:bodyPr>
          <a:lstStyle/>
          <a:p>
            <a:pPr marL="0" indent="0" algn="ctr">
              <a:buNone/>
            </a:pPr>
            <a:endParaRPr lang="en-US" sz="800" b="1" dirty="0"/>
          </a:p>
          <a:p>
            <a:pPr marL="0" indent="0">
              <a:buNone/>
            </a:pPr>
            <a:endParaRPr lang="en-US" sz="800" b="1" dirty="0">
              <a:solidFill>
                <a:srgbClr val="000000"/>
              </a:solidFill>
            </a:endParaRPr>
          </a:p>
          <a:p>
            <a:pPr marL="0" indent="0" algn="ctr">
              <a:buNone/>
            </a:pPr>
            <a:r>
              <a:rPr lang="en-US" b="1" dirty="0">
                <a:solidFill>
                  <a:srgbClr val="000000"/>
                </a:solidFill>
              </a:rPr>
              <a:t>HEARING CHAIR</a:t>
            </a:r>
          </a:p>
          <a:p>
            <a:pPr marL="0" indent="0" algn="ctr">
              <a:buNone/>
            </a:pPr>
            <a:endParaRPr lang="en-US" sz="1200" b="1" dirty="0">
              <a:solidFill>
                <a:srgbClr val="000000"/>
              </a:solidFill>
            </a:endParaRPr>
          </a:p>
          <a:p>
            <a:pPr marL="0" indent="0">
              <a:buNone/>
            </a:pPr>
            <a:r>
              <a:rPr lang="en-US" sz="3200" dirty="0">
                <a:solidFill>
                  <a:srgbClr val="000000"/>
                </a:solidFill>
              </a:rPr>
              <a:t>The trained, impartial Hearing Chair will conduct the live hearing. This person facilitates the hearing, determines the order and flow of the hearing, makes decisions regarding relevance prior to a question being answered, makes the finding, and instances where the respondent is determined responsible, assigns the sanction/s.   </a:t>
            </a:r>
          </a:p>
          <a:p>
            <a:pPr marL="0" indent="0">
              <a:buNone/>
            </a:pPr>
            <a:endParaRPr lang="en-US" sz="2400" dirty="0">
              <a:solidFill>
                <a:srgbClr val="000000"/>
              </a:solidFill>
            </a:endParaRPr>
          </a:p>
        </p:txBody>
      </p:sp>
    </p:spTree>
    <p:extLst>
      <p:ext uri="{BB962C8B-B14F-4D97-AF65-F5344CB8AC3E}">
        <p14:creationId xmlns:p14="http://schemas.microsoft.com/office/powerpoint/2010/main" val="23928137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83AEF-BAB7-EBA6-16A2-1BAEFF07E8C8}"/>
              </a:ext>
            </a:extLst>
          </p:cNvPr>
          <p:cNvSpPr>
            <a:spLocks noGrp="1"/>
          </p:cNvSpPr>
          <p:nvPr>
            <p:ph type="title"/>
          </p:nvPr>
        </p:nvSpPr>
        <p: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a:normAutofit/>
          </a:bodyPr>
          <a:lstStyle/>
          <a:p>
            <a:r>
              <a:rPr lang="en" b="1" dirty="0">
                <a:solidFill>
                  <a:srgbClr val="FFC000"/>
                </a:solidFill>
              </a:rPr>
              <a:t>Hearing Resolution Process – TIX </a:t>
            </a:r>
            <a:br>
              <a:rPr lang="en" sz="2800" b="1" dirty="0">
                <a:solidFill>
                  <a:schemeClr val="bg1"/>
                </a:solidFill>
              </a:rPr>
            </a:br>
            <a:r>
              <a:rPr lang="en" sz="2800" b="1" dirty="0">
                <a:solidFill>
                  <a:schemeClr val="bg1"/>
                </a:solidFill>
              </a:rPr>
              <a:t>(Section XI.G.6.)</a:t>
            </a:r>
            <a:endParaRPr lang="en-US" sz="2800" b="1" dirty="0">
              <a:solidFill>
                <a:schemeClr val="bg1"/>
              </a:solidFill>
            </a:endParaRPr>
          </a:p>
        </p:txBody>
      </p:sp>
      <p:sp>
        <p:nvSpPr>
          <p:cNvPr id="4" name="Content Placeholder 3">
            <a:extLst>
              <a:ext uri="{FF2B5EF4-FFF2-40B4-BE49-F238E27FC236}">
                <a16:creationId xmlns:a16="http://schemas.microsoft.com/office/drawing/2014/main" id="{A18795EE-3351-69E5-71CB-86DE1D3AC378}"/>
              </a:ext>
            </a:extLst>
          </p:cNvPr>
          <p:cNvSpPr>
            <a:spLocks noGrp="1"/>
          </p:cNvSpPr>
          <p:nvPr>
            <p:ph idx="1"/>
          </p:nvPr>
        </p:nvSpPr>
        <p:spPr>
          <a:xfrm>
            <a:off x="838200" y="1825625"/>
            <a:ext cx="10515600" cy="4667250"/>
          </a:xfrm>
          <a:solidFill>
            <a:schemeClr val="accent5">
              <a:lumMod val="60000"/>
              <a:lumOff val="40000"/>
            </a:schemeClr>
          </a:solidFill>
        </p:spPr>
        <p:txBody>
          <a:bodyPr>
            <a:normAutofit fontScale="92500"/>
          </a:bodyPr>
          <a:lstStyle/>
          <a:p>
            <a:pPr marL="0" indent="0" algn="ctr">
              <a:buClr>
                <a:srgbClr val="000000"/>
              </a:buClr>
              <a:buNone/>
            </a:pPr>
            <a:r>
              <a:rPr lang="en-US" sz="3200" b="1" dirty="0">
                <a:solidFill>
                  <a:srgbClr val="000000"/>
                </a:solidFill>
              </a:rPr>
              <a:t>PRE-HEARING CONFERENCE</a:t>
            </a:r>
          </a:p>
          <a:p>
            <a:pPr marL="0" indent="0" algn="ctr">
              <a:buClr>
                <a:srgbClr val="000000"/>
              </a:buClr>
              <a:buNone/>
            </a:pPr>
            <a:endParaRPr lang="en-US" sz="900" b="1" dirty="0">
              <a:solidFill>
                <a:srgbClr val="000000"/>
              </a:solidFill>
            </a:endParaRPr>
          </a:p>
          <a:p>
            <a:pPr>
              <a:buClr>
                <a:srgbClr val="000000"/>
              </a:buClr>
            </a:pPr>
            <a:r>
              <a:rPr lang="en-US" sz="3200" dirty="0">
                <a:solidFill>
                  <a:srgbClr val="000000"/>
                </a:solidFill>
              </a:rPr>
              <a:t>Each party will have their own pre-hearing conference.</a:t>
            </a:r>
          </a:p>
          <a:p>
            <a:pPr>
              <a:buClr>
                <a:srgbClr val="000000"/>
              </a:buClr>
            </a:pPr>
            <a:r>
              <a:rPr lang="en-US" sz="3200" dirty="0">
                <a:solidFill>
                  <a:srgbClr val="000000"/>
                </a:solidFill>
              </a:rPr>
              <a:t>The CRD, the Hearing Chair, and the advisor must be in attendance.</a:t>
            </a:r>
          </a:p>
          <a:p>
            <a:pPr>
              <a:buClr>
                <a:srgbClr val="000000"/>
              </a:buClr>
            </a:pPr>
            <a:r>
              <a:rPr lang="en-US" sz="3200" dirty="0">
                <a:solidFill>
                  <a:srgbClr val="000000"/>
                </a:solidFill>
              </a:rPr>
              <a:t>The advisors must share with the Hearing Chair their list of witnesses to appear at the hearing</a:t>
            </a:r>
          </a:p>
          <a:p>
            <a:pPr>
              <a:buClr>
                <a:srgbClr val="000000"/>
              </a:buClr>
            </a:pPr>
            <a:r>
              <a:rPr lang="en-US" sz="3200" dirty="0">
                <a:solidFill>
                  <a:srgbClr val="000000"/>
                </a:solidFill>
              </a:rPr>
              <a:t>The Hearing Chair may, at their discretion, add names of other witnesses contained in the report for the purpose of appearing at the hearing and submitting to cross examination.</a:t>
            </a:r>
          </a:p>
        </p:txBody>
      </p:sp>
    </p:spTree>
    <p:extLst>
      <p:ext uri="{BB962C8B-B14F-4D97-AF65-F5344CB8AC3E}">
        <p14:creationId xmlns:p14="http://schemas.microsoft.com/office/powerpoint/2010/main" val="9913507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83AEF-BAB7-EBA6-16A2-1BAEFF07E8C8}"/>
              </a:ext>
            </a:extLst>
          </p:cNvPr>
          <p:cNvSpPr>
            <a:spLocks noGrp="1"/>
          </p:cNvSpPr>
          <p:nvPr>
            <p:ph type="title"/>
          </p:nvPr>
        </p:nvSpPr>
        <p: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a:normAutofit/>
          </a:bodyPr>
          <a:lstStyle/>
          <a:p>
            <a:r>
              <a:rPr lang="en" b="1" dirty="0">
                <a:solidFill>
                  <a:srgbClr val="FFC000"/>
                </a:solidFill>
              </a:rPr>
              <a:t>Hearing Resolution Process – TIX </a:t>
            </a:r>
            <a:br>
              <a:rPr lang="en" sz="2800" b="1" dirty="0">
                <a:solidFill>
                  <a:schemeClr val="bg1"/>
                </a:solidFill>
              </a:rPr>
            </a:br>
            <a:r>
              <a:rPr lang="en" sz="2800" b="1" dirty="0">
                <a:solidFill>
                  <a:schemeClr val="bg1"/>
                </a:solidFill>
              </a:rPr>
              <a:t>(Section XI.G.6.)</a:t>
            </a:r>
            <a:endParaRPr lang="en-US" sz="2800" b="1" dirty="0">
              <a:solidFill>
                <a:schemeClr val="bg1"/>
              </a:solidFill>
            </a:endParaRPr>
          </a:p>
        </p:txBody>
      </p:sp>
      <p:sp>
        <p:nvSpPr>
          <p:cNvPr id="4" name="Content Placeholder 3">
            <a:extLst>
              <a:ext uri="{FF2B5EF4-FFF2-40B4-BE49-F238E27FC236}">
                <a16:creationId xmlns:a16="http://schemas.microsoft.com/office/drawing/2014/main" id="{A18795EE-3351-69E5-71CB-86DE1D3AC378}"/>
              </a:ext>
            </a:extLst>
          </p:cNvPr>
          <p:cNvSpPr>
            <a:spLocks noGrp="1"/>
          </p:cNvSpPr>
          <p:nvPr>
            <p:ph idx="1"/>
          </p:nvPr>
        </p:nvSpPr>
        <p:spPr>
          <a:xfrm>
            <a:off x="838200" y="1825625"/>
            <a:ext cx="10515600" cy="4667250"/>
          </a:xfrm>
          <a:solidFill>
            <a:schemeClr val="accent5">
              <a:lumMod val="60000"/>
              <a:lumOff val="40000"/>
            </a:schemeClr>
          </a:solidFill>
        </p:spPr>
        <p:txBody>
          <a:bodyPr>
            <a:normAutofit/>
          </a:bodyPr>
          <a:lstStyle/>
          <a:p>
            <a:pPr marL="0" indent="0" algn="ctr">
              <a:buClr>
                <a:srgbClr val="000000"/>
              </a:buClr>
              <a:buNone/>
            </a:pPr>
            <a:endParaRPr lang="en-US" sz="3200" b="1" dirty="0">
              <a:solidFill>
                <a:srgbClr val="000000"/>
              </a:solidFill>
            </a:endParaRPr>
          </a:p>
          <a:p>
            <a:pPr marL="0" indent="0" algn="ctr">
              <a:buClr>
                <a:srgbClr val="000000"/>
              </a:buClr>
              <a:buNone/>
            </a:pPr>
            <a:r>
              <a:rPr lang="en-US" sz="3200" b="1" dirty="0">
                <a:solidFill>
                  <a:srgbClr val="000000"/>
                </a:solidFill>
              </a:rPr>
              <a:t>LIVE HEARING</a:t>
            </a:r>
            <a:endParaRPr lang="en-US" sz="800" b="1" dirty="0">
              <a:solidFill>
                <a:srgbClr val="000000"/>
              </a:solidFill>
            </a:endParaRPr>
          </a:p>
          <a:p>
            <a:pPr marL="0" indent="0">
              <a:buClr>
                <a:srgbClr val="000000"/>
              </a:buClr>
              <a:buNone/>
            </a:pPr>
            <a:r>
              <a:rPr lang="en-US" sz="3200" dirty="0">
                <a:solidFill>
                  <a:srgbClr val="000000"/>
                </a:solidFill>
              </a:rPr>
              <a:t>“The Hearing Chair will provide an introduction detailing the purpose of the hearing, have those present identify themselves and their role, remind all parties of the expectation to be candid and honest in their response, and provide a brief overview of the procedure and the anticipated order of the hearing.”</a:t>
            </a:r>
          </a:p>
          <a:p>
            <a:pPr marL="0" indent="0">
              <a:buClr>
                <a:srgbClr val="000000"/>
              </a:buClr>
              <a:buNone/>
            </a:pPr>
            <a:endParaRPr lang="en-US" sz="3200" b="1" dirty="0">
              <a:solidFill>
                <a:srgbClr val="000000"/>
              </a:solidFill>
            </a:endParaRPr>
          </a:p>
          <a:p>
            <a:pPr marL="0" indent="0" algn="ctr">
              <a:buClr>
                <a:srgbClr val="000000"/>
              </a:buClr>
              <a:buNone/>
            </a:pPr>
            <a:endParaRPr lang="en-US" sz="900" b="1" dirty="0">
              <a:solidFill>
                <a:srgbClr val="000000"/>
              </a:solidFill>
            </a:endParaRPr>
          </a:p>
        </p:txBody>
      </p:sp>
    </p:spTree>
    <p:extLst>
      <p:ext uri="{BB962C8B-B14F-4D97-AF65-F5344CB8AC3E}">
        <p14:creationId xmlns:p14="http://schemas.microsoft.com/office/powerpoint/2010/main" val="13369161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83AEF-BAB7-EBA6-16A2-1BAEFF07E8C8}"/>
              </a:ext>
            </a:extLst>
          </p:cNvPr>
          <p:cNvSpPr>
            <a:spLocks noGrp="1"/>
          </p:cNvSpPr>
          <p:nvPr>
            <p:ph type="title"/>
          </p:nvPr>
        </p:nvSpPr>
        <p: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a:normAutofit/>
          </a:bodyPr>
          <a:lstStyle/>
          <a:p>
            <a:r>
              <a:rPr lang="en" b="1" dirty="0">
                <a:solidFill>
                  <a:srgbClr val="FFC000"/>
                </a:solidFill>
              </a:rPr>
              <a:t>Hearing Resolution Process – TIX </a:t>
            </a:r>
            <a:br>
              <a:rPr lang="en" sz="2800" b="1" dirty="0">
                <a:solidFill>
                  <a:schemeClr val="bg1"/>
                </a:solidFill>
              </a:rPr>
            </a:br>
            <a:r>
              <a:rPr lang="en" sz="2800" b="1" dirty="0">
                <a:solidFill>
                  <a:schemeClr val="bg1"/>
                </a:solidFill>
              </a:rPr>
              <a:t>(Section XI.G.6.)</a:t>
            </a:r>
            <a:endParaRPr lang="en-US" sz="2800" b="1" dirty="0">
              <a:solidFill>
                <a:schemeClr val="bg1"/>
              </a:solidFill>
            </a:endParaRPr>
          </a:p>
        </p:txBody>
      </p:sp>
      <p:sp>
        <p:nvSpPr>
          <p:cNvPr id="4" name="Content Placeholder 3">
            <a:extLst>
              <a:ext uri="{FF2B5EF4-FFF2-40B4-BE49-F238E27FC236}">
                <a16:creationId xmlns:a16="http://schemas.microsoft.com/office/drawing/2014/main" id="{A18795EE-3351-69E5-71CB-86DE1D3AC378}"/>
              </a:ext>
            </a:extLst>
          </p:cNvPr>
          <p:cNvSpPr>
            <a:spLocks noGrp="1"/>
          </p:cNvSpPr>
          <p:nvPr>
            <p:ph idx="1"/>
          </p:nvPr>
        </p:nvSpPr>
        <p:spPr>
          <a:xfrm>
            <a:off x="838200" y="1825625"/>
            <a:ext cx="10515600" cy="4667250"/>
          </a:xfrm>
          <a:solidFill>
            <a:schemeClr val="accent5">
              <a:lumMod val="60000"/>
              <a:lumOff val="40000"/>
            </a:schemeClr>
          </a:solidFill>
        </p:spPr>
        <p:txBody>
          <a:bodyPr>
            <a:normAutofit/>
          </a:bodyPr>
          <a:lstStyle/>
          <a:p>
            <a:pPr marL="0" indent="0" algn="ctr">
              <a:buClr>
                <a:srgbClr val="000000"/>
              </a:buClr>
              <a:buNone/>
            </a:pPr>
            <a:endParaRPr lang="en-US" sz="3200" b="1" dirty="0">
              <a:solidFill>
                <a:srgbClr val="000000"/>
              </a:solidFill>
            </a:endParaRPr>
          </a:p>
          <a:p>
            <a:pPr marL="0" indent="0" algn="ctr">
              <a:buClr>
                <a:srgbClr val="000000"/>
              </a:buClr>
              <a:buNone/>
            </a:pPr>
            <a:r>
              <a:rPr lang="en-US" sz="3200" b="1" dirty="0">
                <a:solidFill>
                  <a:srgbClr val="000000"/>
                </a:solidFill>
              </a:rPr>
              <a:t>CROSS EXAMINATION</a:t>
            </a:r>
          </a:p>
          <a:p>
            <a:pPr marL="0" indent="0" algn="ctr">
              <a:buClr>
                <a:srgbClr val="000000"/>
              </a:buClr>
              <a:buNone/>
            </a:pPr>
            <a:endParaRPr lang="en-US" sz="800" b="1" dirty="0">
              <a:solidFill>
                <a:srgbClr val="000000"/>
              </a:solidFill>
            </a:endParaRPr>
          </a:p>
          <a:p>
            <a:pPr marL="0" indent="0">
              <a:buClr>
                <a:srgbClr val="000000"/>
              </a:buClr>
              <a:buNone/>
            </a:pPr>
            <a:r>
              <a:rPr lang="en-US" sz="3200" dirty="0">
                <a:solidFill>
                  <a:srgbClr val="000000"/>
                </a:solidFill>
              </a:rPr>
              <a:t>“The </a:t>
            </a:r>
            <a:r>
              <a:rPr lang="en-US" sz="3200" dirty="0">
                <a:solidFill>
                  <a:srgbClr val="000000"/>
                </a:solidFill>
                <a:highlight>
                  <a:srgbClr val="CFE2F3"/>
                </a:highlight>
              </a:rPr>
              <a:t>advisors will be responsible for orally asking relevant questions</a:t>
            </a:r>
            <a:r>
              <a:rPr lang="en-US" sz="3200" dirty="0">
                <a:solidFill>
                  <a:srgbClr val="000000"/>
                </a:solidFill>
              </a:rPr>
              <a:t>, including those questions which challenge credibility, to the other party or parties and any witnesses directly, in real-time and in a manner that, </a:t>
            </a:r>
            <a:r>
              <a:rPr lang="en-US" sz="3200" dirty="0">
                <a:solidFill>
                  <a:srgbClr val="000000"/>
                </a:solidFill>
                <a:highlight>
                  <a:srgbClr val="CFE2F3"/>
                </a:highlight>
              </a:rPr>
              <a:t>in the Hearing Chair’s sole discretion, is not inappropriate, harassing, intimidating, irrelevant, or redundant.</a:t>
            </a:r>
            <a:r>
              <a:rPr lang="en-US" sz="3200" dirty="0">
                <a:solidFill>
                  <a:srgbClr val="000000"/>
                </a:solidFill>
              </a:rPr>
              <a:t>”</a:t>
            </a:r>
          </a:p>
          <a:p>
            <a:pPr marL="0" indent="0" algn="ctr">
              <a:buClr>
                <a:srgbClr val="000000"/>
              </a:buClr>
              <a:buNone/>
            </a:pPr>
            <a:endParaRPr lang="en-US" sz="800" b="1" dirty="0">
              <a:solidFill>
                <a:srgbClr val="000000"/>
              </a:solidFill>
            </a:endParaRPr>
          </a:p>
          <a:p>
            <a:pPr marL="0" indent="0">
              <a:buClr>
                <a:srgbClr val="000000"/>
              </a:buClr>
              <a:buNone/>
            </a:pPr>
            <a:endParaRPr lang="en-US" sz="3200" b="1" dirty="0">
              <a:solidFill>
                <a:srgbClr val="000000"/>
              </a:solidFill>
            </a:endParaRPr>
          </a:p>
          <a:p>
            <a:pPr marL="0" indent="0" algn="ctr">
              <a:buClr>
                <a:srgbClr val="000000"/>
              </a:buClr>
              <a:buNone/>
            </a:pPr>
            <a:endParaRPr lang="en-US" sz="900" b="1" dirty="0">
              <a:solidFill>
                <a:srgbClr val="000000"/>
              </a:solidFill>
            </a:endParaRPr>
          </a:p>
        </p:txBody>
      </p:sp>
    </p:spTree>
    <p:extLst>
      <p:ext uri="{BB962C8B-B14F-4D97-AF65-F5344CB8AC3E}">
        <p14:creationId xmlns:p14="http://schemas.microsoft.com/office/powerpoint/2010/main" val="1303313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33F223E-B1F5-73C3-6188-B7BB673AFF96}"/>
              </a:ext>
            </a:extLst>
          </p:cNvPr>
          <p:cNvSpPr>
            <a:spLocks noGrp="1"/>
          </p:cNvSpPr>
          <p:nvPr>
            <p:ph sz="half" idx="1"/>
          </p:nvPr>
        </p:nvSpPr>
        <p:spPr>
          <a:solidFill>
            <a:srgbClr val="002060"/>
          </a:solidFill>
          <a:ln w="57150">
            <a:solidFill>
              <a:schemeClr val="accent1">
                <a:lumMod val="40000"/>
                <a:lumOff val="60000"/>
              </a:schemeClr>
            </a:solidFill>
          </a:ln>
        </p:spPr>
        <p:txBody>
          <a:bodyPr>
            <a:normAutofit fontScale="77500" lnSpcReduction="20000"/>
          </a:bodyPr>
          <a:lstStyle/>
          <a:p>
            <a:pPr indent="-440256">
              <a:buClr>
                <a:srgbClr val="000000"/>
              </a:buClr>
              <a:buSzPts val="1600"/>
            </a:pPr>
            <a:endParaRPr lang="en-US" sz="900" dirty="0">
              <a:solidFill>
                <a:schemeClr val="bg1"/>
              </a:solidFill>
            </a:endParaRPr>
          </a:p>
          <a:p>
            <a:pPr marL="245544" indent="-457200">
              <a:buClr>
                <a:srgbClr val="000000"/>
              </a:buClr>
              <a:buSzPts val="1600"/>
              <a:buFont typeface="Wingdings" pitchFamily="2" charset="2"/>
              <a:buChar char="Ø"/>
            </a:pPr>
            <a:r>
              <a:rPr lang="en-US" dirty="0">
                <a:solidFill>
                  <a:schemeClr val="bg1"/>
                </a:solidFill>
              </a:rPr>
              <a:t>Civil Rights Director/ Title IX &amp; 504  </a:t>
            </a:r>
          </a:p>
          <a:p>
            <a:pPr marL="0" indent="0">
              <a:buClr>
                <a:srgbClr val="000000"/>
              </a:buClr>
              <a:buSzPts val="1600"/>
              <a:buNone/>
            </a:pPr>
            <a:r>
              <a:rPr lang="en-US" dirty="0">
                <a:solidFill>
                  <a:schemeClr val="bg1"/>
                </a:solidFill>
              </a:rPr>
              <a:t>      	 Coordinator </a:t>
            </a:r>
          </a:p>
          <a:p>
            <a:pPr marL="245544" indent="-457200">
              <a:buClr>
                <a:srgbClr val="000000"/>
              </a:buClr>
              <a:buSzPts val="1600"/>
              <a:buFont typeface="Wingdings" pitchFamily="2" charset="2"/>
              <a:buChar char="Ø"/>
            </a:pPr>
            <a:r>
              <a:rPr lang="en-US" dirty="0">
                <a:solidFill>
                  <a:schemeClr val="bg1"/>
                </a:solidFill>
              </a:rPr>
              <a:t>Investigators</a:t>
            </a:r>
          </a:p>
          <a:p>
            <a:pPr marL="245544" indent="-457200">
              <a:buClr>
                <a:srgbClr val="000000"/>
              </a:buClr>
              <a:buSzPts val="1600"/>
              <a:buFont typeface="Wingdings" pitchFamily="2" charset="2"/>
              <a:buChar char="Ø"/>
            </a:pPr>
            <a:r>
              <a:rPr lang="en-US" dirty="0">
                <a:solidFill>
                  <a:schemeClr val="bg1"/>
                </a:solidFill>
              </a:rPr>
              <a:t>Hearing Chair</a:t>
            </a:r>
          </a:p>
          <a:p>
            <a:pPr marL="245544" indent="-457200">
              <a:buClr>
                <a:srgbClr val="000000"/>
              </a:buClr>
              <a:buSzPts val="1600"/>
              <a:buFont typeface="Wingdings" pitchFamily="2" charset="2"/>
              <a:buChar char="Ø"/>
            </a:pPr>
            <a:r>
              <a:rPr lang="en-US" dirty="0">
                <a:solidFill>
                  <a:schemeClr val="bg1"/>
                </a:solidFill>
              </a:rPr>
              <a:t>Adjudicator</a:t>
            </a:r>
          </a:p>
          <a:p>
            <a:pPr marL="245544" indent="-457200">
              <a:buClr>
                <a:srgbClr val="000000"/>
              </a:buClr>
              <a:buSzPts val="1600"/>
              <a:buFont typeface="Wingdings" pitchFamily="2" charset="2"/>
              <a:buChar char="Ø"/>
            </a:pPr>
            <a:r>
              <a:rPr lang="en-US" dirty="0">
                <a:solidFill>
                  <a:schemeClr val="bg1"/>
                </a:solidFill>
              </a:rPr>
              <a:t>Appeal Officer</a:t>
            </a:r>
          </a:p>
          <a:p>
            <a:pPr marL="245544" indent="-457200">
              <a:buClr>
                <a:srgbClr val="000000"/>
              </a:buClr>
              <a:buSzPts val="1600"/>
              <a:buFont typeface="Wingdings" pitchFamily="2" charset="2"/>
              <a:buChar char="Ø"/>
            </a:pPr>
            <a:r>
              <a:rPr lang="en-US" dirty="0">
                <a:solidFill>
                  <a:schemeClr val="bg1"/>
                </a:solidFill>
              </a:rPr>
              <a:t>Advisor</a:t>
            </a:r>
          </a:p>
          <a:p>
            <a:pPr marL="245544" indent="-457200">
              <a:buClr>
                <a:srgbClr val="000000"/>
              </a:buClr>
              <a:buSzPts val="1600"/>
              <a:buFont typeface="Wingdings" pitchFamily="2" charset="2"/>
              <a:buChar char="Ø"/>
            </a:pPr>
            <a:r>
              <a:rPr lang="en-US" dirty="0">
                <a:solidFill>
                  <a:schemeClr val="bg1"/>
                </a:solidFill>
              </a:rPr>
              <a:t>Live Hearing</a:t>
            </a:r>
          </a:p>
          <a:p>
            <a:pPr marL="245544" indent="-457200">
              <a:buClr>
                <a:srgbClr val="000000"/>
              </a:buClr>
              <a:buSzPts val="1600"/>
              <a:buFont typeface="Wingdings" pitchFamily="2" charset="2"/>
              <a:buChar char="Ø"/>
            </a:pPr>
            <a:r>
              <a:rPr lang="en-US" dirty="0">
                <a:solidFill>
                  <a:schemeClr val="bg1"/>
                </a:solidFill>
              </a:rPr>
              <a:t>Investigator Decision</a:t>
            </a:r>
          </a:p>
          <a:p>
            <a:pPr marL="245544" indent="-457200">
              <a:buClr>
                <a:srgbClr val="000000"/>
              </a:buClr>
              <a:buSzPts val="1600"/>
              <a:buFont typeface="Wingdings" pitchFamily="2" charset="2"/>
              <a:buChar char="Ø"/>
            </a:pPr>
            <a:r>
              <a:rPr lang="en-US" dirty="0">
                <a:solidFill>
                  <a:schemeClr val="bg1"/>
                </a:solidFill>
              </a:rPr>
              <a:t>Supportive Measures</a:t>
            </a:r>
          </a:p>
          <a:p>
            <a:pPr marL="245544" indent="-457200">
              <a:buClr>
                <a:srgbClr val="000000"/>
              </a:buClr>
              <a:buSzPts val="1600"/>
              <a:buFont typeface="Wingdings" pitchFamily="2" charset="2"/>
              <a:buChar char="Ø"/>
            </a:pPr>
            <a:r>
              <a:rPr lang="en-US" dirty="0">
                <a:solidFill>
                  <a:schemeClr val="bg1"/>
                </a:solidFill>
              </a:rPr>
              <a:t>Witness</a:t>
            </a:r>
          </a:p>
          <a:p>
            <a:endParaRPr lang="en-US" dirty="0"/>
          </a:p>
        </p:txBody>
      </p:sp>
      <p:sp>
        <p:nvSpPr>
          <p:cNvPr id="6" name="Content Placeholder 5">
            <a:extLst>
              <a:ext uri="{FF2B5EF4-FFF2-40B4-BE49-F238E27FC236}">
                <a16:creationId xmlns:a16="http://schemas.microsoft.com/office/drawing/2014/main" id="{53A19003-D4F6-6F13-7656-9DE484CB1811}"/>
              </a:ext>
            </a:extLst>
          </p:cNvPr>
          <p:cNvSpPr>
            <a:spLocks noGrp="1"/>
          </p:cNvSpPr>
          <p:nvPr>
            <p:ph sz="half" idx="2"/>
          </p:nvPr>
        </p:nvSpPr>
        <p:spPr>
          <a:solidFill>
            <a:srgbClr val="002060"/>
          </a:solidFill>
          <a:ln w="76200">
            <a:solidFill>
              <a:schemeClr val="accent1">
                <a:lumMod val="40000"/>
                <a:lumOff val="60000"/>
              </a:schemeClr>
            </a:solidFill>
          </a:ln>
        </p:spPr>
        <p:txBody>
          <a:bodyPr>
            <a:normAutofit fontScale="77500" lnSpcReduction="20000"/>
          </a:bodyPr>
          <a:lstStyle/>
          <a:p>
            <a:pPr indent="-440256">
              <a:buClr>
                <a:srgbClr val="000000"/>
              </a:buClr>
              <a:buSzPts val="1600"/>
            </a:pPr>
            <a:endParaRPr lang="en-US" sz="1000" dirty="0">
              <a:solidFill>
                <a:schemeClr val="bg1"/>
              </a:solidFill>
            </a:endParaRPr>
          </a:p>
          <a:p>
            <a:pPr marL="245544" indent="-457200">
              <a:buClr>
                <a:srgbClr val="000000"/>
              </a:buClr>
              <a:buSzPts val="1600"/>
              <a:buFont typeface="Wingdings" pitchFamily="2" charset="2"/>
              <a:buChar char="Ø"/>
            </a:pPr>
            <a:r>
              <a:rPr lang="en-US" dirty="0">
                <a:solidFill>
                  <a:schemeClr val="bg1"/>
                </a:solidFill>
              </a:rPr>
              <a:t>Title IX Dismissal</a:t>
            </a:r>
          </a:p>
          <a:p>
            <a:pPr marL="245544" indent="-457200">
              <a:buClr>
                <a:srgbClr val="000000"/>
              </a:buClr>
              <a:buSzPts val="1600"/>
              <a:buFont typeface="Wingdings" pitchFamily="2" charset="2"/>
              <a:buChar char="Ø"/>
            </a:pPr>
            <a:r>
              <a:rPr lang="en-US" dirty="0">
                <a:solidFill>
                  <a:schemeClr val="bg1"/>
                </a:solidFill>
              </a:rPr>
              <a:t>Restricted Access</a:t>
            </a:r>
          </a:p>
          <a:p>
            <a:pPr marL="245544" indent="-457200">
              <a:buClr>
                <a:srgbClr val="000000"/>
              </a:buClr>
              <a:buSzPts val="1600"/>
              <a:buFont typeface="Wingdings" pitchFamily="2" charset="2"/>
              <a:buChar char="Ø"/>
            </a:pPr>
            <a:r>
              <a:rPr lang="en-US" dirty="0">
                <a:solidFill>
                  <a:schemeClr val="bg1"/>
                </a:solidFill>
              </a:rPr>
              <a:t>Complainant</a:t>
            </a:r>
          </a:p>
          <a:p>
            <a:pPr marL="245544" indent="-457200">
              <a:buClr>
                <a:srgbClr val="000000"/>
              </a:buClr>
              <a:buSzPts val="1600"/>
              <a:buFont typeface="Wingdings" pitchFamily="2" charset="2"/>
              <a:buChar char="Ø"/>
            </a:pPr>
            <a:r>
              <a:rPr lang="en-US" dirty="0">
                <a:solidFill>
                  <a:schemeClr val="bg1"/>
                </a:solidFill>
              </a:rPr>
              <a:t>Respondent</a:t>
            </a:r>
          </a:p>
          <a:p>
            <a:pPr marL="245544" indent="-457200">
              <a:buClr>
                <a:srgbClr val="000000"/>
              </a:buClr>
              <a:buSzPts val="1600"/>
              <a:buFont typeface="Wingdings" pitchFamily="2" charset="2"/>
              <a:buChar char="Ø"/>
            </a:pPr>
            <a:r>
              <a:rPr lang="en-US" dirty="0">
                <a:solidFill>
                  <a:schemeClr val="bg1"/>
                </a:solidFill>
              </a:rPr>
              <a:t>Report</a:t>
            </a:r>
          </a:p>
          <a:p>
            <a:pPr marL="245544" indent="-457200">
              <a:buClr>
                <a:srgbClr val="000000"/>
              </a:buClr>
              <a:buSzPts val="1600"/>
              <a:buFont typeface="Wingdings" pitchFamily="2" charset="2"/>
              <a:buChar char="Ø"/>
            </a:pPr>
            <a:r>
              <a:rPr lang="en-US" dirty="0">
                <a:solidFill>
                  <a:schemeClr val="bg1"/>
                </a:solidFill>
              </a:rPr>
              <a:t>Complaint</a:t>
            </a:r>
          </a:p>
          <a:p>
            <a:pPr marL="245544" indent="-457200">
              <a:buClr>
                <a:srgbClr val="000000"/>
              </a:buClr>
              <a:buSzPts val="1600"/>
              <a:buFont typeface="Wingdings" pitchFamily="2" charset="2"/>
              <a:buChar char="Ø"/>
            </a:pPr>
            <a:r>
              <a:rPr lang="en-US" dirty="0">
                <a:solidFill>
                  <a:schemeClr val="bg1"/>
                </a:solidFill>
              </a:rPr>
              <a:t>Prohibited Conduct</a:t>
            </a:r>
          </a:p>
          <a:p>
            <a:pPr marL="245544" indent="-457200">
              <a:buClr>
                <a:srgbClr val="000000"/>
              </a:buClr>
              <a:buSzPts val="1600"/>
              <a:buFont typeface="Wingdings" pitchFamily="2" charset="2"/>
              <a:buChar char="Ø"/>
            </a:pPr>
            <a:r>
              <a:rPr lang="en-US" dirty="0">
                <a:solidFill>
                  <a:schemeClr val="bg1"/>
                </a:solidFill>
              </a:rPr>
              <a:t>Formal Resolution</a:t>
            </a:r>
          </a:p>
          <a:p>
            <a:pPr marL="245544" indent="-457200">
              <a:buClr>
                <a:srgbClr val="000000"/>
              </a:buClr>
              <a:buSzPts val="1600"/>
              <a:buFont typeface="Wingdings" pitchFamily="2" charset="2"/>
              <a:buChar char="Ø"/>
            </a:pPr>
            <a:r>
              <a:rPr lang="en-US" dirty="0">
                <a:solidFill>
                  <a:schemeClr val="bg1"/>
                </a:solidFill>
              </a:rPr>
              <a:t>Informal Resolution</a:t>
            </a:r>
          </a:p>
          <a:p>
            <a:pPr marL="245544" indent="-457200">
              <a:buClr>
                <a:srgbClr val="000000"/>
              </a:buClr>
              <a:buSzPts val="1600"/>
              <a:buFont typeface="Wingdings" pitchFamily="2" charset="2"/>
              <a:buChar char="Ø"/>
            </a:pPr>
            <a:r>
              <a:rPr lang="en-US" dirty="0">
                <a:solidFill>
                  <a:schemeClr val="bg1"/>
                </a:solidFill>
              </a:rPr>
              <a:t>Remedies</a:t>
            </a:r>
          </a:p>
          <a:p>
            <a:pPr marL="245544" indent="-457200">
              <a:buClr>
                <a:srgbClr val="000000"/>
              </a:buClr>
              <a:buSzPts val="1600"/>
              <a:buFont typeface="Wingdings" pitchFamily="2" charset="2"/>
              <a:buChar char="Ø"/>
            </a:pPr>
            <a:r>
              <a:rPr lang="en-US" dirty="0">
                <a:solidFill>
                  <a:schemeClr val="bg1"/>
                </a:solidFill>
              </a:rPr>
              <a:t>Preponderance of the Evidence</a:t>
            </a:r>
          </a:p>
          <a:p>
            <a:endParaRPr lang="en-US" dirty="0"/>
          </a:p>
        </p:txBody>
      </p:sp>
      <p:sp>
        <p:nvSpPr>
          <p:cNvPr id="3" name="Google Shape;78;p15">
            <a:extLst>
              <a:ext uri="{FF2B5EF4-FFF2-40B4-BE49-F238E27FC236}">
                <a16:creationId xmlns:a16="http://schemas.microsoft.com/office/drawing/2014/main" id="{3369FAEB-91AF-0E0A-487B-56FBD32D61A8}"/>
              </a:ext>
            </a:extLst>
          </p:cNvPr>
          <p:cNvSpPr txBox="1">
            <a:spLocks/>
          </p:cNvSpPr>
          <p:nvPr/>
        </p:nvSpPr>
        <p:spPr>
          <a:xfrm>
            <a:off x="690800" y="287553"/>
            <a:ext cx="10962800" cy="10236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spcFirstLastPara="1" vert="horz" wrap="square" lIns="121900" tIns="121900" rIns="121900" bIns="121900" rtlCol="0" anchor="b" anchorCtr="0">
            <a:noAutofit/>
          </a:bodyPr>
          <a:lstStyle>
            <a:lvl1pPr lvl="0" algn="l" defTabSz="914400" rtl="0" eaLnBrk="1" latinLnBrk="0" hangingPunct="1">
              <a:lnSpc>
                <a:spcPct val="90000"/>
              </a:lnSpc>
              <a:spcBef>
                <a:spcPts val="0"/>
              </a:spcBef>
              <a:spcAft>
                <a:spcPts val="0"/>
              </a:spcAft>
              <a:buSzPts val="6000"/>
              <a:buNone/>
              <a:defRPr sz="8000" kern="1200">
                <a:solidFill>
                  <a:schemeClr val="tx1"/>
                </a:solidFill>
                <a:latin typeface="+mj-lt"/>
                <a:ea typeface="+mj-ea"/>
                <a:cs typeface="+mj-cs"/>
              </a:defRPr>
            </a:lvl1pPr>
            <a:lvl2pPr lvl="1">
              <a:spcBef>
                <a:spcPts val="0"/>
              </a:spcBef>
              <a:spcAft>
                <a:spcPts val="0"/>
              </a:spcAft>
              <a:buSzPts val="6000"/>
              <a:buNone/>
              <a:defRPr sz="8000"/>
            </a:lvl2pPr>
            <a:lvl3pPr lvl="2">
              <a:spcBef>
                <a:spcPts val="0"/>
              </a:spcBef>
              <a:spcAft>
                <a:spcPts val="0"/>
              </a:spcAft>
              <a:buSzPts val="6000"/>
              <a:buNone/>
              <a:defRPr sz="8000"/>
            </a:lvl3pPr>
            <a:lvl4pPr lvl="3">
              <a:spcBef>
                <a:spcPts val="0"/>
              </a:spcBef>
              <a:spcAft>
                <a:spcPts val="0"/>
              </a:spcAft>
              <a:buSzPts val="6000"/>
              <a:buNone/>
              <a:defRPr sz="8000"/>
            </a:lvl4pPr>
            <a:lvl5pPr lvl="4">
              <a:spcBef>
                <a:spcPts val="0"/>
              </a:spcBef>
              <a:spcAft>
                <a:spcPts val="0"/>
              </a:spcAft>
              <a:buSzPts val="6000"/>
              <a:buNone/>
              <a:defRPr sz="8000"/>
            </a:lvl5pPr>
            <a:lvl6pPr lvl="5">
              <a:spcBef>
                <a:spcPts val="0"/>
              </a:spcBef>
              <a:spcAft>
                <a:spcPts val="0"/>
              </a:spcAft>
              <a:buSzPts val="6000"/>
              <a:buNone/>
              <a:defRPr sz="8000"/>
            </a:lvl6pPr>
            <a:lvl7pPr lvl="6">
              <a:spcBef>
                <a:spcPts val="0"/>
              </a:spcBef>
              <a:spcAft>
                <a:spcPts val="0"/>
              </a:spcAft>
              <a:buSzPts val="6000"/>
              <a:buNone/>
              <a:defRPr sz="8000"/>
            </a:lvl7pPr>
            <a:lvl8pPr lvl="7">
              <a:spcBef>
                <a:spcPts val="0"/>
              </a:spcBef>
              <a:spcAft>
                <a:spcPts val="0"/>
              </a:spcAft>
              <a:buSzPts val="6000"/>
              <a:buNone/>
              <a:defRPr sz="8000"/>
            </a:lvl8pPr>
            <a:lvl9pPr lvl="8">
              <a:spcBef>
                <a:spcPts val="0"/>
              </a:spcBef>
              <a:spcAft>
                <a:spcPts val="0"/>
              </a:spcAft>
              <a:buSzPts val="6000"/>
              <a:buNone/>
              <a:defRPr sz="8000"/>
            </a:lvl9pPr>
          </a:lstStyle>
          <a:p>
            <a:r>
              <a:rPr lang="en-US" sz="5400" b="1" i="1" dirty="0">
                <a:solidFill>
                  <a:schemeClr val="accent6">
                    <a:lumMod val="75000"/>
                  </a:schemeClr>
                </a:solidFill>
                <a:latin typeface="Arial Narrow" panose="020B0604020202020204" pitchFamily="34" charset="0"/>
                <a:cs typeface="Arial Narrow" panose="020B0604020202020204" pitchFamily="34" charset="0"/>
              </a:rPr>
              <a:t>Terms</a:t>
            </a:r>
          </a:p>
        </p:txBody>
      </p:sp>
      <p:pic>
        <p:nvPicPr>
          <p:cNvPr id="10" name="Picture 9">
            <a:extLst>
              <a:ext uri="{FF2B5EF4-FFF2-40B4-BE49-F238E27FC236}">
                <a16:creationId xmlns:a16="http://schemas.microsoft.com/office/drawing/2014/main" id="{8CAAE05B-81F0-CFE0-E58E-7CF59490B338}"/>
              </a:ext>
            </a:extLst>
          </p:cNvPr>
          <p:cNvPicPr>
            <a:picLocks noChangeAspect="1"/>
          </p:cNvPicPr>
          <p:nvPr/>
        </p:nvPicPr>
        <p:blipFill>
          <a:blip r:embed="rId2"/>
          <a:stretch>
            <a:fillRect/>
          </a:stretch>
        </p:blipFill>
        <p:spPr>
          <a:xfrm>
            <a:off x="9365784" y="88153"/>
            <a:ext cx="1422400" cy="1422400"/>
          </a:xfrm>
          <a:prstGeom prst="rect">
            <a:avLst/>
          </a:prstGeom>
        </p:spPr>
      </p:pic>
    </p:spTree>
    <p:extLst>
      <p:ext uri="{BB962C8B-B14F-4D97-AF65-F5344CB8AC3E}">
        <p14:creationId xmlns:p14="http://schemas.microsoft.com/office/powerpoint/2010/main" val="41422115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83AEF-BAB7-EBA6-16A2-1BAEFF07E8C8}"/>
              </a:ext>
            </a:extLst>
          </p:cNvPr>
          <p:cNvSpPr>
            <a:spLocks noGrp="1"/>
          </p:cNvSpPr>
          <p:nvPr>
            <p:ph type="title"/>
          </p:nvPr>
        </p:nvSpPr>
        <p: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a:normAutofit/>
          </a:bodyPr>
          <a:lstStyle/>
          <a:p>
            <a:r>
              <a:rPr lang="en" b="1" dirty="0">
                <a:solidFill>
                  <a:srgbClr val="FFC000"/>
                </a:solidFill>
              </a:rPr>
              <a:t>Hearing Resolution Process – TIX </a:t>
            </a:r>
            <a:br>
              <a:rPr lang="en" sz="2800" b="1" dirty="0">
                <a:solidFill>
                  <a:schemeClr val="bg1"/>
                </a:solidFill>
              </a:rPr>
            </a:br>
            <a:r>
              <a:rPr lang="en" sz="2800" b="1" dirty="0">
                <a:solidFill>
                  <a:schemeClr val="bg1"/>
                </a:solidFill>
              </a:rPr>
              <a:t>(Section XI.G.6.)</a:t>
            </a:r>
            <a:endParaRPr lang="en-US" sz="2800" b="1" dirty="0">
              <a:solidFill>
                <a:schemeClr val="bg1"/>
              </a:solidFill>
            </a:endParaRPr>
          </a:p>
        </p:txBody>
      </p:sp>
      <p:sp>
        <p:nvSpPr>
          <p:cNvPr id="4" name="Content Placeholder 3">
            <a:extLst>
              <a:ext uri="{FF2B5EF4-FFF2-40B4-BE49-F238E27FC236}">
                <a16:creationId xmlns:a16="http://schemas.microsoft.com/office/drawing/2014/main" id="{A18795EE-3351-69E5-71CB-86DE1D3AC378}"/>
              </a:ext>
            </a:extLst>
          </p:cNvPr>
          <p:cNvSpPr>
            <a:spLocks noGrp="1"/>
          </p:cNvSpPr>
          <p:nvPr>
            <p:ph idx="1"/>
          </p:nvPr>
        </p:nvSpPr>
        <p:spPr>
          <a:xfrm>
            <a:off x="838200" y="1825625"/>
            <a:ext cx="10515600" cy="4667250"/>
          </a:xfrm>
          <a:solidFill>
            <a:schemeClr val="accent5">
              <a:lumMod val="60000"/>
              <a:lumOff val="40000"/>
            </a:schemeClr>
          </a:solidFill>
        </p:spPr>
        <p:txBody>
          <a:bodyPr>
            <a:normAutofit fontScale="92500" lnSpcReduction="10000"/>
          </a:bodyPr>
          <a:lstStyle/>
          <a:p>
            <a:pPr marL="0" indent="0" algn="ctr">
              <a:buClr>
                <a:srgbClr val="000000"/>
              </a:buClr>
              <a:buNone/>
            </a:pPr>
            <a:endParaRPr lang="en-US" sz="900" b="1" dirty="0">
              <a:solidFill>
                <a:srgbClr val="000000"/>
              </a:solidFill>
            </a:endParaRPr>
          </a:p>
          <a:p>
            <a:pPr marL="0" indent="0" algn="ctr">
              <a:buClr>
                <a:srgbClr val="000000"/>
              </a:buClr>
              <a:buNone/>
            </a:pPr>
            <a:r>
              <a:rPr lang="en-US" sz="3200" b="1" dirty="0">
                <a:solidFill>
                  <a:srgbClr val="000000"/>
                </a:solidFill>
              </a:rPr>
              <a:t>RELEVANCE</a:t>
            </a:r>
          </a:p>
          <a:p>
            <a:pPr marL="0" indent="0" algn="ctr">
              <a:buClr>
                <a:srgbClr val="000000"/>
              </a:buClr>
              <a:buNone/>
            </a:pPr>
            <a:endParaRPr lang="en-US" sz="900" b="1" dirty="0">
              <a:solidFill>
                <a:srgbClr val="000000"/>
              </a:solidFill>
            </a:endParaRPr>
          </a:p>
          <a:p>
            <a:pPr marL="0" indent="0">
              <a:spcBef>
                <a:spcPts val="0"/>
              </a:spcBef>
              <a:buNone/>
            </a:pPr>
            <a:r>
              <a:rPr lang="en-US" sz="3200" dirty="0">
                <a:solidFill>
                  <a:srgbClr val="000000"/>
                </a:solidFill>
              </a:rPr>
              <a:t>“</a:t>
            </a:r>
            <a:r>
              <a:rPr lang="en-US" sz="3200" dirty="0">
                <a:solidFill>
                  <a:srgbClr val="000000"/>
                </a:solidFill>
                <a:highlight>
                  <a:srgbClr val="CFE2F3"/>
                </a:highlight>
              </a:rPr>
              <a:t>Relevant questions are those tending to prove or disprove a fact at issue . . . Before a complainant, respondent, or witness answers a question by an advisor, the Hearing Chair will first determine whether the question is relevant and briefly explain any decision</a:t>
            </a:r>
            <a:r>
              <a:rPr lang="en-US" sz="3200" dirty="0">
                <a:solidFill>
                  <a:srgbClr val="000000"/>
                </a:solidFill>
              </a:rPr>
              <a:t> to exclude a question as not relevant, or request rephrasing of the question. The Hearing Chair is not required to give a lengthy or complicated explanation of a relevancy determination during the hearing. The </a:t>
            </a:r>
            <a:r>
              <a:rPr lang="en-US" sz="3200" dirty="0">
                <a:solidFill>
                  <a:srgbClr val="000000"/>
                </a:solidFill>
                <a:highlight>
                  <a:srgbClr val="CFE2F3"/>
                </a:highlight>
              </a:rPr>
              <a:t>Hearing Chair may later send to the parties any revisions to the explanation of relevance that was provided during the hearing</a:t>
            </a:r>
            <a:r>
              <a:rPr lang="en-US" sz="3200" dirty="0">
                <a:solidFill>
                  <a:srgbClr val="000000"/>
                </a:solidFill>
              </a:rPr>
              <a:t>.” </a:t>
            </a:r>
          </a:p>
          <a:p>
            <a:pPr marL="0" indent="0">
              <a:buClr>
                <a:srgbClr val="000000"/>
              </a:buClr>
              <a:buNone/>
            </a:pPr>
            <a:endParaRPr lang="en-US" sz="3200" b="1" dirty="0">
              <a:solidFill>
                <a:srgbClr val="000000"/>
              </a:solidFill>
            </a:endParaRPr>
          </a:p>
          <a:p>
            <a:pPr marL="0" indent="0" algn="ctr">
              <a:buClr>
                <a:srgbClr val="000000"/>
              </a:buClr>
              <a:buNone/>
            </a:pPr>
            <a:endParaRPr lang="en-US" sz="800" b="1" dirty="0">
              <a:solidFill>
                <a:srgbClr val="000000"/>
              </a:solidFill>
            </a:endParaRPr>
          </a:p>
          <a:p>
            <a:pPr marL="0" indent="0" algn="ctr">
              <a:buClr>
                <a:srgbClr val="000000"/>
              </a:buClr>
              <a:buNone/>
            </a:pPr>
            <a:endParaRPr lang="en-US" sz="800" b="1" dirty="0">
              <a:solidFill>
                <a:srgbClr val="000000"/>
              </a:solidFill>
            </a:endParaRPr>
          </a:p>
          <a:p>
            <a:pPr marL="0" indent="0">
              <a:buClr>
                <a:srgbClr val="000000"/>
              </a:buClr>
              <a:buNone/>
            </a:pPr>
            <a:endParaRPr lang="en-US" sz="3200" b="1" dirty="0">
              <a:solidFill>
                <a:srgbClr val="000000"/>
              </a:solidFill>
            </a:endParaRPr>
          </a:p>
          <a:p>
            <a:pPr marL="0" indent="0" algn="ctr">
              <a:buClr>
                <a:srgbClr val="000000"/>
              </a:buClr>
              <a:buNone/>
            </a:pPr>
            <a:endParaRPr lang="en-US" sz="900" b="1" dirty="0">
              <a:solidFill>
                <a:srgbClr val="000000"/>
              </a:solidFill>
            </a:endParaRPr>
          </a:p>
        </p:txBody>
      </p:sp>
    </p:spTree>
    <p:extLst>
      <p:ext uri="{BB962C8B-B14F-4D97-AF65-F5344CB8AC3E}">
        <p14:creationId xmlns:p14="http://schemas.microsoft.com/office/powerpoint/2010/main" val="23931512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83AEF-BAB7-EBA6-16A2-1BAEFF07E8C8}"/>
              </a:ext>
            </a:extLst>
          </p:cNvPr>
          <p:cNvSpPr>
            <a:spLocks noGrp="1"/>
          </p:cNvSpPr>
          <p:nvPr>
            <p:ph type="title"/>
          </p:nvPr>
        </p:nvSpPr>
        <p: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a:normAutofit/>
          </a:bodyPr>
          <a:lstStyle/>
          <a:p>
            <a:r>
              <a:rPr lang="en" b="1" dirty="0">
                <a:solidFill>
                  <a:srgbClr val="FFC000"/>
                </a:solidFill>
              </a:rPr>
              <a:t>Hearing Resolution Process – TIX </a:t>
            </a:r>
            <a:br>
              <a:rPr lang="en" sz="2800" b="1" dirty="0">
                <a:solidFill>
                  <a:schemeClr val="bg1"/>
                </a:solidFill>
              </a:rPr>
            </a:br>
            <a:r>
              <a:rPr lang="en" sz="2800" b="1" dirty="0">
                <a:solidFill>
                  <a:schemeClr val="bg1"/>
                </a:solidFill>
              </a:rPr>
              <a:t>(Section XI.G.6.)</a:t>
            </a:r>
            <a:endParaRPr lang="en-US" sz="2800" b="1" dirty="0">
              <a:solidFill>
                <a:schemeClr val="bg1"/>
              </a:solidFill>
            </a:endParaRPr>
          </a:p>
        </p:txBody>
      </p:sp>
      <p:sp>
        <p:nvSpPr>
          <p:cNvPr id="4" name="Content Placeholder 3">
            <a:extLst>
              <a:ext uri="{FF2B5EF4-FFF2-40B4-BE49-F238E27FC236}">
                <a16:creationId xmlns:a16="http://schemas.microsoft.com/office/drawing/2014/main" id="{A18795EE-3351-69E5-71CB-86DE1D3AC378}"/>
              </a:ext>
            </a:extLst>
          </p:cNvPr>
          <p:cNvSpPr>
            <a:spLocks noGrp="1"/>
          </p:cNvSpPr>
          <p:nvPr>
            <p:ph idx="1"/>
          </p:nvPr>
        </p:nvSpPr>
        <p:spPr>
          <a:xfrm>
            <a:off x="838200" y="1825625"/>
            <a:ext cx="10515600" cy="4667250"/>
          </a:xfrm>
          <a:solidFill>
            <a:schemeClr val="accent5">
              <a:lumMod val="60000"/>
              <a:lumOff val="40000"/>
            </a:schemeClr>
          </a:solidFill>
        </p:spPr>
        <p:txBody>
          <a:bodyPr>
            <a:normAutofit/>
          </a:bodyPr>
          <a:lstStyle/>
          <a:p>
            <a:pPr marL="0" indent="0" algn="ctr">
              <a:buClr>
                <a:srgbClr val="000000"/>
              </a:buClr>
              <a:buNone/>
            </a:pPr>
            <a:endParaRPr lang="en-US" sz="900" b="1" dirty="0">
              <a:solidFill>
                <a:srgbClr val="000000"/>
              </a:solidFill>
            </a:endParaRPr>
          </a:p>
          <a:p>
            <a:pPr marL="0" indent="0" algn="ctr">
              <a:buClr>
                <a:srgbClr val="000000"/>
              </a:buClr>
              <a:buNone/>
            </a:pPr>
            <a:r>
              <a:rPr lang="en-US" sz="3200" b="1" dirty="0">
                <a:solidFill>
                  <a:srgbClr val="000000"/>
                </a:solidFill>
              </a:rPr>
              <a:t>DECISION, FINDING, SANCTION</a:t>
            </a:r>
          </a:p>
          <a:p>
            <a:pPr marL="0" indent="0" algn="ctr">
              <a:buClr>
                <a:srgbClr val="000000"/>
              </a:buClr>
              <a:buNone/>
            </a:pPr>
            <a:endParaRPr lang="en-US" sz="800" b="1" dirty="0">
              <a:solidFill>
                <a:srgbClr val="000000"/>
              </a:solidFill>
            </a:endParaRPr>
          </a:p>
          <a:p>
            <a:pPr marL="0" indent="0" algn="ctr">
              <a:buClr>
                <a:srgbClr val="000000"/>
              </a:buClr>
              <a:buNone/>
            </a:pPr>
            <a:r>
              <a:rPr lang="en-US" sz="3200" dirty="0">
                <a:solidFill>
                  <a:srgbClr val="000000"/>
                </a:solidFill>
              </a:rPr>
              <a:t>Decisions regarding responsibility will be made by the Hearing Chair and communicated to the parties and their advisors </a:t>
            </a:r>
            <a:r>
              <a:rPr lang="en-US" sz="3200" dirty="0">
                <a:solidFill>
                  <a:srgbClr val="000000"/>
                </a:solidFill>
                <a:highlight>
                  <a:srgbClr val="CFE2F3"/>
                </a:highlight>
              </a:rPr>
              <a:t>in writing within 15 business days from the conclusion of the live hearing</a:t>
            </a:r>
            <a:r>
              <a:rPr lang="en-US" sz="3200" dirty="0">
                <a:solidFill>
                  <a:srgbClr val="000000"/>
                </a:solidFill>
              </a:rPr>
              <a:t>. The Hearing Chair will also determine the sanctions. In </a:t>
            </a:r>
            <a:r>
              <a:rPr lang="en-US" sz="3200" dirty="0">
                <a:solidFill>
                  <a:srgbClr val="000000"/>
                </a:solidFill>
                <a:highlight>
                  <a:srgbClr val="CFE2F3"/>
                </a:highlight>
              </a:rPr>
              <a:t>determining the sanctions, the Hearing Chair will consult with the appropriate University staff</a:t>
            </a:r>
            <a:r>
              <a:rPr lang="en-US" sz="3200" dirty="0">
                <a:solidFill>
                  <a:srgbClr val="000000"/>
                </a:solidFill>
              </a:rPr>
              <a:t> member. </a:t>
            </a:r>
          </a:p>
          <a:p>
            <a:pPr marL="0" indent="0" algn="ctr">
              <a:buClr>
                <a:srgbClr val="000000"/>
              </a:buClr>
              <a:buNone/>
            </a:pPr>
            <a:endParaRPr lang="en-US" sz="800" b="1" dirty="0">
              <a:solidFill>
                <a:srgbClr val="000000"/>
              </a:solidFill>
            </a:endParaRPr>
          </a:p>
          <a:p>
            <a:pPr marL="0" indent="0">
              <a:buClr>
                <a:srgbClr val="000000"/>
              </a:buClr>
              <a:buNone/>
            </a:pPr>
            <a:endParaRPr lang="en-US" sz="3200" b="1" dirty="0">
              <a:solidFill>
                <a:srgbClr val="000000"/>
              </a:solidFill>
            </a:endParaRPr>
          </a:p>
          <a:p>
            <a:pPr marL="0" indent="0" algn="ctr">
              <a:buClr>
                <a:srgbClr val="000000"/>
              </a:buClr>
              <a:buNone/>
            </a:pPr>
            <a:endParaRPr lang="en-US" sz="900" b="1" dirty="0">
              <a:solidFill>
                <a:srgbClr val="000000"/>
              </a:solidFill>
            </a:endParaRPr>
          </a:p>
        </p:txBody>
      </p:sp>
    </p:spTree>
    <p:extLst>
      <p:ext uri="{BB962C8B-B14F-4D97-AF65-F5344CB8AC3E}">
        <p14:creationId xmlns:p14="http://schemas.microsoft.com/office/powerpoint/2010/main" val="601187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83AEF-BAB7-EBA6-16A2-1BAEFF07E8C8}"/>
              </a:ext>
            </a:extLst>
          </p:cNvPr>
          <p:cNvSpPr>
            <a:spLocks noGrp="1"/>
          </p:cNvSpPr>
          <p:nvPr>
            <p:ph type="title"/>
          </p:nvPr>
        </p:nvSpPr>
        <p: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a:normAutofit/>
          </a:bodyPr>
          <a:lstStyle/>
          <a:p>
            <a:r>
              <a:rPr lang="en" b="1" dirty="0">
                <a:solidFill>
                  <a:srgbClr val="FFC000"/>
                </a:solidFill>
              </a:rPr>
              <a:t>Hearing Resolution Process – TIX </a:t>
            </a:r>
            <a:br>
              <a:rPr lang="en" sz="2800" b="1" dirty="0">
                <a:solidFill>
                  <a:schemeClr val="bg1"/>
                </a:solidFill>
              </a:rPr>
            </a:br>
            <a:r>
              <a:rPr lang="en" sz="2800" b="1" dirty="0">
                <a:solidFill>
                  <a:schemeClr val="bg1"/>
                </a:solidFill>
              </a:rPr>
              <a:t>(Section XI.G.6.)</a:t>
            </a:r>
            <a:endParaRPr lang="en-US" sz="2800" b="1" dirty="0">
              <a:solidFill>
                <a:schemeClr val="bg1"/>
              </a:solidFill>
            </a:endParaRPr>
          </a:p>
        </p:txBody>
      </p:sp>
      <p:sp>
        <p:nvSpPr>
          <p:cNvPr id="4" name="Content Placeholder 3">
            <a:extLst>
              <a:ext uri="{FF2B5EF4-FFF2-40B4-BE49-F238E27FC236}">
                <a16:creationId xmlns:a16="http://schemas.microsoft.com/office/drawing/2014/main" id="{A18795EE-3351-69E5-71CB-86DE1D3AC378}"/>
              </a:ext>
            </a:extLst>
          </p:cNvPr>
          <p:cNvSpPr>
            <a:spLocks noGrp="1"/>
          </p:cNvSpPr>
          <p:nvPr>
            <p:ph sz="half" idx="1"/>
          </p:nvPr>
        </p:nvSpPr>
        <p:spPr>
          <a:xfrm>
            <a:off x="838200" y="2095499"/>
            <a:ext cx="5181600" cy="4351338"/>
          </a:xfrm>
          <a:solidFill>
            <a:schemeClr val="accent5">
              <a:lumMod val="60000"/>
              <a:lumOff val="40000"/>
            </a:schemeClr>
          </a:solidFill>
        </p:spPr>
        <p:txBody>
          <a:bodyPr>
            <a:normAutofit fontScale="70000" lnSpcReduction="20000"/>
          </a:bodyPr>
          <a:lstStyle/>
          <a:p>
            <a:pPr marL="0" indent="0" algn="ctr">
              <a:buClr>
                <a:srgbClr val="000000"/>
              </a:buClr>
              <a:buNone/>
            </a:pPr>
            <a:endParaRPr lang="en-US" sz="900" b="1" dirty="0">
              <a:solidFill>
                <a:srgbClr val="000000"/>
              </a:solidFill>
            </a:endParaRPr>
          </a:p>
          <a:p>
            <a:pPr>
              <a:buClr>
                <a:srgbClr val="000000"/>
              </a:buClr>
            </a:pPr>
            <a:r>
              <a:rPr lang="en-US" sz="3200" dirty="0">
                <a:solidFill>
                  <a:srgbClr val="000000"/>
                </a:solidFill>
              </a:rPr>
              <a:t>Identification of the allegations potentially constituting policy violations</a:t>
            </a:r>
          </a:p>
          <a:p>
            <a:pPr>
              <a:buClr>
                <a:srgbClr val="000000"/>
              </a:buClr>
            </a:pPr>
            <a:r>
              <a:rPr lang="en-US" sz="3200" dirty="0">
                <a:solidFill>
                  <a:srgbClr val="000000"/>
                </a:solidFill>
              </a:rPr>
              <a:t>Description of the procedural steps taken from the receipt of the formal complaint through the determination, including any notifications to the parties, interviews with parties and witnesses, site visits, methods used to gather other evidence, and hearings held</a:t>
            </a:r>
          </a:p>
          <a:p>
            <a:pPr>
              <a:buClr>
                <a:srgbClr val="000000"/>
              </a:buClr>
            </a:pPr>
            <a:r>
              <a:rPr lang="en-US" sz="3200" dirty="0">
                <a:solidFill>
                  <a:srgbClr val="000000"/>
                </a:solidFill>
              </a:rPr>
              <a:t>Summary of statements made at the hearing</a:t>
            </a:r>
          </a:p>
          <a:p>
            <a:pPr marL="0" indent="0">
              <a:buClr>
                <a:srgbClr val="000000"/>
              </a:buClr>
              <a:buNone/>
            </a:pPr>
            <a:endParaRPr lang="en-US" sz="3200" b="1" dirty="0">
              <a:solidFill>
                <a:srgbClr val="000000"/>
              </a:solidFill>
            </a:endParaRPr>
          </a:p>
          <a:p>
            <a:pPr marL="0" indent="0" algn="ctr">
              <a:buClr>
                <a:srgbClr val="000000"/>
              </a:buClr>
              <a:buNone/>
            </a:pPr>
            <a:endParaRPr lang="en-US" sz="800" b="1" dirty="0">
              <a:solidFill>
                <a:srgbClr val="000000"/>
              </a:solidFill>
            </a:endParaRPr>
          </a:p>
          <a:p>
            <a:pPr marL="0" indent="0" algn="ctr">
              <a:buClr>
                <a:srgbClr val="000000"/>
              </a:buClr>
              <a:buNone/>
            </a:pPr>
            <a:endParaRPr lang="en-US" sz="800" b="1" dirty="0">
              <a:solidFill>
                <a:srgbClr val="000000"/>
              </a:solidFill>
            </a:endParaRPr>
          </a:p>
          <a:p>
            <a:pPr marL="0" indent="0">
              <a:buClr>
                <a:srgbClr val="000000"/>
              </a:buClr>
              <a:buNone/>
            </a:pPr>
            <a:endParaRPr lang="en-US" sz="3200" b="1" dirty="0">
              <a:solidFill>
                <a:srgbClr val="000000"/>
              </a:solidFill>
            </a:endParaRPr>
          </a:p>
          <a:p>
            <a:pPr marL="0" indent="0" algn="ctr">
              <a:buClr>
                <a:srgbClr val="000000"/>
              </a:buClr>
              <a:buNone/>
            </a:pPr>
            <a:endParaRPr lang="en-US" sz="900" b="1" dirty="0">
              <a:solidFill>
                <a:srgbClr val="000000"/>
              </a:solidFill>
            </a:endParaRPr>
          </a:p>
        </p:txBody>
      </p:sp>
      <p:sp>
        <p:nvSpPr>
          <p:cNvPr id="3" name="Content Placeholder 2">
            <a:extLst>
              <a:ext uri="{FF2B5EF4-FFF2-40B4-BE49-F238E27FC236}">
                <a16:creationId xmlns:a16="http://schemas.microsoft.com/office/drawing/2014/main" id="{BD0E3202-44A5-D2E6-1AF5-5AA478427F45}"/>
              </a:ext>
            </a:extLst>
          </p:cNvPr>
          <p:cNvSpPr>
            <a:spLocks noGrp="1"/>
          </p:cNvSpPr>
          <p:nvPr>
            <p:ph sz="half" idx="2"/>
          </p:nvPr>
        </p:nvSpPr>
        <p:spPr>
          <a:xfrm>
            <a:off x="6172200" y="2095499"/>
            <a:ext cx="5181600" cy="4351338"/>
          </a:xfrm>
          <a:solidFill>
            <a:schemeClr val="accent5">
              <a:lumMod val="60000"/>
              <a:lumOff val="40000"/>
            </a:schemeClr>
          </a:solidFill>
        </p:spPr>
        <p:txBody>
          <a:bodyPr>
            <a:normAutofit fontScale="70000" lnSpcReduction="20000"/>
          </a:bodyPr>
          <a:lstStyle/>
          <a:p>
            <a:pPr marL="0" indent="0">
              <a:buClr>
                <a:srgbClr val="000000"/>
              </a:buClr>
              <a:buNone/>
            </a:pPr>
            <a:endParaRPr lang="en-US" sz="1000" dirty="0">
              <a:solidFill>
                <a:srgbClr val="000000"/>
              </a:solidFill>
            </a:endParaRPr>
          </a:p>
          <a:p>
            <a:pPr>
              <a:buClr>
                <a:srgbClr val="000000"/>
              </a:buClr>
            </a:pPr>
            <a:r>
              <a:rPr lang="en-US" sz="3200" dirty="0">
                <a:solidFill>
                  <a:srgbClr val="000000"/>
                </a:solidFill>
              </a:rPr>
              <a:t>Findings of fact supporting the determination</a:t>
            </a:r>
          </a:p>
          <a:p>
            <a:pPr>
              <a:buClr>
                <a:srgbClr val="000000"/>
              </a:buClr>
            </a:pPr>
            <a:r>
              <a:rPr lang="en-US" sz="3200" dirty="0">
                <a:solidFill>
                  <a:srgbClr val="000000"/>
                </a:solidFill>
              </a:rPr>
              <a:t>Conclusions regarding the application of the Policy to the facts</a:t>
            </a:r>
          </a:p>
          <a:p>
            <a:pPr>
              <a:buClr>
                <a:srgbClr val="000000"/>
              </a:buClr>
            </a:pPr>
            <a:r>
              <a:rPr lang="en-US" sz="3200" dirty="0">
                <a:solidFill>
                  <a:srgbClr val="000000"/>
                </a:solidFill>
              </a:rPr>
              <a:t>Statement and rationale as to the finding for each allegation, including a determination regarding responsibility</a:t>
            </a:r>
          </a:p>
          <a:p>
            <a:pPr>
              <a:buClr>
                <a:srgbClr val="000000"/>
              </a:buClr>
            </a:pPr>
            <a:r>
              <a:rPr lang="en-US" sz="3200" dirty="0">
                <a:solidFill>
                  <a:srgbClr val="000000"/>
                </a:solidFill>
              </a:rPr>
              <a:t> Disciplinary sanctions imposed on the respondent</a:t>
            </a:r>
          </a:p>
          <a:p>
            <a:pPr>
              <a:buClr>
                <a:srgbClr val="000000"/>
              </a:buClr>
            </a:pPr>
            <a:r>
              <a:rPr lang="en-US" sz="3200" dirty="0">
                <a:solidFill>
                  <a:srgbClr val="000000"/>
                </a:solidFill>
              </a:rPr>
              <a:t>Whether additional remedies will be provided to the complainant </a:t>
            </a:r>
          </a:p>
          <a:p>
            <a:pPr>
              <a:buClr>
                <a:srgbClr val="000000"/>
              </a:buClr>
            </a:pPr>
            <a:r>
              <a:rPr lang="en-US" sz="3200" dirty="0">
                <a:solidFill>
                  <a:srgbClr val="000000"/>
                </a:solidFill>
              </a:rPr>
              <a:t>Opportunity for appeal</a:t>
            </a:r>
          </a:p>
        </p:txBody>
      </p:sp>
      <p:sp>
        <p:nvSpPr>
          <p:cNvPr id="5" name="TextBox 4">
            <a:extLst>
              <a:ext uri="{FF2B5EF4-FFF2-40B4-BE49-F238E27FC236}">
                <a16:creationId xmlns:a16="http://schemas.microsoft.com/office/drawing/2014/main" id="{4185AC01-C7D6-11FB-1000-AEE1C440A186}"/>
              </a:ext>
            </a:extLst>
          </p:cNvPr>
          <p:cNvSpPr txBox="1"/>
          <p:nvPr/>
        </p:nvSpPr>
        <p:spPr>
          <a:xfrm>
            <a:off x="4043362" y="1431428"/>
            <a:ext cx="4257675" cy="461665"/>
          </a:xfrm>
          <a:prstGeom prst="rect">
            <a:avLst/>
          </a:prstGeom>
          <a:solidFill>
            <a:schemeClr val="accent5">
              <a:lumMod val="60000"/>
              <a:lumOff val="40000"/>
            </a:schemeClr>
          </a:solidFill>
        </p:spPr>
        <p:txBody>
          <a:bodyPr wrap="square" rtlCol="0">
            <a:spAutoFit/>
          </a:bodyPr>
          <a:lstStyle/>
          <a:p>
            <a:pPr algn="ctr"/>
            <a:r>
              <a:rPr lang="en-US" sz="2400" b="1" dirty="0"/>
              <a:t>WRITTEN DECISION LETTER</a:t>
            </a:r>
          </a:p>
        </p:txBody>
      </p:sp>
    </p:spTree>
    <p:extLst>
      <p:ext uri="{BB962C8B-B14F-4D97-AF65-F5344CB8AC3E}">
        <p14:creationId xmlns:p14="http://schemas.microsoft.com/office/powerpoint/2010/main" val="40532332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83AEF-BAB7-EBA6-16A2-1BAEFF07E8C8}"/>
              </a:ext>
            </a:extLst>
          </p:cNvPr>
          <p:cNvSpPr>
            <a:spLocks noGrp="1"/>
          </p:cNvSpPr>
          <p:nvPr>
            <p:ph type="title"/>
          </p:nvPr>
        </p:nvSpPr>
        <p: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a:normAutofit/>
          </a:bodyPr>
          <a:lstStyle/>
          <a:p>
            <a:r>
              <a:rPr lang="en" b="1" dirty="0">
                <a:solidFill>
                  <a:srgbClr val="92D050"/>
                </a:solidFill>
              </a:rPr>
              <a:t>APPEAL Process – Hearing &amp; Investigator Resolution </a:t>
            </a:r>
            <a:r>
              <a:rPr lang="en" sz="2800" b="1" dirty="0">
                <a:solidFill>
                  <a:schemeClr val="bg1"/>
                </a:solidFill>
              </a:rPr>
              <a:t>(Section XI.I.)</a:t>
            </a:r>
            <a:endParaRPr lang="en-US" sz="2800" b="1" dirty="0">
              <a:solidFill>
                <a:schemeClr val="bg1"/>
              </a:solidFill>
            </a:endParaRPr>
          </a:p>
        </p:txBody>
      </p:sp>
      <p:sp>
        <p:nvSpPr>
          <p:cNvPr id="10" name="Content Placeholder 9">
            <a:extLst>
              <a:ext uri="{FF2B5EF4-FFF2-40B4-BE49-F238E27FC236}">
                <a16:creationId xmlns:a16="http://schemas.microsoft.com/office/drawing/2014/main" id="{A59B920F-1B8D-3FFE-4CE3-28E5CB698182}"/>
              </a:ext>
            </a:extLst>
          </p:cNvPr>
          <p:cNvSpPr>
            <a:spLocks noGrp="1"/>
          </p:cNvSpPr>
          <p:nvPr>
            <p:ph idx="1"/>
          </p:nvPr>
        </p:nvSpPr>
        <p:spPr>
          <a:xfrm>
            <a:off x="838200" y="1825625"/>
            <a:ext cx="10515600" cy="4667250"/>
          </a:xfrm>
          <a:solidFill>
            <a:schemeClr val="accent5">
              <a:lumMod val="60000"/>
              <a:lumOff val="40000"/>
            </a:schemeClr>
          </a:solidFill>
        </p:spPr>
        <p:txBody>
          <a:bodyPr>
            <a:normAutofit fontScale="92500" lnSpcReduction="20000"/>
          </a:bodyPr>
          <a:lstStyle/>
          <a:p>
            <a:pPr marL="0" indent="0">
              <a:buNone/>
            </a:pPr>
            <a:r>
              <a:rPr lang="en-US" b="1" dirty="0">
                <a:solidFill>
                  <a:srgbClr val="000000"/>
                </a:solidFill>
              </a:rPr>
              <a:t>In a request for an appeal, the burden of proof lies with the party requesting the appeal. </a:t>
            </a:r>
            <a:r>
              <a:rPr lang="en-US" b="1" u="sng" dirty="0">
                <a:solidFill>
                  <a:schemeClr val="accent6">
                    <a:lumMod val="50000"/>
                  </a:schemeClr>
                </a:solidFill>
              </a:rPr>
              <a:t>Grounds for Appeal</a:t>
            </a:r>
            <a:r>
              <a:rPr lang="en-US" dirty="0">
                <a:solidFill>
                  <a:schemeClr val="accent6">
                    <a:lumMod val="50000"/>
                  </a:schemeClr>
                </a:solidFill>
              </a:rPr>
              <a:t>:</a:t>
            </a:r>
          </a:p>
          <a:p>
            <a:pPr>
              <a:spcBef>
                <a:spcPts val="2133"/>
              </a:spcBef>
              <a:buClr>
                <a:srgbClr val="000000"/>
              </a:buClr>
              <a:buSzPts val="1400"/>
              <a:buFont typeface="Wingdings" pitchFamily="2" charset="2"/>
              <a:buChar char="Ø"/>
            </a:pPr>
            <a:r>
              <a:rPr lang="en-US" dirty="0"/>
              <a:t>Procedural irregularity that affected the outcome of the matter;</a:t>
            </a:r>
          </a:p>
          <a:p>
            <a:pPr>
              <a:buClr>
                <a:srgbClr val="000000"/>
              </a:buClr>
              <a:buSzPts val="1400"/>
              <a:buFont typeface="Wingdings" pitchFamily="2" charset="2"/>
              <a:buChar char="Ø"/>
            </a:pPr>
            <a:r>
              <a:rPr lang="en-US" dirty="0"/>
              <a:t>New evidence that was not reasonably available at the time the determination regarding responsibility or dismissal was made, that could affect the outcome of the matter</a:t>
            </a:r>
          </a:p>
          <a:p>
            <a:pPr>
              <a:buClr>
                <a:srgbClr val="000000"/>
              </a:buClr>
              <a:buSzPts val="1400"/>
              <a:buFont typeface="Wingdings" pitchFamily="2" charset="2"/>
              <a:buChar char="Ø"/>
            </a:pPr>
            <a:r>
              <a:rPr lang="en-US" dirty="0"/>
              <a:t>The Civil Rights Director, investigator(s), or Hearing had a conflict of interest or bias for or against complainants or respondents generally or the individual complainant or respondent that affected the outcome of the matter</a:t>
            </a:r>
          </a:p>
          <a:p>
            <a:pPr>
              <a:buClr>
                <a:srgbClr val="000000"/>
              </a:buClr>
              <a:buSzPts val="1400"/>
              <a:buFont typeface="Wingdings" pitchFamily="2" charset="2"/>
              <a:buChar char="Ø"/>
            </a:pPr>
            <a:r>
              <a:rPr lang="en-US" dirty="0"/>
              <a:t>The decision of the investigators under Section XI.G.5, the Hearing Chair under Section XI.G.6, or the adjudicator under Section XI.G.5. was clearly erroneous based on the evidential record</a:t>
            </a:r>
          </a:p>
          <a:p>
            <a:pPr marL="0" indent="0">
              <a:buClr>
                <a:srgbClr val="000000"/>
              </a:buClr>
              <a:buSzPts val="1400"/>
              <a:buNone/>
            </a:pPr>
            <a:endParaRPr lang="en-US" dirty="0"/>
          </a:p>
          <a:p>
            <a:endParaRPr lang="en-US" dirty="0"/>
          </a:p>
        </p:txBody>
      </p:sp>
      <p:pic>
        <p:nvPicPr>
          <p:cNvPr id="12" name="Graphic 11" descr="Scales of justice">
            <a:extLst>
              <a:ext uri="{FF2B5EF4-FFF2-40B4-BE49-F238E27FC236}">
                <a16:creationId xmlns:a16="http://schemas.microsoft.com/office/drawing/2014/main" id="{343F64C3-FC12-60CE-0DF1-90A95BFBBCA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96513" y="614788"/>
            <a:ext cx="914400" cy="914400"/>
          </a:xfrm>
          <a:prstGeom prst="rect">
            <a:avLst/>
          </a:prstGeom>
        </p:spPr>
      </p:pic>
      <p:pic>
        <p:nvPicPr>
          <p:cNvPr id="14" name="Graphic 13" descr="Gavel">
            <a:extLst>
              <a:ext uri="{FF2B5EF4-FFF2-40B4-BE49-F238E27FC236}">
                <a16:creationId xmlns:a16="http://schemas.microsoft.com/office/drawing/2014/main" id="{59618EC8-CE88-3BC7-0E0B-5FADC8267B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32175" y="2151875"/>
            <a:ext cx="914400" cy="914400"/>
          </a:xfrm>
          <a:prstGeom prst="rect">
            <a:avLst/>
          </a:prstGeom>
        </p:spPr>
      </p:pic>
    </p:spTree>
    <p:extLst>
      <p:ext uri="{BB962C8B-B14F-4D97-AF65-F5344CB8AC3E}">
        <p14:creationId xmlns:p14="http://schemas.microsoft.com/office/powerpoint/2010/main" val="25131786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83AEF-BAB7-EBA6-16A2-1BAEFF07E8C8}"/>
              </a:ext>
            </a:extLst>
          </p:cNvPr>
          <p:cNvSpPr>
            <a:spLocks noGrp="1"/>
          </p:cNvSpPr>
          <p:nvPr>
            <p:ph type="title"/>
          </p:nvPr>
        </p:nvSpPr>
        <p: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a:normAutofit/>
          </a:bodyPr>
          <a:lstStyle/>
          <a:p>
            <a:r>
              <a:rPr lang="en-US" sz="5400" b="1" i="1" dirty="0">
                <a:solidFill>
                  <a:schemeClr val="bg1"/>
                </a:solidFill>
                <a:latin typeface="Arial Narrow" panose="020B0604020202020204" pitchFamily="34" charset="0"/>
                <a:cs typeface="Arial Narrow" panose="020B0604020202020204" pitchFamily="34" charset="0"/>
              </a:rPr>
              <a:t>Information &amp; Resources</a:t>
            </a:r>
          </a:p>
        </p:txBody>
      </p:sp>
      <p:sp>
        <p:nvSpPr>
          <p:cNvPr id="10" name="Content Placeholder 9">
            <a:extLst>
              <a:ext uri="{FF2B5EF4-FFF2-40B4-BE49-F238E27FC236}">
                <a16:creationId xmlns:a16="http://schemas.microsoft.com/office/drawing/2014/main" id="{A59B920F-1B8D-3FFE-4CE3-28E5CB698182}"/>
              </a:ext>
            </a:extLst>
          </p:cNvPr>
          <p:cNvSpPr>
            <a:spLocks noGrp="1"/>
          </p:cNvSpPr>
          <p:nvPr>
            <p:ph idx="1"/>
          </p:nvPr>
        </p:nvSpPr>
        <p:spPr>
          <a:xfrm>
            <a:off x="838200" y="1825625"/>
            <a:ext cx="10515600" cy="4667250"/>
          </a:xfrm>
          <a:solidFill>
            <a:schemeClr val="accent5">
              <a:lumMod val="60000"/>
              <a:lumOff val="40000"/>
            </a:schemeClr>
          </a:solidFill>
        </p:spPr>
        <p:txBody>
          <a:bodyPr>
            <a:normAutofit/>
          </a:bodyPr>
          <a:lstStyle/>
          <a:p>
            <a:pPr>
              <a:buClr>
                <a:srgbClr val="000000"/>
              </a:buClr>
            </a:pPr>
            <a:r>
              <a:rPr lang="en-US" dirty="0">
                <a:solidFill>
                  <a:srgbClr val="000000"/>
                </a:solidFill>
              </a:rPr>
              <a:t>MVNU’s Policy and Flow Chart can be found at this web address:</a:t>
            </a:r>
            <a:br>
              <a:rPr lang="en-US" dirty="0">
                <a:solidFill>
                  <a:srgbClr val="000000"/>
                </a:solidFill>
              </a:rPr>
            </a:br>
            <a:r>
              <a:rPr lang="en-US" u="sng" dirty="0">
                <a:solidFill>
                  <a:srgbClr val="000000"/>
                </a:solidFill>
                <a:hlinkClick r:id="rId2"/>
              </a:rPr>
              <a:t>https://www.mvnu.edu/titleix</a:t>
            </a:r>
            <a:endParaRPr lang="en-US" u="sng" dirty="0">
              <a:solidFill>
                <a:srgbClr val="000000"/>
              </a:solidFill>
            </a:endParaRPr>
          </a:p>
          <a:p>
            <a:pPr marL="0" indent="0">
              <a:buClr>
                <a:srgbClr val="000000"/>
              </a:buClr>
              <a:buNone/>
            </a:pPr>
            <a:endParaRPr lang="en-US" sz="1200" dirty="0">
              <a:solidFill>
                <a:srgbClr val="000000"/>
              </a:solidFill>
            </a:endParaRPr>
          </a:p>
          <a:p>
            <a:pPr>
              <a:buClr>
                <a:srgbClr val="000000"/>
              </a:buClr>
            </a:pPr>
            <a:r>
              <a:rPr lang="en-US" dirty="0">
                <a:solidFill>
                  <a:srgbClr val="000000"/>
                </a:solidFill>
              </a:rPr>
              <a:t>US Dept of Education Office for Civil Rights Blog: </a:t>
            </a:r>
            <a:r>
              <a:rPr lang="en-US" u="sng" dirty="0">
                <a:solidFill>
                  <a:srgbClr val="000000"/>
                </a:solidFill>
                <a:hlinkClick r:id="rId3">
                  <a:extLst>
                    <a:ext uri="{A12FA001-AC4F-418D-AE19-62706E023703}">
                      <ahyp:hlinkClr xmlns:ahyp="http://schemas.microsoft.com/office/drawing/2018/hyperlinkcolor" val="tx"/>
                    </a:ext>
                  </a:extLst>
                </a:hlinkClick>
              </a:rPr>
              <a:t>https://www2.ed.gov/about/offices/list/ocr/blog/index.html</a:t>
            </a:r>
            <a:br>
              <a:rPr lang="en-US" dirty="0">
                <a:solidFill>
                  <a:srgbClr val="000000"/>
                </a:solidFill>
              </a:rPr>
            </a:br>
            <a:endParaRPr lang="en-US" dirty="0">
              <a:solidFill>
                <a:srgbClr val="000000"/>
              </a:solidFill>
            </a:endParaRPr>
          </a:p>
          <a:p>
            <a:pPr>
              <a:buClr>
                <a:srgbClr val="000000"/>
              </a:buClr>
            </a:pPr>
            <a:r>
              <a:rPr lang="en-US" dirty="0">
                <a:solidFill>
                  <a:srgbClr val="000000"/>
                </a:solidFill>
              </a:rPr>
              <a:t>Bricker &amp; Eckler’s Resource Center - DCL’s, Regulations, </a:t>
            </a:r>
            <a:r>
              <a:rPr lang="en-US" dirty="0" err="1">
                <a:solidFill>
                  <a:srgbClr val="000000"/>
                </a:solidFill>
              </a:rPr>
              <a:t>Clery</a:t>
            </a:r>
            <a:r>
              <a:rPr lang="en-US" dirty="0">
                <a:solidFill>
                  <a:srgbClr val="000000"/>
                </a:solidFill>
              </a:rPr>
              <a:t> Statutes, etc.:  </a:t>
            </a:r>
            <a:r>
              <a:rPr lang="en-US" u="sng" dirty="0">
                <a:solidFill>
                  <a:srgbClr val="000000"/>
                </a:solidFill>
                <a:hlinkClick r:id="rId4">
                  <a:extLst>
                    <a:ext uri="{A12FA001-AC4F-418D-AE19-62706E023703}">
                      <ahyp:hlinkClr xmlns:ahyp="http://schemas.microsoft.com/office/drawing/2018/hyperlinkcolor" val="tx"/>
                    </a:ext>
                  </a:extLst>
                </a:hlinkClick>
              </a:rPr>
              <a:t>https://www.bricker.com/resource-center/title-ix</a:t>
            </a:r>
            <a:endParaRPr lang="en-US" u="sng" dirty="0">
              <a:solidFill>
                <a:srgbClr val="000000"/>
              </a:solidFill>
            </a:endParaRPr>
          </a:p>
          <a:p>
            <a:pPr marL="0" indent="0">
              <a:buClr>
                <a:srgbClr val="000000"/>
              </a:buClr>
              <a:buNone/>
            </a:pPr>
            <a:endParaRPr lang="en-US" sz="1200" u="sng" dirty="0">
              <a:solidFill>
                <a:srgbClr val="000000"/>
              </a:solidFill>
            </a:endParaRPr>
          </a:p>
          <a:p>
            <a:r>
              <a:rPr lang="en-US" dirty="0"/>
              <a:t>Christina A. Jones Contact Info:</a:t>
            </a:r>
          </a:p>
          <a:p>
            <a:pPr lvl="1"/>
            <a:r>
              <a:rPr lang="en-US" dirty="0"/>
              <a:t>Off Campus: 740-399-8250 / On Campus: 740-399-9000, ext. 3250</a:t>
            </a:r>
          </a:p>
          <a:p>
            <a:pPr>
              <a:buClr>
                <a:srgbClr val="000000"/>
              </a:buClr>
            </a:pPr>
            <a:endParaRPr lang="en-US" dirty="0">
              <a:solidFill>
                <a:srgbClr val="000000"/>
              </a:solidFill>
            </a:endParaRPr>
          </a:p>
        </p:txBody>
      </p:sp>
      <p:pic>
        <p:nvPicPr>
          <p:cNvPr id="4" name="Graphic 3" descr="Signpost">
            <a:extLst>
              <a:ext uri="{FF2B5EF4-FFF2-40B4-BE49-F238E27FC236}">
                <a16:creationId xmlns:a16="http://schemas.microsoft.com/office/drawing/2014/main" id="{36B4626E-C3B4-6BFA-1275-5FA1535F72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25038" y="570706"/>
            <a:ext cx="914400" cy="914400"/>
          </a:xfrm>
          <a:prstGeom prst="rect">
            <a:avLst/>
          </a:prstGeom>
        </p:spPr>
      </p:pic>
    </p:spTree>
    <p:extLst>
      <p:ext uri="{BB962C8B-B14F-4D97-AF65-F5344CB8AC3E}">
        <p14:creationId xmlns:p14="http://schemas.microsoft.com/office/powerpoint/2010/main" val="13326384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5" name="Picture 4">
            <a:extLst>
              <a:ext uri="{FF2B5EF4-FFF2-40B4-BE49-F238E27FC236}">
                <a16:creationId xmlns:a16="http://schemas.microsoft.com/office/drawing/2014/main" id="{1787F9D0-C9FB-5921-54B7-AB61BB54E962}"/>
              </a:ext>
            </a:extLst>
          </p:cNvPr>
          <p:cNvPicPr>
            <a:picLocks noChangeAspect="1"/>
          </p:cNvPicPr>
          <p:nvPr/>
        </p:nvPicPr>
        <p:blipFill>
          <a:blip r:embed="rId3"/>
          <a:stretch>
            <a:fillRect/>
          </a:stretch>
        </p:blipFill>
        <p:spPr>
          <a:xfrm>
            <a:off x="279928" y="1271588"/>
            <a:ext cx="11632144" cy="388683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B810E-D18E-E8E0-B767-5028B328134B}"/>
              </a:ext>
            </a:extLst>
          </p:cNvPr>
          <p:cNvSpPr>
            <a:spLocks noGrp="1"/>
          </p:cNvSpPr>
          <p:nvPr>
            <p:ph type="title"/>
          </p:nvPr>
        </p:nvSpPr>
        <p:spPr>
          <a:solidFill>
            <a:srgbClr val="002060"/>
          </a:solidFill>
        </p:spPr>
        <p:txBody>
          <a:bodyPr>
            <a:normAutofit fontScale="90000"/>
          </a:bodyPr>
          <a:lstStyle/>
          <a:p>
            <a:r>
              <a:rPr lang="en-US" dirty="0">
                <a:solidFill>
                  <a:srgbClr val="FFFF00"/>
                </a:solidFill>
              </a:rPr>
              <a:t>Resolving Complaints under the American Disabilities Act and the Rehabilitation Act of 1973</a:t>
            </a:r>
          </a:p>
        </p:txBody>
      </p:sp>
      <p:sp>
        <p:nvSpPr>
          <p:cNvPr id="3" name="Content Placeholder 2">
            <a:extLst>
              <a:ext uri="{FF2B5EF4-FFF2-40B4-BE49-F238E27FC236}">
                <a16:creationId xmlns:a16="http://schemas.microsoft.com/office/drawing/2014/main" id="{0CB5547F-060D-A1B0-3BF7-E36F71204DC1}"/>
              </a:ext>
            </a:extLst>
          </p:cNvPr>
          <p:cNvSpPr>
            <a:spLocks noGrp="1"/>
          </p:cNvSpPr>
          <p:nvPr>
            <p:ph idx="1"/>
          </p:nvPr>
        </p:nvSpPr>
        <p:spPr/>
        <p:txBody>
          <a:bodyPr>
            <a:normAutofit fontScale="92500" lnSpcReduction="20000"/>
          </a:bodyPr>
          <a:lstStyle/>
          <a:p>
            <a:pPr marL="571500" indent="-571500">
              <a:buAutoNum type="romanUcPeriod"/>
            </a:pPr>
            <a:r>
              <a:rPr lang="en-US" sz="3000" b="1" i="1" dirty="0">
                <a:highlight>
                  <a:srgbClr val="FFFF00"/>
                </a:highlight>
              </a:rPr>
              <a:t>Employee and Visitor Grievance Procedure</a:t>
            </a:r>
            <a:r>
              <a:rPr lang="en-US" sz="3000" b="1" i="1" dirty="0"/>
              <a:t>/Resolving Complaints under ADA/Section 504</a:t>
            </a:r>
          </a:p>
          <a:p>
            <a:pPr marL="0" indent="0">
              <a:buNone/>
            </a:pPr>
            <a:endParaRPr lang="en-US" sz="900" b="1" i="1" dirty="0"/>
          </a:p>
          <a:p>
            <a:pPr marL="0" indent="0">
              <a:buNone/>
            </a:pPr>
            <a:r>
              <a:rPr lang="en-US" b="1" u="sng" dirty="0"/>
              <a:t>Purpose and Scope</a:t>
            </a:r>
            <a:endParaRPr lang="en-US" dirty="0"/>
          </a:p>
          <a:p>
            <a:r>
              <a:rPr lang="en-US" dirty="0"/>
              <a:t>The University prohibits discrimination on the basis of disability. MVNU has adopted an internal grievance procedure for prompt and equitable resolution of complaints alleging any action prohibited by federal regulations implementing Section 504 of the Rehabilitation Act of 1973, as amended, and the Americans with Disabilities Act of 1990 (ADA).</a:t>
            </a:r>
          </a:p>
          <a:p>
            <a:r>
              <a:rPr lang="en-US" dirty="0"/>
              <a:t>Issues that are </a:t>
            </a:r>
            <a:r>
              <a:rPr lang="en-US" dirty="0" err="1"/>
              <a:t>grievable</a:t>
            </a:r>
            <a:r>
              <a:rPr lang="en-US" dirty="0"/>
              <a:t> include, but are not limited to, a denial of a requested accommodation, the inadequacy of an accommodation, the inaccessibility of a program or activity due to disability, or discrimination or harassment based on disability.</a:t>
            </a:r>
          </a:p>
          <a:p>
            <a:pPr marL="0" indent="0">
              <a:buNone/>
            </a:pPr>
            <a:endParaRPr lang="en-US" b="1" i="1" dirty="0"/>
          </a:p>
        </p:txBody>
      </p:sp>
      <p:pic>
        <p:nvPicPr>
          <p:cNvPr id="5" name="Graphic 4" descr="New Wheelchair">
            <a:extLst>
              <a:ext uri="{FF2B5EF4-FFF2-40B4-BE49-F238E27FC236}">
                <a16:creationId xmlns:a16="http://schemas.microsoft.com/office/drawing/2014/main" id="{00836351-B5F4-C54A-0BF0-394008C3B2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39400" y="5719763"/>
            <a:ext cx="914400" cy="914400"/>
          </a:xfrm>
          <a:prstGeom prst="rect">
            <a:avLst/>
          </a:prstGeom>
        </p:spPr>
      </p:pic>
    </p:spTree>
    <p:extLst>
      <p:ext uri="{BB962C8B-B14F-4D97-AF65-F5344CB8AC3E}">
        <p14:creationId xmlns:p14="http://schemas.microsoft.com/office/powerpoint/2010/main" val="370308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B810E-D18E-E8E0-B767-5028B328134B}"/>
              </a:ext>
            </a:extLst>
          </p:cNvPr>
          <p:cNvSpPr>
            <a:spLocks noGrp="1"/>
          </p:cNvSpPr>
          <p:nvPr>
            <p:ph type="title"/>
          </p:nvPr>
        </p:nvSpPr>
        <p:spPr>
          <a:solidFill>
            <a:srgbClr val="002060"/>
          </a:solidFill>
        </p:spPr>
        <p:txBody>
          <a:bodyPr>
            <a:normAutofit fontScale="90000"/>
          </a:bodyPr>
          <a:lstStyle/>
          <a:p>
            <a:r>
              <a:rPr lang="en-US" dirty="0">
                <a:solidFill>
                  <a:srgbClr val="FFFF00"/>
                </a:solidFill>
              </a:rPr>
              <a:t>Resolving Complaints under the American Disabilities Act and the Rehabilitation Act of 1973</a:t>
            </a:r>
          </a:p>
        </p:txBody>
      </p:sp>
      <p:sp>
        <p:nvSpPr>
          <p:cNvPr id="3" name="Content Placeholder 2">
            <a:extLst>
              <a:ext uri="{FF2B5EF4-FFF2-40B4-BE49-F238E27FC236}">
                <a16:creationId xmlns:a16="http://schemas.microsoft.com/office/drawing/2014/main" id="{0CB5547F-060D-A1B0-3BF7-E36F71204DC1}"/>
              </a:ext>
            </a:extLst>
          </p:cNvPr>
          <p:cNvSpPr>
            <a:spLocks noGrp="1"/>
          </p:cNvSpPr>
          <p:nvPr>
            <p:ph idx="1"/>
          </p:nvPr>
        </p:nvSpPr>
        <p:spPr/>
        <p:txBody>
          <a:bodyPr>
            <a:normAutofit/>
          </a:bodyPr>
          <a:lstStyle/>
          <a:p>
            <a:pPr marL="0" indent="0">
              <a:buNone/>
            </a:pPr>
            <a:r>
              <a:rPr lang="en-US" b="1" u="sng" dirty="0"/>
              <a:t>How to File a Grievance as an </a:t>
            </a:r>
            <a:r>
              <a:rPr lang="en-US" b="1" i="1" u="sng" dirty="0">
                <a:highlight>
                  <a:srgbClr val="FFFF00"/>
                </a:highlight>
              </a:rPr>
              <a:t>Employee/Visitor</a:t>
            </a:r>
          </a:p>
          <a:p>
            <a:pPr marL="0" indent="0">
              <a:buNone/>
            </a:pPr>
            <a:endParaRPr lang="en-US" sz="800" dirty="0"/>
          </a:p>
          <a:p>
            <a:r>
              <a:rPr lang="en-US" dirty="0"/>
              <a:t>All such complaints/grievances should be submitted to the University’s Civil Rights Director/Section 504 Coordinator who is located at</a:t>
            </a:r>
            <a:r>
              <a:rPr lang="en-US" b="1" dirty="0"/>
              <a:t> </a:t>
            </a:r>
            <a:r>
              <a:rPr lang="en-US" b="1" dirty="0" err="1"/>
              <a:t>Lakeholm</a:t>
            </a:r>
            <a:r>
              <a:rPr lang="en-US" b="1" dirty="0"/>
              <a:t> 109, </a:t>
            </a:r>
            <a:r>
              <a:rPr lang="en-US" dirty="0"/>
              <a:t>Mount Vernon Nazarene University</a:t>
            </a:r>
            <a:r>
              <a:rPr lang="en-US" b="1" dirty="0"/>
              <a:t> </a:t>
            </a:r>
            <a:r>
              <a:rPr lang="en-US" dirty="0"/>
              <a:t>within 30 calendar days of the date upon which the grievant becomes aware of the alleged prohibited action.  Complaints received later than 30 calendar days after complainant became aware of the alleged violation will be dismissed as untimely.</a:t>
            </a:r>
          </a:p>
          <a:p>
            <a:pPr marL="0" indent="0">
              <a:buNone/>
            </a:pPr>
            <a:endParaRPr lang="en-US" b="1" i="1" dirty="0"/>
          </a:p>
        </p:txBody>
      </p:sp>
      <p:pic>
        <p:nvPicPr>
          <p:cNvPr id="4" name="Graphic 3" descr="New Wheelchair">
            <a:extLst>
              <a:ext uri="{FF2B5EF4-FFF2-40B4-BE49-F238E27FC236}">
                <a16:creationId xmlns:a16="http://schemas.microsoft.com/office/drawing/2014/main" id="{76E45E85-A842-D87E-7E2C-CFB9A9053F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39400" y="5719763"/>
            <a:ext cx="914400" cy="914400"/>
          </a:xfrm>
          <a:prstGeom prst="rect">
            <a:avLst/>
          </a:prstGeom>
        </p:spPr>
      </p:pic>
    </p:spTree>
    <p:extLst>
      <p:ext uri="{BB962C8B-B14F-4D97-AF65-F5344CB8AC3E}">
        <p14:creationId xmlns:p14="http://schemas.microsoft.com/office/powerpoint/2010/main" val="207773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B810E-D18E-E8E0-B767-5028B328134B}"/>
              </a:ext>
            </a:extLst>
          </p:cNvPr>
          <p:cNvSpPr>
            <a:spLocks noGrp="1"/>
          </p:cNvSpPr>
          <p:nvPr>
            <p:ph type="title"/>
          </p:nvPr>
        </p:nvSpPr>
        <p:spPr>
          <a:solidFill>
            <a:srgbClr val="002060"/>
          </a:solidFill>
        </p:spPr>
        <p:txBody>
          <a:bodyPr>
            <a:normAutofit fontScale="90000"/>
          </a:bodyPr>
          <a:lstStyle/>
          <a:p>
            <a:r>
              <a:rPr lang="en-US" dirty="0">
                <a:solidFill>
                  <a:srgbClr val="FFFF00"/>
                </a:solidFill>
              </a:rPr>
              <a:t>Resolving Complaints under the American Disabilities Act and the Rehabilitation Act of 1973</a:t>
            </a:r>
          </a:p>
        </p:txBody>
      </p:sp>
      <p:sp>
        <p:nvSpPr>
          <p:cNvPr id="3" name="Content Placeholder 2">
            <a:extLst>
              <a:ext uri="{FF2B5EF4-FFF2-40B4-BE49-F238E27FC236}">
                <a16:creationId xmlns:a16="http://schemas.microsoft.com/office/drawing/2014/main" id="{0CB5547F-060D-A1B0-3BF7-E36F71204DC1}"/>
              </a:ext>
            </a:extLst>
          </p:cNvPr>
          <p:cNvSpPr>
            <a:spLocks noGrp="1"/>
          </p:cNvSpPr>
          <p:nvPr>
            <p:ph idx="1"/>
          </p:nvPr>
        </p:nvSpPr>
        <p:spPr/>
        <p:txBody>
          <a:bodyPr>
            <a:normAutofit fontScale="92500" lnSpcReduction="10000"/>
          </a:bodyPr>
          <a:lstStyle/>
          <a:p>
            <a:pPr marL="0" indent="0">
              <a:buNone/>
            </a:pPr>
            <a:r>
              <a:rPr lang="en-US" b="1" u="sng" dirty="0"/>
              <a:t>Grievance Procedure </a:t>
            </a:r>
            <a:r>
              <a:rPr lang="en-US" b="1" i="1" u="sng" dirty="0">
                <a:highlight>
                  <a:srgbClr val="FFFF00"/>
                </a:highlight>
              </a:rPr>
              <a:t>for Employee/Visitor</a:t>
            </a:r>
            <a:endParaRPr lang="en-US" i="1" dirty="0">
              <a:highlight>
                <a:srgbClr val="FFFF00"/>
              </a:highlight>
            </a:endParaRPr>
          </a:p>
          <a:p>
            <a:pPr>
              <a:buFontTx/>
              <a:buChar char="-"/>
            </a:pPr>
            <a:r>
              <a:rPr lang="en-US" i="1" dirty="0">
                <a:latin typeface="Arial Narrow" panose="020B0604020202020204" pitchFamily="34" charset="0"/>
                <a:cs typeface="Arial Narrow" panose="020B0604020202020204" pitchFamily="34" charset="0"/>
              </a:rPr>
              <a:t>Filed in writing</a:t>
            </a:r>
          </a:p>
          <a:p>
            <a:pPr>
              <a:buFontTx/>
              <a:buChar char="-"/>
            </a:pPr>
            <a:r>
              <a:rPr lang="en-US" i="1" dirty="0">
                <a:latin typeface="Arial Narrow" panose="020B0604020202020204" pitchFamily="34" charset="0"/>
                <a:cs typeface="Arial Narrow" panose="020B0604020202020204" pitchFamily="34" charset="0"/>
              </a:rPr>
              <a:t>Informal investigation by CRD</a:t>
            </a:r>
          </a:p>
          <a:p>
            <a:pPr>
              <a:buFontTx/>
              <a:buChar char="-"/>
            </a:pPr>
            <a:r>
              <a:rPr lang="en-US" i="1" dirty="0">
                <a:latin typeface="Arial Narrow" panose="020B0604020202020204" pitchFamily="34" charset="0"/>
                <a:cs typeface="Arial Narrow" panose="020B0604020202020204" pitchFamily="34" charset="0"/>
              </a:rPr>
              <a:t>A written determination (no later than 30 days after submission) on the grievance and a description of the resolution, will be issued by the MVNU’s CRD or DHR(or designee).  </a:t>
            </a:r>
          </a:p>
          <a:p>
            <a:pPr>
              <a:buFontTx/>
              <a:buChar char="-"/>
            </a:pPr>
            <a:r>
              <a:rPr lang="en-US" i="1" dirty="0">
                <a:latin typeface="Arial Narrow" panose="020B0604020202020204" pitchFamily="34" charset="0"/>
                <a:cs typeface="Arial Narrow" panose="020B0604020202020204" pitchFamily="34" charset="0"/>
              </a:rPr>
              <a:t>CRD and/or DHR shall maintain records</a:t>
            </a:r>
          </a:p>
          <a:p>
            <a:pPr>
              <a:buFontTx/>
              <a:buChar char="-"/>
            </a:pPr>
            <a:r>
              <a:rPr lang="en-US" i="1" dirty="0">
                <a:latin typeface="Arial Narrow" panose="020B0604020202020204" pitchFamily="34" charset="0"/>
                <a:cs typeface="Arial Narrow" panose="020B0604020202020204" pitchFamily="34" charset="0"/>
              </a:rPr>
              <a:t>grievant may request reconsideration of the resolution if they are dissatisfied with the resolution within 14 days:</a:t>
            </a:r>
          </a:p>
          <a:p>
            <a:pPr lvl="1">
              <a:buFontTx/>
              <a:buChar char="-"/>
            </a:pPr>
            <a:r>
              <a:rPr lang="en-US" i="1" dirty="0">
                <a:latin typeface="Arial Narrow" panose="020B0604020202020204" pitchFamily="34" charset="0"/>
                <a:cs typeface="Arial Narrow" panose="020B0604020202020204" pitchFamily="34" charset="0"/>
              </a:rPr>
              <a:t>Faculty:  VPAA (30 days to respond)</a:t>
            </a:r>
          </a:p>
          <a:p>
            <a:pPr lvl="1">
              <a:buFontTx/>
              <a:buChar char="-"/>
            </a:pPr>
            <a:r>
              <a:rPr lang="en-US" i="1" dirty="0">
                <a:latin typeface="Arial Narrow" panose="020B0604020202020204" pitchFamily="34" charset="0"/>
                <a:cs typeface="Arial Narrow" panose="020B0604020202020204" pitchFamily="34" charset="0"/>
              </a:rPr>
              <a:t>Staff &amp; Visitors:  DHR (30 days to respond)</a:t>
            </a:r>
          </a:p>
          <a:p>
            <a:pPr lvl="1">
              <a:buFontTx/>
              <a:buChar char="-"/>
            </a:pPr>
            <a:endParaRPr lang="en-US" i="1" dirty="0">
              <a:latin typeface="Arial Narrow" panose="020B0604020202020204" pitchFamily="34" charset="0"/>
              <a:cs typeface="Arial Narrow" panose="020B0604020202020204" pitchFamily="34" charset="0"/>
            </a:endParaRPr>
          </a:p>
        </p:txBody>
      </p:sp>
      <p:pic>
        <p:nvPicPr>
          <p:cNvPr id="4" name="Graphic 3" descr="New Wheelchair">
            <a:extLst>
              <a:ext uri="{FF2B5EF4-FFF2-40B4-BE49-F238E27FC236}">
                <a16:creationId xmlns:a16="http://schemas.microsoft.com/office/drawing/2014/main" id="{AF70588D-D49A-1648-193B-4D6495CBAA7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39400" y="5719763"/>
            <a:ext cx="914400" cy="914400"/>
          </a:xfrm>
          <a:prstGeom prst="rect">
            <a:avLst/>
          </a:prstGeom>
        </p:spPr>
      </p:pic>
    </p:spTree>
    <p:extLst>
      <p:ext uri="{BB962C8B-B14F-4D97-AF65-F5344CB8AC3E}">
        <p14:creationId xmlns:p14="http://schemas.microsoft.com/office/powerpoint/2010/main" val="3613623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B810E-D18E-E8E0-B767-5028B328134B}"/>
              </a:ext>
            </a:extLst>
          </p:cNvPr>
          <p:cNvSpPr>
            <a:spLocks noGrp="1"/>
          </p:cNvSpPr>
          <p:nvPr>
            <p:ph type="title"/>
          </p:nvPr>
        </p:nvSpPr>
        <p:spPr>
          <a:solidFill>
            <a:srgbClr val="002060"/>
          </a:solidFill>
        </p:spPr>
        <p:txBody>
          <a:bodyPr>
            <a:normAutofit fontScale="90000"/>
          </a:bodyPr>
          <a:lstStyle/>
          <a:p>
            <a:r>
              <a:rPr lang="en-US" dirty="0">
                <a:solidFill>
                  <a:srgbClr val="FFFF00"/>
                </a:solidFill>
              </a:rPr>
              <a:t>Resolving Complaints under the American Disabilities Act and the Rehabilitation Act of 1973</a:t>
            </a:r>
          </a:p>
        </p:txBody>
      </p:sp>
      <p:sp>
        <p:nvSpPr>
          <p:cNvPr id="3" name="Content Placeholder 2">
            <a:extLst>
              <a:ext uri="{FF2B5EF4-FFF2-40B4-BE49-F238E27FC236}">
                <a16:creationId xmlns:a16="http://schemas.microsoft.com/office/drawing/2014/main" id="{0CB5547F-060D-A1B0-3BF7-E36F71204DC1}"/>
              </a:ext>
            </a:extLst>
          </p:cNvPr>
          <p:cNvSpPr>
            <a:spLocks noGrp="1"/>
          </p:cNvSpPr>
          <p:nvPr>
            <p:ph idx="1"/>
          </p:nvPr>
        </p:nvSpPr>
        <p:spPr/>
        <p:txBody>
          <a:bodyPr>
            <a:normAutofit fontScale="85000" lnSpcReduction="10000"/>
          </a:bodyPr>
          <a:lstStyle/>
          <a:p>
            <a:pPr marL="0" indent="0">
              <a:buNone/>
            </a:pPr>
            <a:endParaRPr lang="en-US" sz="3000" b="1" i="1" dirty="0"/>
          </a:p>
          <a:p>
            <a:pPr marL="0" indent="0">
              <a:buNone/>
            </a:pPr>
            <a:r>
              <a:rPr lang="en-US" sz="3300" b="1" i="1" dirty="0"/>
              <a:t>II</a:t>
            </a:r>
            <a:r>
              <a:rPr lang="en-US" sz="3300" b="1" i="1" dirty="0">
                <a:highlight>
                  <a:srgbClr val="FFFF00"/>
                </a:highlight>
              </a:rPr>
              <a:t>. Student Grievance Procedure</a:t>
            </a:r>
            <a:r>
              <a:rPr lang="en-US" sz="3300" b="1" i="1" dirty="0"/>
              <a:t>/Resolving Complaints under ADA/Section 504</a:t>
            </a:r>
          </a:p>
          <a:p>
            <a:pPr marL="0" indent="0">
              <a:buNone/>
            </a:pPr>
            <a:endParaRPr lang="en-US" sz="900" b="1" i="1" dirty="0"/>
          </a:p>
          <a:p>
            <a:pPr marL="0" indent="0">
              <a:buNone/>
            </a:pPr>
            <a:r>
              <a:rPr lang="en-US" b="1" u="sng" dirty="0"/>
              <a:t>Purpose and Scope</a:t>
            </a:r>
            <a:endParaRPr lang="en-US" dirty="0"/>
          </a:p>
          <a:p>
            <a:r>
              <a:rPr lang="en-US" dirty="0"/>
              <a:t>The University prohibits discrimination on the basis of disability. The purpose of this procedure is to provide a prompt and equitable process for resolving student disability discrimination grievances. Employee and Visitor grievances are not within the scope of these procedures and should be submitted pursuant to the separate Grievance Procedure relating to complaints under the Americans with Disabilities Act (ADA) and Section 504 of the Rehabilitation Act of 1973 as set forth in the Staff and Faculty Handbook.  Nothing in this procedure replaces any other MVNU policy or procedure.</a:t>
            </a:r>
          </a:p>
          <a:p>
            <a:pPr marL="0" indent="0">
              <a:buNone/>
            </a:pPr>
            <a:endParaRPr lang="en-US" b="1" i="1" dirty="0"/>
          </a:p>
        </p:txBody>
      </p:sp>
      <p:pic>
        <p:nvPicPr>
          <p:cNvPr id="4" name="Graphic 3" descr="New Wheelchair">
            <a:extLst>
              <a:ext uri="{FF2B5EF4-FFF2-40B4-BE49-F238E27FC236}">
                <a16:creationId xmlns:a16="http://schemas.microsoft.com/office/drawing/2014/main" id="{D5DE002B-AB9A-ADA5-A484-0F37B5D62D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69906" y="5719763"/>
            <a:ext cx="914400" cy="914400"/>
          </a:xfrm>
          <a:prstGeom prst="rect">
            <a:avLst/>
          </a:prstGeom>
        </p:spPr>
      </p:pic>
    </p:spTree>
    <p:extLst>
      <p:ext uri="{BB962C8B-B14F-4D97-AF65-F5344CB8AC3E}">
        <p14:creationId xmlns:p14="http://schemas.microsoft.com/office/powerpoint/2010/main" val="881852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B810E-D18E-E8E0-B767-5028B328134B}"/>
              </a:ext>
            </a:extLst>
          </p:cNvPr>
          <p:cNvSpPr>
            <a:spLocks noGrp="1"/>
          </p:cNvSpPr>
          <p:nvPr>
            <p:ph type="title"/>
          </p:nvPr>
        </p:nvSpPr>
        <p:spPr>
          <a:solidFill>
            <a:srgbClr val="002060"/>
          </a:solidFill>
        </p:spPr>
        <p:txBody>
          <a:bodyPr>
            <a:normAutofit fontScale="90000"/>
          </a:bodyPr>
          <a:lstStyle/>
          <a:p>
            <a:r>
              <a:rPr lang="en-US" dirty="0">
                <a:solidFill>
                  <a:srgbClr val="FFFF00"/>
                </a:solidFill>
              </a:rPr>
              <a:t>Resolving Complaints under the American Disabilities Act and the Rehabilitation Act of 1973</a:t>
            </a:r>
          </a:p>
        </p:txBody>
      </p:sp>
      <p:sp>
        <p:nvSpPr>
          <p:cNvPr id="3" name="Content Placeholder 2">
            <a:extLst>
              <a:ext uri="{FF2B5EF4-FFF2-40B4-BE49-F238E27FC236}">
                <a16:creationId xmlns:a16="http://schemas.microsoft.com/office/drawing/2014/main" id="{0CB5547F-060D-A1B0-3BF7-E36F71204DC1}"/>
              </a:ext>
            </a:extLst>
          </p:cNvPr>
          <p:cNvSpPr>
            <a:spLocks noGrp="1"/>
          </p:cNvSpPr>
          <p:nvPr>
            <p:ph idx="1"/>
          </p:nvPr>
        </p:nvSpPr>
        <p:spPr/>
        <p:txBody>
          <a:bodyPr>
            <a:normAutofit/>
          </a:bodyPr>
          <a:lstStyle/>
          <a:p>
            <a:pPr marL="0" indent="0">
              <a:buNone/>
            </a:pPr>
            <a:r>
              <a:rPr lang="en-US" b="1" u="sng" dirty="0"/>
              <a:t>Grievance Procedure</a:t>
            </a:r>
            <a:r>
              <a:rPr lang="en-US" b="1" i="1" u="sng" dirty="0">
                <a:latin typeface="Arial Narrow" panose="020B0604020202020204" pitchFamily="34" charset="0"/>
                <a:cs typeface="Arial Narrow" panose="020B0604020202020204" pitchFamily="34" charset="0"/>
              </a:rPr>
              <a:t> </a:t>
            </a:r>
            <a:r>
              <a:rPr lang="en-US" b="1" i="1" u="sng" dirty="0">
                <a:highlight>
                  <a:srgbClr val="FFFF00"/>
                </a:highlight>
                <a:latin typeface="Arial Narrow" panose="020B0604020202020204" pitchFamily="34" charset="0"/>
                <a:cs typeface="Arial Narrow" panose="020B0604020202020204" pitchFamily="34" charset="0"/>
              </a:rPr>
              <a:t>for Student</a:t>
            </a:r>
          </a:p>
          <a:p>
            <a:pPr marL="0" indent="0">
              <a:buNone/>
            </a:pPr>
            <a:endParaRPr lang="en-US" sz="800" b="1" i="1" u="sng" dirty="0">
              <a:highlight>
                <a:srgbClr val="FFFF00"/>
              </a:highlight>
              <a:latin typeface="Arial Narrow" panose="020B0604020202020204" pitchFamily="34" charset="0"/>
              <a:cs typeface="Arial Narrow" panose="020B0604020202020204" pitchFamily="34" charset="0"/>
            </a:endParaRPr>
          </a:p>
          <a:p>
            <a:pPr>
              <a:buFont typeface="Wingdings" pitchFamily="2" charset="2"/>
              <a:buChar char="Ø"/>
            </a:pPr>
            <a:r>
              <a:rPr lang="en-US" i="1" dirty="0"/>
              <a:t>Informal</a:t>
            </a:r>
            <a:r>
              <a:rPr lang="en-US" dirty="0"/>
              <a:t> </a:t>
            </a:r>
            <a:r>
              <a:rPr lang="en-US" i="1" dirty="0"/>
              <a:t>Pre-Grievance Meeting:</a:t>
            </a:r>
            <a:r>
              <a:rPr lang="en-US" dirty="0"/>
              <a:t> Prior to the filing of a written grievance, the grievant is strongly encouraged to discuss his or her their concerns in a pre-grievance meeting with the respondent(s) alleged to be directly responsible for the possible violation(s)in an effort to seek an informal resolution.  </a:t>
            </a:r>
          </a:p>
          <a:p>
            <a:pPr>
              <a:buFont typeface="Wingdings" pitchFamily="2" charset="2"/>
              <a:buChar char="Ø"/>
            </a:pPr>
            <a:r>
              <a:rPr lang="en-US" dirty="0"/>
              <a:t>When a matter cannot be resolved informally, or if a student prefers to file a formal grievance, a </a:t>
            </a:r>
            <a:r>
              <a:rPr lang="en-US" u="sng" dirty="0"/>
              <a:t>written grievance </a:t>
            </a:r>
            <a:r>
              <a:rPr lang="en-US" dirty="0"/>
              <a:t>must be submitted to the CRD.</a:t>
            </a:r>
            <a:endParaRPr lang="en-US" dirty="0">
              <a:highlight>
                <a:srgbClr val="FFFF00"/>
              </a:highlight>
            </a:endParaRPr>
          </a:p>
        </p:txBody>
      </p:sp>
      <p:pic>
        <p:nvPicPr>
          <p:cNvPr id="4" name="Graphic 3" descr="New Wheelchair">
            <a:extLst>
              <a:ext uri="{FF2B5EF4-FFF2-40B4-BE49-F238E27FC236}">
                <a16:creationId xmlns:a16="http://schemas.microsoft.com/office/drawing/2014/main" id="{434C8748-85D9-4C80-D189-0272B05FBB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39400" y="5719763"/>
            <a:ext cx="914400" cy="914400"/>
          </a:xfrm>
          <a:prstGeom prst="rect">
            <a:avLst/>
          </a:prstGeom>
        </p:spPr>
      </p:pic>
    </p:spTree>
    <p:extLst>
      <p:ext uri="{BB962C8B-B14F-4D97-AF65-F5344CB8AC3E}">
        <p14:creationId xmlns:p14="http://schemas.microsoft.com/office/powerpoint/2010/main" val="42043071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616</TotalTime>
  <Words>4207</Words>
  <Application>Microsoft Macintosh PowerPoint</Application>
  <PresentationFormat>Widescreen</PresentationFormat>
  <Paragraphs>350</Paragraphs>
  <Slides>45</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Abadi MT Condensed Light</vt:lpstr>
      <vt:lpstr>Arial</vt:lpstr>
      <vt:lpstr>Arial Narrow</vt:lpstr>
      <vt:lpstr>Calibri</vt:lpstr>
      <vt:lpstr>Calibri Light</vt:lpstr>
      <vt:lpstr>Courier New</vt:lpstr>
      <vt:lpstr>Marker Felt Thin</vt:lpstr>
      <vt:lpstr>Roboto</vt:lpstr>
      <vt:lpstr>Source Sans Pro</vt:lpstr>
      <vt:lpstr>Wingdings</vt:lpstr>
      <vt:lpstr>Office Theme</vt:lpstr>
      <vt:lpstr>PowerPoint Presentation</vt:lpstr>
      <vt:lpstr> HOUSEKEEPING</vt:lpstr>
      <vt:lpstr>Terms Roles Prohibited Conduct</vt:lpstr>
      <vt:lpstr>PowerPoint Presentation</vt:lpstr>
      <vt:lpstr>Resolving Complaints under the American Disabilities Act and the Rehabilitation Act of 1973</vt:lpstr>
      <vt:lpstr>Resolving Complaints under the American Disabilities Act and the Rehabilitation Act of 1973</vt:lpstr>
      <vt:lpstr>Resolving Complaints under the American Disabilities Act and the Rehabilitation Act of 1973</vt:lpstr>
      <vt:lpstr>Resolving Complaints under the American Disabilities Act and the Rehabilitation Act of 1973</vt:lpstr>
      <vt:lpstr>Resolving Complaints under the American Disabilities Act and the Rehabilitation Act of 1973</vt:lpstr>
      <vt:lpstr>Resolving Complaints under the American Disabilities Act and the Rehabilitation Act of 1973</vt:lpstr>
      <vt:lpstr>Terms: Preponderance of the Evidence (Section II. Glossary &amp; Definitions)</vt:lpstr>
      <vt:lpstr>Terms: Preponderance of the Evidence (Section II. Glossary &amp; Definitions)</vt:lpstr>
      <vt:lpstr>PowerPoint Presentation</vt:lpstr>
      <vt:lpstr>PowerPoint Presentation</vt:lpstr>
      <vt:lpstr>PowerPoint Presentation</vt:lpstr>
      <vt:lpstr>TIX – Sexual Harassment Jurisdiction (see VII.A.)</vt:lpstr>
      <vt:lpstr>PROHIBITED CONDUCT (see VII. A.)</vt:lpstr>
      <vt:lpstr>Non-TIX PROHIBITED CONDUCT (see VII. B.)</vt:lpstr>
      <vt:lpstr>PowerPoint Presentation</vt:lpstr>
      <vt:lpstr>Investigation &amp; Resolution Options</vt:lpstr>
      <vt:lpstr>PowerPoint Presentation</vt:lpstr>
      <vt:lpstr>Investigator Role (Section XI.G.1.) </vt:lpstr>
      <vt:lpstr>Investigator Role (Section XI.G.1.) </vt:lpstr>
      <vt:lpstr>Investigator Role - Review of Evidence  (Section XI.G.2.)</vt:lpstr>
      <vt:lpstr>Investigator Role - Investigation Report  (Section XI.G.3.)</vt:lpstr>
      <vt:lpstr>Investigator Role - Investigation Report  (Section XI.G.3.)</vt:lpstr>
      <vt:lpstr>FINAL T IX Assessment &amp; Appeal  (Section XI.G.4.)</vt:lpstr>
      <vt:lpstr>PowerPoint Presentation</vt:lpstr>
      <vt:lpstr>Investigator Resolution Process –  Non-Title IX – Sexual Misconduct (Section XI.G.5.)</vt:lpstr>
      <vt:lpstr>Investigator Resolution Process –  Non-Title IX – Sexual Misconduct (Section XI.G.5.)</vt:lpstr>
      <vt:lpstr>Investigator Resolution Process –  Non-Title IX – Sexual Misconduct (Section XI.G.5.)</vt:lpstr>
      <vt:lpstr>Investigator Resolution Process – Adjudication (Section XI.G.5.)</vt:lpstr>
      <vt:lpstr>Investigator Resolution Process – Adjudication (Section XI.G.5. and XI.G.H.)</vt:lpstr>
      <vt:lpstr>Hearing Resolution - Title IX</vt:lpstr>
      <vt:lpstr>Hearing Resolution Process – TIX  (Section XI.G.6.)</vt:lpstr>
      <vt:lpstr>Hearing Resolution Process – TIX  (Section XI.G.6.)</vt:lpstr>
      <vt:lpstr>Hearing Resolution Process – TIX  (Section XI.G.6.)</vt:lpstr>
      <vt:lpstr>Hearing Resolution Process – TIX  (Section XI.G.6.)</vt:lpstr>
      <vt:lpstr>Hearing Resolution Process – TIX  (Section XI.G.6.)</vt:lpstr>
      <vt:lpstr>Hearing Resolution Process – TIX  (Section XI.G.6.)</vt:lpstr>
      <vt:lpstr>Hearing Resolution Process – TIX  (Section XI.G.6.)</vt:lpstr>
      <vt:lpstr>Hearing Resolution Process – TIX  (Section XI.G.6.)</vt:lpstr>
      <vt:lpstr>APPEAL Process – Hearing &amp; Investigator Resolution (Section XI.I.)</vt:lpstr>
      <vt:lpstr>Information &amp;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2021-22 Civil Rights: Discrimination, Harassment &amp; Sexual Misconduct</dc:title>
  <dc:creator>Christina Jones</dc:creator>
  <cp:lastModifiedBy>Christina Jones</cp:lastModifiedBy>
  <cp:revision>15</cp:revision>
  <dcterms:created xsi:type="dcterms:W3CDTF">2022-08-17T15:42:48Z</dcterms:created>
  <dcterms:modified xsi:type="dcterms:W3CDTF">2022-08-19T17:18:00Z</dcterms:modified>
</cp:coreProperties>
</file>