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0" r:id="rId2"/>
    <p:sldId id="278" r:id="rId3"/>
    <p:sldId id="311" r:id="rId4"/>
    <p:sldId id="314" r:id="rId5"/>
    <p:sldId id="315" r:id="rId6"/>
    <p:sldId id="313" r:id="rId7"/>
    <p:sldId id="264" r:id="rId8"/>
    <p:sldId id="262" r:id="rId9"/>
    <p:sldId id="261" r:id="rId10"/>
    <p:sldId id="266" r:id="rId11"/>
    <p:sldId id="307" r:id="rId12"/>
    <p:sldId id="267" r:id="rId13"/>
    <p:sldId id="292" r:id="rId14"/>
    <p:sldId id="269"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70"/>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82B96-8169-6E4D-B941-DBBE2FE4B806}" type="datetimeFigureOut">
              <a:rPr lang="en-US" smtClean="0"/>
              <a:t>8/22/22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D936A-A5BC-D841-8F91-05EB8F912731}" type="slidenum">
              <a:rPr lang="en-US" smtClean="0"/>
              <a:t>‹#›</a:t>
            </a:fld>
            <a:endParaRPr lang="en-US"/>
          </a:p>
        </p:txBody>
      </p:sp>
    </p:spTree>
    <p:extLst>
      <p:ext uri="{BB962C8B-B14F-4D97-AF65-F5344CB8AC3E}">
        <p14:creationId xmlns:p14="http://schemas.microsoft.com/office/powerpoint/2010/main" val="237093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DB01-9E9D-6719-315A-3A4634854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D8D64-95AC-06E6-78FB-77BEBD04D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34735E-5CC4-436E-66DF-8F420F33488A}"/>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24843F48-326B-F4B1-DEF3-B0F370D93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8DCAF-8ED8-FCF5-4501-A9349BAC9166}"/>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36987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95D9-C19F-7FD9-63EF-513738AFD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678769-9C22-0770-B22E-BBE10AC96E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24B65-B86B-93DF-2654-EF796D54D2BD}"/>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C6D89B7D-F58F-E9D5-67E5-CC4C8A6B2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04F7F-8741-7A98-8AC9-806B0A595C0A}"/>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174847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688CE-7DB3-D832-E7A1-96A327ACB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35FDD4-7C12-9EA0-816D-CE0A2B6DBA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5665B-A6AC-E246-E7EA-2DDCC6259EB6}"/>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63274E81-4124-EA47-9FFB-03676808A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A6645-3AD1-1434-B59F-BF92CDDE2971}"/>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108440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BCA1-EFEA-0649-F36B-C96DEAB65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68411-5AF6-CABF-32FC-DE17AB848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854B1-6FCF-3550-D777-C6374005DEE0}"/>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945DEF30-02E1-3227-37CE-518EBF5ED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DDE34-F50C-0C8E-124E-03AB5AFB9BB6}"/>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71149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B4DD-DAE4-6025-3B56-2C16C1003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3AB0E5-F3B7-E1D4-EC7E-02733635DC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FF752-E67F-2156-E552-783517620D40}"/>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D598F9E2-5351-76A8-A1C2-57CACB321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26134-C6A8-34C4-1A62-E21CBAB97F5B}"/>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34829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53F6-FE64-031B-FD59-A51B953B4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1A815-C291-DAA7-0954-55C60A193C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0A96CA-454B-55FB-7CEC-27DDEAFD3D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2DBB3-5F9A-0D9B-E494-0C88F889CC03}"/>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6" name="Footer Placeholder 5">
            <a:extLst>
              <a:ext uri="{FF2B5EF4-FFF2-40B4-BE49-F238E27FC236}">
                <a16:creationId xmlns:a16="http://schemas.microsoft.com/office/drawing/2014/main" id="{15DF99F9-705C-DCD8-0EA5-3B4371E1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3CFC8-607A-DE3B-0847-961BD04B02C4}"/>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27994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749F-22B1-60F7-B37B-40FFCEF84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CD9895-A067-5885-A73F-9306E4001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4CD626-F894-3C26-15E7-F0C2DE276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A0E2F-70BD-9851-73E6-F34266D8B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DFC2D-5844-1C7A-0249-80117D61B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C92B7-0D0E-E05C-EA17-28C97C098D27}"/>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8" name="Footer Placeholder 7">
            <a:extLst>
              <a:ext uri="{FF2B5EF4-FFF2-40B4-BE49-F238E27FC236}">
                <a16:creationId xmlns:a16="http://schemas.microsoft.com/office/drawing/2014/main" id="{FB710D3B-E847-6FB1-8BCC-680597A94C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33E56D-F935-7D9D-E9D2-D3EB021163E8}"/>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1674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271A-C014-1D1A-ACEF-05501F85D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05124-00C1-8ED3-92FF-F46CEB996CEE}"/>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4" name="Footer Placeholder 3">
            <a:extLst>
              <a:ext uri="{FF2B5EF4-FFF2-40B4-BE49-F238E27FC236}">
                <a16:creationId xmlns:a16="http://schemas.microsoft.com/office/drawing/2014/main" id="{73B330A0-A2EA-8426-D40B-E630A8A55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29C496-6CBD-5101-F518-76FD9C3014E4}"/>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172070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359B0-DE14-4CCD-3FA2-ABBBFBB20705}"/>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3" name="Footer Placeholder 2">
            <a:extLst>
              <a:ext uri="{FF2B5EF4-FFF2-40B4-BE49-F238E27FC236}">
                <a16:creationId xmlns:a16="http://schemas.microsoft.com/office/drawing/2014/main" id="{68407AF9-ABDF-4AAC-B928-9F2EFE9F9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A96D3-D483-B633-2BA5-FF32A6CDAC15}"/>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403043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B599-6494-4DFE-0374-6607D052A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38B148-7F13-6491-68EA-9108B3ABE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A4017-09BD-85F7-89EE-08D4062B7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7385D-83A8-57F7-0C87-95BE8FAE7F15}"/>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6" name="Footer Placeholder 5">
            <a:extLst>
              <a:ext uri="{FF2B5EF4-FFF2-40B4-BE49-F238E27FC236}">
                <a16:creationId xmlns:a16="http://schemas.microsoft.com/office/drawing/2014/main" id="{B450FBC4-34BA-F115-E2E0-FA343E8E8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BB6BF-DAF8-4EA7-98AE-79B005AD6EE0}"/>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4794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C740-27DE-F7FE-0E1F-2025A43F1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E8CE1-A6B8-F472-BAB3-13E3A7FF9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F1AE9-D4F4-2C7F-597C-6C013C37F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27A4B-5692-1796-C7E7-22BF9F356FBC}"/>
              </a:ext>
            </a:extLst>
          </p:cNvPr>
          <p:cNvSpPr>
            <a:spLocks noGrp="1"/>
          </p:cNvSpPr>
          <p:nvPr>
            <p:ph type="dt" sz="half" idx="10"/>
          </p:nvPr>
        </p:nvSpPr>
        <p:spPr/>
        <p:txBody>
          <a:bodyPr/>
          <a:lstStyle/>
          <a:p>
            <a:fld id="{294AEBF8-D57D-754A-BA42-DCF42978E4D4}" type="datetimeFigureOut">
              <a:rPr lang="en-US" smtClean="0"/>
              <a:t>8/22/22</a:t>
            </a:fld>
            <a:endParaRPr lang="en-US"/>
          </a:p>
        </p:txBody>
      </p:sp>
      <p:sp>
        <p:nvSpPr>
          <p:cNvPr id="6" name="Footer Placeholder 5">
            <a:extLst>
              <a:ext uri="{FF2B5EF4-FFF2-40B4-BE49-F238E27FC236}">
                <a16:creationId xmlns:a16="http://schemas.microsoft.com/office/drawing/2014/main" id="{281DB507-3931-93D9-8D95-646F4D53C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2A817-9B5B-1C49-BD88-C63065E2E45D}"/>
              </a:ext>
            </a:extLst>
          </p:cNvPr>
          <p:cNvSpPr>
            <a:spLocks noGrp="1"/>
          </p:cNvSpPr>
          <p:nvPr>
            <p:ph type="sldNum" sz="quarter" idx="12"/>
          </p:nvPr>
        </p:nvSpPr>
        <p:spPr/>
        <p:txBody>
          <a:bodyPr/>
          <a:lstStyle/>
          <a:p>
            <a:fld id="{00451F46-88A1-534E-AA9C-104D2AF7AB81}" type="slidenum">
              <a:rPr lang="en-US" smtClean="0"/>
              <a:t>‹#›</a:t>
            </a:fld>
            <a:endParaRPr lang="en-US"/>
          </a:p>
        </p:txBody>
      </p:sp>
    </p:spTree>
    <p:extLst>
      <p:ext uri="{BB962C8B-B14F-4D97-AF65-F5344CB8AC3E}">
        <p14:creationId xmlns:p14="http://schemas.microsoft.com/office/powerpoint/2010/main" val="176173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E636A-CD09-C11F-4761-90594ABA0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A68650-33DF-1954-6482-51299878E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6B7F-1D68-D453-21E9-B99DA0B34C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AEBF8-D57D-754A-BA42-DCF42978E4D4}" type="datetimeFigureOut">
              <a:rPr lang="en-US" smtClean="0"/>
              <a:t>8/22/22</a:t>
            </a:fld>
            <a:endParaRPr lang="en-US"/>
          </a:p>
        </p:txBody>
      </p:sp>
      <p:sp>
        <p:nvSpPr>
          <p:cNvPr id="5" name="Footer Placeholder 4">
            <a:extLst>
              <a:ext uri="{FF2B5EF4-FFF2-40B4-BE49-F238E27FC236}">
                <a16:creationId xmlns:a16="http://schemas.microsoft.com/office/drawing/2014/main" id="{8F3ED423-741F-C804-E863-C6ABD8EF9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C84019-77AA-3E19-E7F2-7134A3F03C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51F46-88A1-534E-AA9C-104D2AF7AB81}" type="slidenum">
              <a:rPr lang="en-US" smtClean="0"/>
              <a:t>‹#›</a:t>
            </a:fld>
            <a:endParaRPr lang="en-US"/>
          </a:p>
        </p:txBody>
      </p:sp>
    </p:spTree>
    <p:extLst>
      <p:ext uri="{BB962C8B-B14F-4D97-AF65-F5344CB8AC3E}">
        <p14:creationId xmlns:p14="http://schemas.microsoft.com/office/powerpoint/2010/main" val="108204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vnu.edu/titlei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nazarene.org/mis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vnu.edu/titlei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2E6DD6-C818-A49A-589E-4DAEFC3AE573}"/>
              </a:ext>
            </a:extLst>
          </p:cNvPr>
          <p:cNvPicPr>
            <a:picLocks noGrp="1" noChangeAspect="1"/>
          </p:cNvPicPr>
          <p:nvPr>
            <p:ph idx="1"/>
          </p:nvPr>
        </p:nvPicPr>
        <p:blipFill>
          <a:blip r:embed="rId2"/>
          <a:stretch>
            <a:fillRect/>
          </a:stretch>
        </p:blipFill>
        <p:spPr>
          <a:xfrm>
            <a:off x="3302619" y="-960374"/>
            <a:ext cx="5586762" cy="5586762"/>
          </a:xfrm>
        </p:spPr>
      </p:pic>
      <p:sp>
        <p:nvSpPr>
          <p:cNvPr id="6" name="TextBox 5">
            <a:extLst>
              <a:ext uri="{FF2B5EF4-FFF2-40B4-BE49-F238E27FC236}">
                <a16:creationId xmlns:a16="http://schemas.microsoft.com/office/drawing/2014/main" id="{F7868825-A28B-7DE1-0F56-C49FA79E671F}"/>
              </a:ext>
            </a:extLst>
          </p:cNvPr>
          <p:cNvSpPr txBox="1"/>
          <p:nvPr/>
        </p:nvSpPr>
        <p:spPr>
          <a:xfrm>
            <a:off x="247185" y="3601844"/>
            <a:ext cx="11697630" cy="25545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002060"/>
            </a:solidFill>
          </a:ln>
        </p:spPr>
        <p:txBody>
          <a:bodyPr wrap="square" rtlCol="0">
            <a:spAutoFit/>
          </a:bodyPr>
          <a:lstStyle/>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Board of Trustees</a:t>
            </a: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Executive Committee</a:t>
            </a: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August 2022</a:t>
            </a:r>
          </a:p>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440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BCCBABA-4E80-697B-B17D-FB1C5634556C}"/>
              </a:ext>
            </a:extLst>
          </p:cNvPr>
          <p:cNvSpPr>
            <a:spLocks noChangeArrowheads="1"/>
          </p:cNvSpPr>
          <p:nvPr/>
        </p:nvSpPr>
        <p:spPr bwMode="auto">
          <a:xfrm>
            <a:off x="1156007" y="223002"/>
            <a:ext cx="10593659" cy="2092881"/>
          </a:xfrm>
          <a:prstGeom prst="rect">
            <a:avLst/>
          </a:prstGeom>
          <a:solidFill>
            <a:schemeClr val="accent5">
              <a:lumMod val="60000"/>
              <a:lumOff val="40000"/>
            </a:schemeClr>
          </a:solidFill>
          <a:ln w="28575">
            <a:solidFill>
              <a:srgbClr val="2550AC"/>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550AC"/>
                </a:solidFill>
                <a:effectLst/>
                <a:latin typeface="+mn-lt"/>
                <a:ea typeface="Times New Roman" panose="02020603050405020304" pitchFamily="18" charset="0"/>
              </a:rPr>
              <a:t>MVNU</a:t>
            </a:r>
            <a:r>
              <a:rPr kumimoji="0" lang="en-US" altLang="en-US" sz="2000" b="1" i="0" u="none" strike="noStrike" cap="none" normalizeH="0" baseline="0" dirty="0">
                <a:ln>
                  <a:noFill/>
                </a:ln>
                <a:solidFill>
                  <a:schemeClr val="bg1"/>
                </a:solidFill>
                <a:effectLst/>
                <a:latin typeface="+mn-lt"/>
                <a:ea typeface="Times New Roman" panose="02020603050405020304" pitchFamily="18" charset="0"/>
              </a:rPr>
              <a:t> is committed to </a:t>
            </a:r>
            <a:r>
              <a:rPr kumimoji="0" lang="en-US" altLang="en-US" sz="2000" b="1" i="0" u="sng" strike="noStrike" cap="none" normalizeH="0" baseline="0" dirty="0">
                <a:ln>
                  <a:noFill/>
                </a:ln>
                <a:solidFill>
                  <a:schemeClr val="bg1"/>
                </a:solidFill>
                <a:effectLst/>
                <a:latin typeface="+mn-lt"/>
                <a:ea typeface="Times New Roman" panose="02020603050405020304" pitchFamily="18" charset="0"/>
              </a:rPr>
              <a:t>fostering a climate free from discrimination and harassment</a:t>
            </a:r>
            <a:r>
              <a:rPr kumimoji="0" lang="en-US" altLang="en-US" sz="2000" b="1" i="0" u="none" strike="noStrike" cap="none" normalizeH="0" baseline="0" dirty="0">
                <a:ln>
                  <a:noFill/>
                </a:ln>
                <a:solidFill>
                  <a:schemeClr val="bg1"/>
                </a:solidFill>
                <a:effectLst/>
                <a:latin typeface="+mn-lt"/>
                <a:ea typeface="Times New Roman" panose="02020603050405020304" pitchFamily="18" charset="0"/>
              </a:rPr>
              <a:t>, through clear and effective policies, a coordinated education and prevention program, and prompt and equitable procedures for resolution of reports of conduct prohibited under this policy. The University encourages all members of its community to participate in the process of </a:t>
            </a:r>
            <a:r>
              <a:rPr kumimoji="0" lang="en-US" altLang="en-US" sz="2000" b="1" i="0" u="sng" strike="noStrike" cap="none" normalizeH="0" baseline="0" dirty="0">
                <a:ln>
                  <a:noFill/>
                </a:ln>
                <a:solidFill>
                  <a:schemeClr val="bg1"/>
                </a:solidFill>
                <a:effectLst/>
                <a:latin typeface="+mn-lt"/>
                <a:ea typeface="Times New Roman" panose="02020603050405020304" pitchFamily="18" charset="0"/>
              </a:rPr>
              <a:t>creating a safe, welcoming and respectful environment on campus.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5F147FD5-353A-0846-7268-C1D25790558C}"/>
              </a:ext>
            </a:extLst>
          </p:cNvPr>
          <p:cNvSpPr txBox="1"/>
          <p:nvPr/>
        </p:nvSpPr>
        <p:spPr>
          <a:xfrm>
            <a:off x="442330" y="2315883"/>
            <a:ext cx="11307336" cy="4678204"/>
          </a:xfrm>
          <a:prstGeom prst="rect">
            <a:avLst/>
          </a:prstGeom>
          <a:noFill/>
        </p:spPr>
        <p:txBody>
          <a:bodyPr wrap="square" rtlCol="0">
            <a:spAutoFit/>
          </a:bodyPr>
          <a:lstStyle/>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cs typeface="Times New Roman" panose="02020603050405020304" pitchFamily="18" charset="0"/>
              </a:rPr>
              <a:t>Title VI</a:t>
            </a:r>
            <a:r>
              <a:rPr lang="en-US" altLang="en-US" sz="2000" dirty="0">
                <a:ea typeface="Times New Roman" panose="02020603050405020304" pitchFamily="18" charset="0"/>
                <a:cs typeface="Times New Roman" panose="02020603050405020304" pitchFamily="18" charset="0"/>
              </a:rPr>
              <a:t>, 42 U.S.C. § 2000d et seq., was enacted as part of the landmark Civil Rights Act of 1964. It prohibits discrimination on the basis of race, color, and national origin in programs and activities receiving federal financial assistance.</a:t>
            </a:r>
            <a:endParaRPr kumimoji="0" lang="en-US" altLang="en-US" sz="2000" b="0" i="0" u="none" strike="noStrike" cap="none" normalizeH="0" baseline="0" dirty="0">
              <a:ln>
                <a:noFill/>
              </a:ln>
              <a:solidFill>
                <a:schemeClr val="tx1"/>
              </a:solidFill>
              <a:effectLst/>
            </a:endParaRPr>
          </a:p>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cs typeface="Times New Roman" panose="02020603050405020304" pitchFamily="18" charset="0"/>
              </a:rPr>
              <a:t>Title VII,</a:t>
            </a:r>
            <a:r>
              <a:rPr lang="en-US" altLang="en-US" sz="2000" dirty="0">
                <a:ea typeface="Times New Roman" panose="02020603050405020304" pitchFamily="18" charset="0"/>
                <a:cs typeface="Times New Roman" panose="02020603050405020304" pitchFamily="18" charset="0"/>
              </a:rPr>
              <a:t> 42 U.S.C. § 2000e et seq., of the Civil Rights Act of 1964 helps protect individuals from discrimination in the workplace.</a:t>
            </a:r>
            <a:r>
              <a:rPr lang="en-US" altLang="en-US" sz="2000" b="1" dirty="0">
                <a:ea typeface="Times New Roman" panose="02020603050405020304" pitchFamily="18" charset="0"/>
                <a:cs typeface="Times New Roman" panose="02020603050405020304" pitchFamily="18" charset="0"/>
              </a:rPr>
              <a:t> </a:t>
            </a:r>
            <a:r>
              <a:rPr lang="en-US" altLang="en-US" sz="2000" dirty="0">
                <a:ea typeface="Times New Roman" panose="02020603050405020304" pitchFamily="18" charset="0"/>
                <a:cs typeface="Times New Roman" panose="02020603050405020304" pitchFamily="18" charset="0"/>
              </a:rPr>
              <a:t>It prohibits employment discrimination based upon race, color, national origin, sex and religion. Title VII also protects against harassment, which can be any physical or vocal conduct that creates an intimidating, hostile or offensive work environment. Conduct can be harassment if it interferes with a person's work performance.</a:t>
            </a:r>
            <a:endParaRPr kumimoji="0" lang="en-US" altLang="en-US" sz="2000" b="0" i="0" u="none" strike="noStrike" cap="none" normalizeH="0" baseline="0" dirty="0">
              <a:ln>
                <a:noFill/>
              </a:ln>
              <a:solidFill>
                <a:schemeClr val="tx1"/>
              </a:solidFill>
              <a:effectLst/>
            </a:endParaRPr>
          </a:p>
          <a:p>
            <a:pPr marL="285750" lvl="0" indent="-285750" eaLnBrk="0" fontAlgn="base" hangingPunct="0">
              <a:spcBef>
                <a:spcPct val="0"/>
              </a:spcBef>
              <a:spcAft>
                <a:spcPct val="0"/>
              </a:spcAft>
              <a:buFont typeface="Wingdings" pitchFamily="2" charset="2"/>
              <a:buChar char="Ø"/>
            </a:pPr>
            <a:r>
              <a:rPr lang="en-US" altLang="en-US" sz="2000" b="1" dirty="0">
                <a:solidFill>
                  <a:srgbClr val="000000"/>
                </a:solidFill>
                <a:ea typeface="Times New Roman" panose="02020603050405020304" pitchFamily="18" charset="0"/>
                <a:cs typeface="Times New Roman" panose="02020603050405020304" pitchFamily="18" charset="0"/>
              </a:rPr>
              <a:t>Title IX, </a:t>
            </a:r>
            <a:r>
              <a:rPr lang="en-US" altLang="en-US" sz="2000" dirty="0">
                <a:solidFill>
                  <a:srgbClr val="000000"/>
                </a:solidFill>
                <a:ea typeface="Calibri" panose="020F0502020204030204" pitchFamily="34" charset="0"/>
                <a:cs typeface="Times New Roman" panose="02020603050405020304" pitchFamily="18" charset="0"/>
              </a:rPr>
              <a:t>20 U.S.C. §1681 et seq., of the Title IX of the Education Amendments of 1972 protects people from discrimination based on sex in education programs or activities that receive federal financial assistance. </a:t>
            </a:r>
          </a:p>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rPr>
              <a:t>ADA </a:t>
            </a:r>
            <a:r>
              <a:rPr lang="en-US" altLang="en-US" sz="2000" dirty="0">
                <a:ea typeface="Times New Roman" panose="02020603050405020304" pitchFamily="18" charset="0"/>
              </a:rPr>
              <a:t>(The Americans with Disabilities Act of 1990), 42 U.S.C. §12101 and the </a:t>
            </a:r>
            <a:r>
              <a:rPr lang="en-US" altLang="en-US" sz="2000" b="1" dirty="0">
                <a:ea typeface="Times New Roman" panose="02020603050405020304" pitchFamily="18" charset="0"/>
              </a:rPr>
              <a:t>Rehabilitation Act of 1973, Section 504</a:t>
            </a:r>
            <a:r>
              <a:rPr lang="en-US" altLang="en-US" sz="2000" dirty="0">
                <a:ea typeface="Times New Roman" panose="02020603050405020304" pitchFamily="18" charset="0"/>
              </a:rPr>
              <a:t> is a civil rights law that prohibits discrimination against people with disabilities in programs that receive financial assistance</a:t>
            </a:r>
            <a:r>
              <a:rPr lang="en-US" altLang="en-US" sz="2000" dirty="0"/>
              <a:t> </a:t>
            </a:r>
          </a:p>
          <a:p>
            <a:endParaRPr lang="en-US" dirty="0"/>
          </a:p>
        </p:txBody>
      </p:sp>
      <p:sp>
        <p:nvSpPr>
          <p:cNvPr id="19" name="Curved Down Arrow 18">
            <a:extLst>
              <a:ext uri="{FF2B5EF4-FFF2-40B4-BE49-F238E27FC236}">
                <a16:creationId xmlns:a16="http://schemas.microsoft.com/office/drawing/2014/main" id="{3658A9E7-7FB3-99FD-49C9-FBF276C14571}"/>
              </a:ext>
            </a:extLst>
          </p:cNvPr>
          <p:cNvSpPr/>
          <p:nvPr/>
        </p:nvSpPr>
        <p:spPr>
          <a:xfrm rot="4812466">
            <a:off x="10748208" y="2392446"/>
            <a:ext cx="1601623" cy="764797"/>
          </a:xfrm>
          <a:prstGeom prst="curvedDownArrow">
            <a:avLst>
              <a:gd name="adj1" fmla="val 25000"/>
              <a:gd name="adj2" fmla="val 50000"/>
              <a:gd name="adj3" fmla="val 2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Graphic 20" descr="Scales of justice">
            <a:extLst>
              <a:ext uri="{FF2B5EF4-FFF2-40B4-BE49-F238E27FC236}">
                <a16:creationId xmlns:a16="http://schemas.microsoft.com/office/drawing/2014/main" id="{07CA7A4F-9B9B-F11B-7ADF-B082BA9FB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6699" y="1606215"/>
            <a:ext cx="709668" cy="709668"/>
          </a:xfrm>
          <a:prstGeom prst="rect">
            <a:avLst/>
          </a:prstGeom>
        </p:spPr>
      </p:pic>
      <p:pic>
        <p:nvPicPr>
          <p:cNvPr id="23" name="Picture 22">
            <a:extLst>
              <a:ext uri="{FF2B5EF4-FFF2-40B4-BE49-F238E27FC236}">
                <a16:creationId xmlns:a16="http://schemas.microsoft.com/office/drawing/2014/main" id="{647B86B5-2489-2927-DFF8-CD0BBCD8D1BA}"/>
              </a:ext>
            </a:extLst>
          </p:cNvPr>
          <p:cNvPicPr>
            <a:picLocks noChangeAspect="1"/>
          </p:cNvPicPr>
          <p:nvPr/>
        </p:nvPicPr>
        <p:blipFill>
          <a:blip r:embed="rId4"/>
          <a:stretch>
            <a:fillRect/>
          </a:stretch>
        </p:blipFill>
        <p:spPr>
          <a:xfrm>
            <a:off x="143727" y="718617"/>
            <a:ext cx="828288" cy="828288"/>
          </a:xfrm>
          <a:prstGeom prst="rect">
            <a:avLst/>
          </a:prstGeom>
        </p:spPr>
      </p:pic>
    </p:spTree>
    <p:extLst>
      <p:ext uri="{BB962C8B-B14F-4D97-AF65-F5344CB8AC3E}">
        <p14:creationId xmlns:p14="http://schemas.microsoft.com/office/powerpoint/2010/main" val="266070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4FDEA-8215-E843-DC33-F8F5AF40654C}"/>
              </a:ext>
            </a:extLst>
          </p:cNvPr>
          <p:cNvPicPr>
            <a:picLocks noChangeAspect="1"/>
          </p:cNvPicPr>
          <p:nvPr/>
        </p:nvPicPr>
        <p:blipFill>
          <a:blip r:embed="rId2"/>
          <a:stretch>
            <a:fillRect/>
          </a:stretch>
        </p:blipFill>
        <p:spPr>
          <a:xfrm>
            <a:off x="6701641" y="201880"/>
            <a:ext cx="4176272" cy="6454239"/>
          </a:xfrm>
          <a:prstGeom prst="rect">
            <a:avLst/>
          </a:prstGeom>
          <a:ln w="57150">
            <a:solidFill>
              <a:srgbClr val="00B0F0"/>
            </a:solidFill>
          </a:ln>
        </p:spPr>
      </p:pic>
      <p:sp>
        <p:nvSpPr>
          <p:cNvPr id="8" name="TextBox 7">
            <a:extLst>
              <a:ext uri="{FF2B5EF4-FFF2-40B4-BE49-F238E27FC236}">
                <a16:creationId xmlns:a16="http://schemas.microsoft.com/office/drawing/2014/main" id="{484BB01A-832F-7BDD-9D04-4638A1D0ABF4}"/>
              </a:ext>
            </a:extLst>
          </p:cNvPr>
          <p:cNvSpPr txBox="1"/>
          <p:nvPr/>
        </p:nvSpPr>
        <p:spPr>
          <a:xfrm>
            <a:off x="724749" y="1586483"/>
            <a:ext cx="5035138" cy="4801314"/>
          </a:xfrm>
          <a:prstGeom prst="rect">
            <a:avLst/>
          </a:prstGeom>
          <a:solidFill>
            <a:srgbClr val="00B0F0"/>
          </a:solidFill>
          <a:ln w="57150">
            <a:solidFill>
              <a:srgbClr val="002060"/>
            </a:solidFill>
          </a:ln>
        </p:spPr>
        <p:txBody>
          <a:bodyPr wrap="square" rtlCol="0">
            <a:spAutoFit/>
          </a:bodyPr>
          <a:lstStyle/>
          <a:p>
            <a:r>
              <a:rPr lang="en-US" sz="3600" b="1" i="1" dirty="0">
                <a:solidFill>
                  <a:schemeClr val="bg1"/>
                </a:solidFill>
                <a:latin typeface="Arial Narrow" panose="020B0604020202020204" pitchFamily="34" charset="0"/>
                <a:cs typeface="Arial Narrow" panose="020B0604020202020204" pitchFamily="34" charset="0"/>
              </a:rPr>
              <a:t>CAMPUS POSTER</a:t>
            </a:r>
          </a:p>
          <a:p>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STOP</a:t>
            </a:r>
          </a:p>
          <a:p>
            <a:pPr marL="742950" lvl="1" indent="-285750">
              <a:buFont typeface="Wingdings" pitchFamily="2" charset="2"/>
              <a:buChar char="Ø"/>
            </a:pPr>
            <a:r>
              <a:rPr lang="en-US" sz="2400" dirty="0">
                <a:solidFill>
                  <a:schemeClr val="bg1"/>
                </a:solidFill>
              </a:rPr>
              <a:t>Stop the discrimination or harassment</a:t>
            </a:r>
          </a:p>
          <a:p>
            <a:pPr marL="285750" indent="-285750">
              <a:buFont typeface="Wingdings" pitchFamily="2" charset="2"/>
              <a:buChar char="Ø"/>
            </a:pPr>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PREVENT</a:t>
            </a:r>
          </a:p>
          <a:p>
            <a:pPr marL="742950" lvl="1" indent="-285750">
              <a:buFont typeface="Wingdings" pitchFamily="2" charset="2"/>
              <a:buChar char="Ø"/>
            </a:pPr>
            <a:r>
              <a:rPr lang="en-US" sz="2400" dirty="0">
                <a:solidFill>
                  <a:schemeClr val="bg1"/>
                </a:solidFill>
              </a:rPr>
              <a:t>Prevent the reoccurrence</a:t>
            </a:r>
          </a:p>
          <a:p>
            <a:pPr lvl="1"/>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REMEDY</a:t>
            </a:r>
          </a:p>
          <a:p>
            <a:pPr marL="742950" lvl="1" indent="-285750">
              <a:buFont typeface="Wingdings" pitchFamily="2" charset="2"/>
              <a:buChar char="Ø"/>
            </a:pPr>
            <a:r>
              <a:rPr lang="en-US" sz="2400" dirty="0">
                <a:solidFill>
                  <a:schemeClr val="bg1"/>
                </a:solidFill>
              </a:rPr>
              <a:t>Remedy the effect</a:t>
            </a:r>
          </a:p>
          <a:p>
            <a:pPr lvl="1"/>
            <a:endParaRPr lang="en-US" dirty="0"/>
          </a:p>
        </p:txBody>
      </p:sp>
      <p:pic>
        <p:nvPicPr>
          <p:cNvPr id="10" name="Picture 9">
            <a:extLst>
              <a:ext uri="{FF2B5EF4-FFF2-40B4-BE49-F238E27FC236}">
                <a16:creationId xmlns:a16="http://schemas.microsoft.com/office/drawing/2014/main" id="{1324E483-8533-74F8-C8A3-6D28FF3D696A}"/>
              </a:ext>
            </a:extLst>
          </p:cNvPr>
          <p:cNvPicPr>
            <a:picLocks noChangeAspect="1"/>
          </p:cNvPicPr>
          <p:nvPr/>
        </p:nvPicPr>
        <p:blipFill>
          <a:blip r:embed="rId3"/>
          <a:stretch>
            <a:fillRect/>
          </a:stretch>
        </p:blipFill>
        <p:spPr>
          <a:xfrm>
            <a:off x="3378082" y="0"/>
            <a:ext cx="2381805" cy="1976898"/>
          </a:xfrm>
          <a:prstGeom prst="rect">
            <a:avLst/>
          </a:prstGeom>
        </p:spPr>
      </p:pic>
    </p:spTree>
    <p:extLst>
      <p:ext uri="{BB962C8B-B14F-4D97-AF65-F5344CB8AC3E}">
        <p14:creationId xmlns:p14="http://schemas.microsoft.com/office/powerpoint/2010/main" val="109121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A0FA-717A-3AC3-6193-B5AFC97E840D}"/>
              </a:ext>
            </a:extLst>
          </p:cNvPr>
          <p:cNvSpPr>
            <a:spLocks noGrp="1"/>
          </p:cNvSpPr>
          <p:nvPr>
            <p:ph type="title"/>
          </p:nvPr>
        </p:nvSpPr>
        <p:spPr/>
        <p:txBody>
          <a:bodyPr>
            <a:normAutofit fontScale="90000"/>
          </a:bodyPr>
          <a:lstStyle/>
          <a:p>
            <a:pPr algn="ctr"/>
            <a:r>
              <a:rPr lang="en-US" b="1" dirty="0">
                <a:solidFill>
                  <a:srgbClr val="2550AC"/>
                </a:solidFill>
              </a:rPr>
              <a:t>Civil Rights Policy  </a:t>
            </a:r>
            <a:br>
              <a:rPr lang="en-US" b="1" dirty="0"/>
            </a:br>
            <a:r>
              <a:rPr lang="en-US" b="1" dirty="0"/>
              <a:t>Discrimination, Harassment, Sexual Misconduct </a:t>
            </a:r>
            <a:endParaRPr lang="en-US" dirty="0"/>
          </a:p>
        </p:txBody>
      </p:sp>
      <p:sp>
        <p:nvSpPr>
          <p:cNvPr id="3" name="Content Placeholder 2">
            <a:extLst>
              <a:ext uri="{FF2B5EF4-FFF2-40B4-BE49-F238E27FC236}">
                <a16:creationId xmlns:a16="http://schemas.microsoft.com/office/drawing/2014/main" id="{44E4E16A-66E4-EE30-DF88-B6164977D0C9}"/>
              </a:ext>
            </a:extLst>
          </p:cNvPr>
          <p:cNvSpPr>
            <a:spLocks noGrp="1"/>
          </p:cNvSpPr>
          <p:nvPr>
            <p:ph idx="1"/>
          </p:nvPr>
        </p:nvSpPr>
        <p:spPr>
          <a:xfrm>
            <a:off x="838200" y="1825625"/>
            <a:ext cx="10515599" cy="4846638"/>
          </a:xfrm>
        </p:spPr>
        <p:txBody>
          <a:bodyPr>
            <a:normAutofit fontScale="62500" lnSpcReduction="20000"/>
          </a:bodyPr>
          <a:lstStyle/>
          <a:p>
            <a:pPr marL="0" indent="0" algn="ctr">
              <a:buNone/>
            </a:pPr>
            <a:r>
              <a:rPr lang="en-US" sz="4600" b="1" dirty="0">
                <a:solidFill>
                  <a:srgbClr val="2550AC"/>
                </a:solidFill>
              </a:rPr>
              <a:t>Title VI, Title VII, Title IX</a:t>
            </a:r>
          </a:p>
          <a:p>
            <a:pPr marL="0" indent="0" algn="ctr">
              <a:buNone/>
            </a:pPr>
            <a:r>
              <a:rPr lang="en-US" sz="4600" b="1" dirty="0">
                <a:solidFill>
                  <a:srgbClr val="2550AC"/>
                </a:solidFill>
              </a:rPr>
              <a:t>Applies to all University students and employees</a:t>
            </a:r>
          </a:p>
          <a:p>
            <a:pPr marL="0" indent="0">
              <a:buNone/>
            </a:pPr>
            <a:endParaRPr lang="en-US" sz="1400" dirty="0"/>
          </a:p>
          <a:p>
            <a:pPr marL="0" indent="0" algn="ctr">
              <a:buNone/>
            </a:pPr>
            <a:r>
              <a:rPr lang="en-US" sz="4000" i="1" dirty="0"/>
              <a:t>The Civil Rights Office is a policy driven entity and is designed to ensure that all its community members are free from discrimination and harassment as required by law and the University policies.  The Policy prohibits specific forms of behavior, which the Policy collectively refers to as “Prohibited Conduct.”</a:t>
            </a:r>
          </a:p>
          <a:p>
            <a:pPr marL="0" indent="0">
              <a:buNone/>
            </a:pPr>
            <a:endParaRPr lang="en-US" sz="1400" dirty="0"/>
          </a:p>
          <a:p>
            <a:r>
              <a:rPr lang="en-US" sz="3600" b="1" dirty="0"/>
              <a:t>This policy applies to all forms of </a:t>
            </a:r>
            <a:r>
              <a:rPr lang="en-US" sz="3600" b="1" u="sng" dirty="0"/>
              <a:t>Prohibited Conduct </a:t>
            </a:r>
            <a:r>
              <a:rPr lang="en-US" sz="3600" b="1" dirty="0"/>
              <a:t>that:</a:t>
            </a:r>
            <a:endParaRPr lang="en-US" sz="3600" dirty="0"/>
          </a:p>
          <a:p>
            <a:pPr lvl="1"/>
            <a:r>
              <a:rPr lang="en-US" sz="3600" dirty="0">
                <a:solidFill>
                  <a:srgbClr val="2550AC"/>
                </a:solidFill>
              </a:rPr>
              <a:t>Occur on campus;</a:t>
            </a:r>
          </a:p>
          <a:p>
            <a:pPr lvl="1"/>
            <a:r>
              <a:rPr lang="en-US" sz="3600" dirty="0">
                <a:solidFill>
                  <a:srgbClr val="2550AC"/>
                </a:solidFill>
              </a:rPr>
              <a:t>Occur in any MVNU education or employment activities and programs; or</a:t>
            </a:r>
          </a:p>
          <a:p>
            <a:pPr lvl="1"/>
            <a:r>
              <a:rPr lang="en-US" sz="3600" dirty="0">
                <a:solidFill>
                  <a:srgbClr val="2550AC"/>
                </a:solidFill>
              </a:rPr>
              <a:t>Have continuing adverse effects on campus, on any member of the MVNU community, or in the context of any MVNU education or employment activities and programs, regardless of where the conduct occurred.</a:t>
            </a:r>
          </a:p>
        </p:txBody>
      </p:sp>
      <p:sp>
        <p:nvSpPr>
          <p:cNvPr id="4" name="Right Arrow 3">
            <a:extLst>
              <a:ext uri="{FF2B5EF4-FFF2-40B4-BE49-F238E27FC236}">
                <a16:creationId xmlns:a16="http://schemas.microsoft.com/office/drawing/2014/main" id="{988EBAC8-0AAC-0E0B-C2D3-C642351F15F4}"/>
              </a:ext>
            </a:extLst>
          </p:cNvPr>
          <p:cNvSpPr/>
          <p:nvPr/>
        </p:nvSpPr>
        <p:spPr>
          <a:xfrm>
            <a:off x="2443162" y="1836737"/>
            <a:ext cx="1385887"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24D816-C134-E939-5548-2354783821DD}"/>
              </a:ext>
            </a:extLst>
          </p:cNvPr>
          <p:cNvPicPr>
            <a:picLocks noChangeAspect="1"/>
          </p:cNvPicPr>
          <p:nvPr/>
        </p:nvPicPr>
        <p:blipFill>
          <a:blip r:embed="rId2"/>
          <a:stretch>
            <a:fillRect/>
          </a:stretch>
        </p:blipFill>
        <p:spPr>
          <a:xfrm>
            <a:off x="3383817" y="179388"/>
            <a:ext cx="890463" cy="890463"/>
          </a:xfrm>
          <a:prstGeom prst="rect">
            <a:avLst/>
          </a:prstGeom>
        </p:spPr>
      </p:pic>
      <p:sp>
        <p:nvSpPr>
          <p:cNvPr id="8" name="TextBox 7">
            <a:extLst>
              <a:ext uri="{FF2B5EF4-FFF2-40B4-BE49-F238E27FC236}">
                <a16:creationId xmlns:a16="http://schemas.microsoft.com/office/drawing/2014/main" id="{B8E7CA4A-83AA-0786-2997-F7F1498A1456}"/>
              </a:ext>
            </a:extLst>
          </p:cNvPr>
          <p:cNvSpPr txBox="1"/>
          <p:nvPr/>
        </p:nvSpPr>
        <p:spPr>
          <a:xfrm>
            <a:off x="2999875" y="6199043"/>
            <a:ext cx="7799888" cy="523220"/>
          </a:xfrm>
          <a:prstGeom prst="rect">
            <a:avLst/>
          </a:prstGeom>
          <a:solidFill>
            <a:schemeClr val="accent5">
              <a:lumMod val="60000"/>
              <a:lumOff val="40000"/>
            </a:schemeClr>
          </a:solidFill>
        </p:spPr>
        <p:txBody>
          <a:bodyPr wrap="square" rtlCol="0">
            <a:spAutoFit/>
          </a:bodyPr>
          <a:lstStyle/>
          <a:p>
            <a:r>
              <a:rPr lang="en-US" b="1" i="1" dirty="0">
                <a:latin typeface="Arial Narrow" panose="020B0604020202020204" pitchFamily="34" charset="0"/>
                <a:cs typeface="Arial Narrow" panose="020B0604020202020204" pitchFamily="34" charset="0"/>
              </a:rPr>
              <a:t>      </a:t>
            </a:r>
            <a:r>
              <a:rPr lang="en-US" sz="2800" b="1" i="1" dirty="0">
                <a:latin typeface="Arial Narrow" panose="020B0604020202020204" pitchFamily="34" charset="0"/>
                <a:cs typeface="Arial Narrow" panose="020B0604020202020204" pitchFamily="34" charset="0"/>
              </a:rPr>
              <a:t>See the PURPOSE AND STATEMENT OF POLICY </a:t>
            </a:r>
            <a:r>
              <a:rPr lang="en-US" sz="1600" b="1" i="1" dirty="0">
                <a:latin typeface="Arial Narrow" panose="020B0604020202020204" pitchFamily="34" charset="0"/>
                <a:cs typeface="Arial Narrow" panose="020B0604020202020204" pitchFamily="34" charset="0"/>
              </a:rPr>
              <a:t>(p 7)</a:t>
            </a:r>
            <a:endParaRPr lang="en-US" sz="1600" dirty="0"/>
          </a:p>
        </p:txBody>
      </p:sp>
      <p:sp>
        <p:nvSpPr>
          <p:cNvPr id="9" name="Right Arrow 8">
            <a:extLst>
              <a:ext uri="{FF2B5EF4-FFF2-40B4-BE49-F238E27FC236}">
                <a16:creationId xmlns:a16="http://schemas.microsoft.com/office/drawing/2014/main" id="{8D729ED3-62EE-CE17-2454-7D17C84A69D7}"/>
              </a:ext>
            </a:extLst>
          </p:cNvPr>
          <p:cNvSpPr/>
          <p:nvPr/>
        </p:nvSpPr>
        <p:spPr>
          <a:xfrm rot="10800000">
            <a:off x="9967912" y="2262270"/>
            <a:ext cx="1385887"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Magnifying glass">
            <a:extLst>
              <a:ext uri="{FF2B5EF4-FFF2-40B4-BE49-F238E27FC236}">
                <a16:creationId xmlns:a16="http://schemas.microsoft.com/office/drawing/2014/main" id="{C0CE1564-A679-DD07-8C28-5C7CA9A58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399" y="5807863"/>
            <a:ext cx="914400" cy="914400"/>
          </a:xfrm>
          <a:prstGeom prst="rect">
            <a:avLst/>
          </a:prstGeom>
        </p:spPr>
      </p:pic>
    </p:spTree>
    <p:extLst>
      <p:ext uri="{BB962C8B-B14F-4D97-AF65-F5344CB8AC3E}">
        <p14:creationId xmlns:p14="http://schemas.microsoft.com/office/powerpoint/2010/main" val="218563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7BE30-46DB-BB74-29A7-EF03501272D4}"/>
              </a:ext>
            </a:extLst>
          </p:cNvPr>
          <p:cNvPicPr>
            <a:picLocks noChangeAspect="1"/>
          </p:cNvPicPr>
          <p:nvPr/>
        </p:nvPicPr>
        <p:blipFill>
          <a:blip r:embed="rId2"/>
          <a:stretch>
            <a:fillRect/>
          </a:stretch>
        </p:blipFill>
        <p:spPr>
          <a:xfrm>
            <a:off x="6622356" y="76469"/>
            <a:ext cx="4338569" cy="6705061"/>
          </a:xfrm>
          <a:prstGeom prst="rect">
            <a:avLst/>
          </a:prstGeom>
        </p:spPr>
      </p:pic>
      <p:sp>
        <p:nvSpPr>
          <p:cNvPr id="6" name="TextBox 5">
            <a:extLst>
              <a:ext uri="{FF2B5EF4-FFF2-40B4-BE49-F238E27FC236}">
                <a16:creationId xmlns:a16="http://schemas.microsoft.com/office/drawing/2014/main" id="{28225521-4F21-8CFF-4BA4-A4FE93908657}"/>
              </a:ext>
            </a:extLst>
          </p:cNvPr>
          <p:cNvSpPr txBox="1"/>
          <p:nvPr/>
        </p:nvSpPr>
        <p:spPr>
          <a:xfrm>
            <a:off x="677012" y="551288"/>
            <a:ext cx="4892634" cy="5755422"/>
          </a:xfrm>
          <a:prstGeom prst="rect">
            <a:avLst/>
          </a:prstGeom>
          <a:solidFill>
            <a:schemeClr val="accent5">
              <a:lumMod val="60000"/>
              <a:lumOff val="40000"/>
            </a:schemeClr>
          </a:solidFill>
          <a:ln w="57150">
            <a:solidFill>
              <a:srgbClr val="002060"/>
            </a:solidFill>
          </a:ln>
        </p:spPr>
        <p:txBody>
          <a:bodyPr wrap="square" rtlCol="0">
            <a:spAutoFit/>
          </a:bodyPr>
          <a:lstStyle/>
          <a:p>
            <a:endParaRPr lang="en-US" sz="800" b="1" i="1" dirty="0">
              <a:solidFill>
                <a:srgbClr val="096F30"/>
              </a:solidFill>
              <a:latin typeface="Arial Narrow" panose="020B0604020202020204" pitchFamily="34" charset="0"/>
              <a:cs typeface="Arial Narrow" panose="020B0604020202020204" pitchFamily="34" charset="0"/>
            </a:endParaRPr>
          </a:p>
          <a:p>
            <a:r>
              <a:rPr lang="en-US" sz="3200" b="1" i="1" dirty="0">
                <a:solidFill>
                  <a:srgbClr val="096F30"/>
                </a:solidFill>
                <a:latin typeface="Arial Narrow" panose="020B0604020202020204" pitchFamily="34" charset="0"/>
                <a:cs typeface="Arial Narrow" panose="020B0604020202020204" pitchFamily="34" charset="0"/>
              </a:rPr>
              <a:t>There are three tracks that may be pursued if a formal complaint is lodged with the Civil Rights Office.</a:t>
            </a:r>
          </a:p>
          <a:p>
            <a:endParaRPr lang="en-US" sz="3200" dirty="0">
              <a:solidFill>
                <a:schemeClr val="bg1"/>
              </a:solidFill>
            </a:endParaRP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Informal Resolution Process</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Investigator Resolution Process </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Hearing Resolution Process</a:t>
            </a:r>
          </a:p>
          <a:p>
            <a:endParaRPr lang="en-US" sz="800" b="1" i="1" dirty="0">
              <a:solidFill>
                <a:srgbClr val="002060"/>
              </a:solidFill>
              <a:latin typeface="Arial Narrow" panose="020B0604020202020204" pitchFamily="34" charset="0"/>
              <a:cs typeface="Arial Narrow" panose="020B0604020202020204" pitchFamily="34" charset="0"/>
            </a:endParaRPr>
          </a:p>
        </p:txBody>
      </p:sp>
      <p:cxnSp>
        <p:nvCxnSpPr>
          <p:cNvPr id="10" name="Straight Arrow Connector 9">
            <a:extLst>
              <a:ext uri="{FF2B5EF4-FFF2-40B4-BE49-F238E27FC236}">
                <a16:creationId xmlns:a16="http://schemas.microsoft.com/office/drawing/2014/main" id="{5D205DE7-9CBE-F300-496F-B304A924F1C5}"/>
              </a:ext>
            </a:extLst>
          </p:cNvPr>
          <p:cNvCxnSpPr>
            <a:cxnSpLocks/>
          </p:cNvCxnSpPr>
          <p:nvPr/>
        </p:nvCxnSpPr>
        <p:spPr>
          <a:xfrm flipH="1">
            <a:off x="10652166" y="1183077"/>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B52277-0E5A-BC54-CCA3-1A232562C0CE}"/>
              </a:ext>
            </a:extLst>
          </p:cNvPr>
          <p:cNvCxnSpPr>
            <a:cxnSpLocks/>
          </p:cNvCxnSpPr>
          <p:nvPr/>
        </p:nvCxnSpPr>
        <p:spPr>
          <a:xfrm flipH="1">
            <a:off x="10859984" y="4141853"/>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D48614-3A63-D3E5-9B17-C82B983A6569}"/>
              </a:ext>
            </a:extLst>
          </p:cNvPr>
          <p:cNvCxnSpPr>
            <a:cxnSpLocks/>
          </p:cNvCxnSpPr>
          <p:nvPr/>
        </p:nvCxnSpPr>
        <p:spPr>
          <a:xfrm>
            <a:off x="5925786" y="4261597"/>
            <a:ext cx="1092531" cy="25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61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DBA-D791-474C-04C0-FE4DDA72B4C8}"/>
              </a:ext>
            </a:extLst>
          </p:cNvPr>
          <p:cNvSpPr>
            <a:spLocks noGrp="1"/>
          </p:cNvSpPr>
          <p:nvPr>
            <p:ph type="title"/>
          </p:nvPr>
        </p:nvSpPr>
        <p:spPr>
          <a:xfrm>
            <a:off x="838200" y="365125"/>
            <a:ext cx="10515600" cy="1137853"/>
          </a:xfrm>
          <a:solidFill>
            <a:srgbClr val="002060"/>
          </a:solidFill>
        </p:spPr>
        <p:txBody>
          <a:bodyPr>
            <a:normAutofit/>
          </a:bodyPr>
          <a:lstStyle/>
          <a:p>
            <a:r>
              <a:rPr lang="en-US" sz="2400" b="1" i="1" dirty="0">
                <a:solidFill>
                  <a:schemeClr val="bg1"/>
                </a:solidFill>
                <a:latin typeface="Arial Narrow" panose="020B0604020202020204" pitchFamily="34" charset="0"/>
                <a:cs typeface="Arial Narrow" panose="020B0604020202020204" pitchFamily="34" charset="0"/>
              </a:rPr>
              <a:t>SUPPORTIVE MEASURES                                 BUILDING CULTURE</a:t>
            </a:r>
          </a:p>
        </p:txBody>
      </p:sp>
      <p:sp>
        <p:nvSpPr>
          <p:cNvPr id="3" name="Content Placeholder 2">
            <a:extLst>
              <a:ext uri="{FF2B5EF4-FFF2-40B4-BE49-F238E27FC236}">
                <a16:creationId xmlns:a16="http://schemas.microsoft.com/office/drawing/2014/main" id="{848DDFCE-9411-BF83-D608-9BECF3EE1E24}"/>
              </a:ext>
            </a:extLst>
          </p:cNvPr>
          <p:cNvSpPr>
            <a:spLocks noGrp="1"/>
          </p:cNvSpPr>
          <p:nvPr>
            <p:ph sz="half" idx="1"/>
          </p:nvPr>
        </p:nvSpPr>
        <p:spPr>
          <a:solidFill>
            <a:schemeClr val="accent5">
              <a:lumMod val="75000"/>
            </a:schemeClr>
          </a:solidFill>
        </p:spPr>
        <p:txBody>
          <a:bodyPr>
            <a:normAutofit/>
          </a:bodyPr>
          <a:lstStyle/>
          <a:p>
            <a:pPr marL="0" indent="0">
              <a:buNone/>
            </a:pPr>
            <a:endParaRPr lang="en-US" sz="800" dirty="0">
              <a:solidFill>
                <a:schemeClr val="bg1"/>
              </a:solidFill>
            </a:endParaRPr>
          </a:p>
          <a:p>
            <a:r>
              <a:rPr lang="en-US" sz="2100" dirty="0">
                <a:solidFill>
                  <a:schemeClr val="bg1"/>
                </a:solidFill>
                <a:latin typeface="Century Gothic" panose="020B0502020202020204" pitchFamily="34" charset="0"/>
              </a:rPr>
              <a:t>Regardless of when, where or with whom the conduct occurred, the </a:t>
            </a:r>
            <a:r>
              <a:rPr lang="en-US" sz="2100" u="sng" dirty="0">
                <a:solidFill>
                  <a:schemeClr val="bg1"/>
                </a:solidFill>
                <a:latin typeface="Century Gothic" panose="020B0502020202020204" pitchFamily="34" charset="0"/>
              </a:rPr>
              <a:t>University will offer resources and assistance</a:t>
            </a:r>
            <a:r>
              <a:rPr lang="en-US" sz="2100" dirty="0">
                <a:solidFill>
                  <a:schemeClr val="bg1"/>
                </a:solidFill>
                <a:latin typeface="Century Gothic" panose="020B0502020202020204" pitchFamily="34" charset="0"/>
              </a:rPr>
              <a:t> to any individual who has been affected by Prohibited Conduct.</a:t>
            </a:r>
          </a:p>
          <a:p>
            <a:pPr marL="0" indent="0">
              <a:buNone/>
            </a:pPr>
            <a:endParaRPr lang="en-US" sz="2100" dirty="0">
              <a:solidFill>
                <a:schemeClr val="bg1"/>
              </a:solidFill>
              <a:latin typeface="Century Gothic" panose="020B0502020202020204" pitchFamily="34" charset="0"/>
            </a:endParaRPr>
          </a:p>
          <a:p>
            <a:r>
              <a:rPr lang="en-US" sz="2100" dirty="0">
                <a:solidFill>
                  <a:schemeClr val="bg1"/>
                </a:solidFill>
                <a:latin typeface="Century Gothic" panose="020B0502020202020204" pitchFamily="34" charset="0"/>
              </a:rPr>
              <a:t>Non-disciplinary, non-punitive individualized services offered to both the </a:t>
            </a:r>
            <a:r>
              <a:rPr lang="en-US" sz="2100" u="sng" dirty="0">
                <a:solidFill>
                  <a:schemeClr val="bg1"/>
                </a:solidFill>
                <a:latin typeface="Century Gothic" panose="020B0502020202020204" pitchFamily="34" charset="0"/>
              </a:rPr>
              <a:t>complainant and respondent</a:t>
            </a:r>
            <a:r>
              <a:rPr lang="en-US" sz="2100" dirty="0">
                <a:solidFill>
                  <a:schemeClr val="bg1"/>
                </a:solidFill>
                <a:latin typeface="Century Gothic" panose="020B0502020202020204" pitchFamily="34" charset="0"/>
              </a:rPr>
              <a:t> as appropriate, reasonably available, and without fee or charge. </a:t>
            </a:r>
          </a:p>
        </p:txBody>
      </p:sp>
      <p:sp>
        <p:nvSpPr>
          <p:cNvPr id="4" name="Content Placeholder 3">
            <a:extLst>
              <a:ext uri="{FF2B5EF4-FFF2-40B4-BE49-F238E27FC236}">
                <a16:creationId xmlns:a16="http://schemas.microsoft.com/office/drawing/2014/main" id="{3DBBC556-6677-26D5-0CC0-DD692E1B87E9}"/>
              </a:ext>
            </a:extLst>
          </p:cNvPr>
          <p:cNvSpPr>
            <a:spLocks noGrp="1"/>
          </p:cNvSpPr>
          <p:nvPr>
            <p:ph sz="half" idx="2"/>
          </p:nvPr>
        </p:nvSpPr>
        <p:spPr>
          <a:solidFill>
            <a:schemeClr val="accent5">
              <a:lumMod val="75000"/>
            </a:schemeClr>
          </a:solidFill>
        </p:spPr>
        <p:txBody>
          <a:bodyPr>
            <a:noAutofit/>
          </a:bodyPr>
          <a:lstStyle/>
          <a:p>
            <a:pPr marL="0" indent="0">
              <a:buNone/>
            </a:pPr>
            <a:endParaRPr lang="en-US" sz="800" dirty="0">
              <a:solidFill>
                <a:schemeClr val="bg1"/>
              </a:solidFill>
              <a:latin typeface="Century Gothic"/>
              <a:cs typeface="Arial"/>
            </a:endParaRPr>
          </a:p>
          <a:p>
            <a:pPr marL="285750" indent="-285750">
              <a:buFont typeface="Arial"/>
              <a:buChar char="•"/>
            </a:pPr>
            <a:r>
              <a:rPr lang="en-US" sz="1600" dirty="0">
                <a:solidFill>
                  <a:schemeClr val="bg1"/>
                </a:solidFill>
                <a:latin typeface="Century Gothic"/>
                <a:cs typeface="Arial"/>
              </a:rPr>
              <a:t>Pay attention to culture, and </a:t>
            </a:r>
            <a:r>
              <a:rPr lang="en-US" sz="1600" b="1" dirty="0">
                <a:solidFill>
                  <a:schemeClr val="bg1"/>
                </a:solidFill>
                <a:latin typeface="Century Gothic"/>
                <a:cs typeface="Arial"/>
              </a:rPr>
              <a:t>shut down </a:t>
            </a:r>
            <a:r>
              <a:rPr lang="en-US" sz="1600" dirty="0">
                <a:solidFill>
                  <a:schemeClr val="bg1"/>
                </a:solidFill>
                <a:latin typeface="Century Gothic"/>
                <a:cs typeface="Arial"/>
              </a:rPr>
              <a:t>conversations, jokes, actions, or media that you wouldn't want directed at you or a loved one.</a:t>
            </a:r>
          </a:p>
          <a:p>
            <a:pPr marL="0" indent="0">
              <a:buNone/>
            </a:pPr>
            <a:endParaRPr lang="en-US" sz="1600" dirty="0">
              <a:solidFill>
                <a:schemeClr val="bg1"/>
              </a:solidFill>
              <a:latin typeface="Century Gothic"/>
              <a:cs typeface="Arial"/>
            </a:endParaRPr>
          </a:p>
          <a:p>
            <a:pPr marL="285750" indent="-285750">
              <a:spcBef>
                <a:spcPts val="0"/>
              </a:spcBef>
              <a:buFont typeface="Arial"/>
              <a:buChar char="•"/>
            </a:pPr>
            <a:r>
              <a:rPr lang="en-US" sz="1600" b="1" dirty="0">
                <a:solidFill>
                  <a:schemeClr val="bg1"/>
                </a:solidFill>
                <a:latin typeface="Century Gothic"/>
                <a:cs typeface="Arial"/>
              </a:rPr>
              <a:t>Step into situations </a:t>
            </a:r>
            <a:r>
              <a:rPr lang="en-US" sz="1600" dirty="0">
                <a:solidFill>
                  <a:schemeClr val="bg1"/>
                </a:solidFill>
                <a:latin typeface="Century Gothic"/>
                <a:cs typeface="Arial"/>
              </a:rPr>
              <a:t>that seem like they might be getting out of hand.  BE A GOOD BYSTANDER, i.e., a Good Samaritan - a Good Neighbor</a:t>
            </a:r>
          </a:p>
          <a:p>
            <a:pPr marL="0" indent="0">
              <a:spcBef>
                <a:spcPts val="0"/>
              </a:spcBef>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Build trust and bonds </a:t>
            </a:r>
            <a:r>
              <a:rPr lang="en-US" sz="1600" dirty="0">
                <a:solidFill>
                  <a:schemeClr val="bg1"/>
                </a:solidFill>
                <a:latin typeface="Century Gothic"/>
                <a:cs typeface="Arial"/>
              </a:rPr>
              <a:t>within our community ​</a:t>
            </a:r>
          </a:p>
          <a:p>
            <a:pPr marL="457200" lvl="1" indent="0">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Encourage healthy social media </a:t>
            </a:r>
            <a:r>
              <a:rPr lang="en-US" sz="1600" dirty="0">
                <a:solidFill>
                  <a:schemeClr val="bg1"/>
                </a:solidFill>
                <a:latin typeface="Century Gothic"/>
                <a:cs typeface="Arial"/>
              </a:rPr>
              <a:t>habits</a:t>
            </a:r>
          </a:p>
          <a:p>
            <a:pPr marL="0" indent="0">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Tie this respect culture into our faith discussions</a:t>
            </a:r>
          </a:p>
        </p:txBody>
      </p:sp>
      <p:pic>
        <p:nvPicPr>
          <p:cNvPr id="5" name="Graphic 4" descr="Open hand">
            <a:extLst>
              <a:ext uri="{FF2B5EF4-FFF2-40B4-BE49-F238E27FC236}">
                <a16:creationId xmlns:a16="http://schemas.microsoft.com/office/drawing/2014/main" id="{BEBAE2C4-84AB-2362-599D-F93FF03AF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8173" y="365125"/>
            <a:ext cx="1390650" cy="1390650"/>
          </a:xfrm>
          <a:prstGeom prst="rect">
            <a:avLst/>
          </a:prstGeom>
        </p:spPr>
      </p:pic>
      <p:pic>
        <p:nvPicPr>
          <p:cNvPr id="6" name="Graphic 5" descr="House">
            <a:extLst>
              <a:ext uri="{FF2B5EF4-FFF2-40B4-BE49-F238E27FC236}">
                <a16:creationId xmlns:a16="http://schemas.microsoft.com/office/drawing/2014/main" id="{7C2B022E-DF46-675D-4276-5BAE6BDD7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5986" y="476851"/>
            <a:ext cx="914400" cy="914400"/>
          </a:xfrm>
          <a:prstGeom prst="rect">
            <a:avLst/>
          </a:prstGeom>
        </p:spPr>
      </p:pic>
    </p:spTree>
    <p:extLst>
      <p:ext uri="{BB962C8B-B14F-4D97-AF65-F5344CB8AC3E}">
        <p14:creationId xmlns:p14="http://schemas.microsoft.com/office/powerpoint/2010/main" val="289794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6FC44-66B0-D613-5126-4B396FB75811}"/>
              </a:ext>
            </a:extLst>
          </p:cNvPr>
          <p:cNvSpPr>
            <a:spLocks noGrp="1"/>
          </p:cNvSpPr>
          <p:nvPr>
            <p:ph idx="1"/>
          </p:nvPr>
        </p:nvSpPr>
        <p:spPr>
          <a:xfrm>
            <a:off x="820882" y="392970"/>
            <a:ext cx="10550236" cy="6072059"/>
          </a:xfrm>
          <a:solidFill>
            <a:srgbClr val="002060"/>
          </a:solidFill>
        </p:spPr>
        <p:txBody>
          <a:bodyPr/>
          <a:lstStyle/>
          <a:p>
            <a:pPr marL="0" indent="0">
              <a:buNone/>
            </a:pPr>
            <a:endParaRPr lang="en-US" sz="900" dirty="0">
              <a:solidFill>
                <a:schemeClr val="bg1"/>
              </a:solidFill>
            </a:endParaRPr>
          </a:p>
          <a:p>
            <a:pPr marL="0" indent="0">
              <a:buNone/>
            </a:pPr>
            <a:r>
              <a:rPr lang="en-US" sz="3600" dirty="0">
                <a:solidFill>
                  <a:schemeClr val="bg1"/>
                </a:solidFill>
              </a:rPr>
              <a:t>For the complete </a:t>
            </a:r>
            <a:r>
              <a:rPr lang="en-US" sz="3600" b="1" i="1" dirty="0">
                <a:solidFill>
                  <a:schemeClr val="bg1"/>
                </a:solidFill>
              </a:rPr>
              <a:t>policies, go to </a:t>
            </a:r>
            <a:r>
              <a:rPr lang="en-US" sz="3600" dirty="0">
                <a:solidFill>
                  <a:schemeClr val="bg1"/>
                </a:solidFill>
              </a:rPr>
              <a:t> </a:t>
            </a:r>
            <a:r>
              <a:rPr lang="en-US" sz="3600" dirty="0">
                <a:solidFill>
                  <a:schemeClr val="bg1"/>
                </a:solidFill>
                <a:hlinkClick r:id="rId2"/>
              </a:rPr>
              <a:t>www.mvnu.edu/titleix</a:t>
            </a:r>
            <a:endParaRPr lang="en-US" sz="3600" dirty="0">
              <a:solidFill>
                <a:schemeClr val="bg1"/>
              </a:solidFill>
            </a:endParaRPr>
          </a:p>
          <a:p>
            <a:pPr marL="0" indent="0">
              <a:buNone/>
            </a:pPr>
            <a:endParaRPr lang="en-US" dirty="0">
              <a:solidFill>
                <a:schemeClr val="bg1"/>
              </a:solidFill>
            </a:endParaRPr>
          </a:p>
        </p:txBody>
      </p:sp>
      <p:pic>
        <p:nvPicPr>
          <p:cNvPr id="7" name="Picture 6">
            <a:extLst>
              <a:ext uri="{FF2B5EF4-FFF2-40B4-BE49-F238E27FC236}">
                <a16:creationId xmlns:a16="http://schemas.microsoft.com/office/drawing/2014/main" id="{6DF25C22-AF5F-BA61-EEB4-6E5D932F4E19}"/>
              </a:ext>
            </a:extLst>
          </p:cNvPr>
          <p:cNvPicPr>
            <a:picLocks noChangeAspect="1"/>
          </p:cNvPicPr>
          <p:nvPr/>
        </p:nvPicPr>
        <p:blipFill>
          <a:blip r:embed="rId3"/>
          <a:stretch>
            <a:fillRect/>
          </a:stretch>
        </p:blipFill>
        <p:spPr>
          <a:xfrm>
            <a:off x="4927825" y="1621340"/>
            <a:ext cx="2590470" cy="2590470"/>
          </a:xfrm>
          <a:prstGeom prst="rect">
            <a:avLst/>
          </a:prstGeom>
        </p:spPr>
      </p:pic>
      <p:sp>
        <p:nvSpPr>
          <p:cNvPr id="8" name="TextBox 7">
            <a:extLst>
              <a:ext uri="{FF2B5EF4-FFF2-40B4-BE49-F238E27FC236}">
                <a16:creationId xmlns:a16="http://schemas.microsoft.com/office/drawing/2014/main" id="{E7D13B26-A3FE-81A5-4E56-009129F312C5}"/>
              </a:ext>
            </a:extLst>
          </p:cNvPr>
          <p:cNvSpPr txBox="1"/>
          <p:nvPr/>
        </p:nvSpPr>
        <p:spPr>
          <a:xfrm>
            <a:off x="820882" y="4850707"/>
            <a:ext cx="10550236" cy="975425"/>
          </a:xfrm>
          <a:prstGeom prst="rect">
            <a:avLst/>
          </a:prstGeom>
          <a:solidFill>
            <a:srgbClr val="096F30"/>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97E86B6F-E44A-7782-0F2B-60621018E493}"/>
              </a:ext>
            </a:extLst>
          </p:cNvPr>
          <p:cNvPicPr>
            <a:picLocks noChangeAspect="1"/>
          </p:cNvPicPr>
          <p:nvPr/>
        </p:nvPicPr>
        <p:blipFill>
          <a:blip r:embed="rId4"/>
          <a:stretch>
            <a:fillRect/>
          </a:stretch>
        </p:blipFill>
        <p:spPr>
          <a:xfrm>
            <a:off x="3216075" y="4691578"/>
            <a:ext cx="6337365" cy="1195729"/>
          </a:xfrm>
          <a:prstGeom prst="rect">
            <a:avLst/>
          </a:prstGeom>
        </p:spPr>
      </p:pic>
    </p:spTree>
    <p:extLst>
      <p:ext uri="{BB962C8B-B14F-4D97-AF65-F5344CB8AC3E}">
        <p14:creationId xmlns:p14="http://schemas.microsoft.com/office/powerpoint/2010/main" val="70338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08D6-0C3A-CCA3-DE7A-7E88490CF835}"/>
              </a:ext>
            </a:extLst>
          </p:cNvPr>
          <p:cNvSpPr>
            <a:spLocks noGrp="1"/>
          </p:cNvSpPr>
          <p:nvPr>
            <p:ph type="title"/>
          </p:nvPr>
        </p:nvSpPr>
        <p:spPr>
          <a:xfrm>
            <a:off x="612566" y="365125"/>
            <a:ext cx="4276725" cy="1325563"/>
          </a:xfrm>
          <a:solidFill>
            <a:schemeClr val="accent5">
              <a:lumMod val="60000"/>
              <a:lumOff val="40000"/>
            </a:schemeClr>
          </a:solidFill>
          <a:ln>
            <a:solidFill>
              <a:schemeClr val="tx1"/>
            </a:solidFill>
          </a:ln>
        </p:spPr>
        <p:txBody>
          <a:bodyPr/>
          <a:lstStyle/>
          <a:p>
            <a:pPr algn="ctr"/>
            <a:r>
              <a:rPr lang="en-US" b="1" i="1" dirty="0">
                <a:latin typeface="Arial Narrow" panose="020B0604020202020204" pitchFamily="34" charset="0"/>
                <a:cs typeface="Arial Narrow" panose="020B0604020202020204" pitchFamily="34" charset="0"/>
              </a:rPr>
              <a:t>Civil Rights Office </a:t>
            </a:r>
          </a:p>
        </p:txBody>
      </p:sp>
      <p:pic>
        <p:nvPicPr>
          <p:cNvPr id="6" name="Content Placeholder 5">
            <a:extLst>
              <a:ext uri="{FF2B5EF4-FFF2-40B4-BE49-F238E27FC236}">
                <a16:creationId xmlns:a16="http://schemas.microsoft.com/office/drawing/2014/main" id="{B0BCD8AB-D3E7-0D0A-8E35-B112B69EF118}"/>
              </a:ext>
            </a:extLst>
          </p:cNvPr>
          <p:cNvPicPr>
            <a:picLocks noGrp="1" noChangeAspect="1"/>
          </p:cNvPicPr>
          <p:nvPr>
            <p:ph idx="1"/>
          </p:nvPr>
        </p:nvPicPr>
        <p:blipFill>
          <a:blip r:embed="rId2"/>
          <a:stretch>
            <a:fillRect/>
          </a:stretch>
        </p:blipFill>
        <p:spPr>
          <a:xfrm>
            <a:off x="1043658" y="2034539"/>
            <a:ext cx="3414539" cy="3022285"/>
          </a:xfrm>
          <a:solidFill>
            <a:srgbClr val="002060"/>
          </a:solidFill>
          <a:ln w="38100">
            <a:solidFill>
              <a:schemeClr val="tx1"/>
            </a:solidFill>
          </a:ln>
        </p:spPr>
      </p:pic>
      <p:pic>
        <p:nvPicPr>
          <p:cNvPr id="8" name="Picture 7">
            <a:extLst>
              <a:ext uri="{FF2B5EF4-FFF2-40B4-BE49-F238E27FC236}">
                <a16:creationId xmlns:a16="http://schemas.microsoft.com/office/drawing/2014/main" id="{E4D8A9A3-F923-9916-DB7F-0E8833D2E539}"/>
              </a:ext>
            </a:extLst>
          </p:cNvPr>
          <p:cNvPicPr>
            <a:picLocks noChangeAspect="1"/>
          </p:cNvPicPr>
          <p:nvPr/>
        </p:nvPicPr>
        <p:blipFill>
          <a:blip r:embed="rId3"/>
          <a:stretch>
            <a:fillRect/>
          </a:stretch>
        </p:blipFill>
        <p:spPr>
          <a:xfrm>
            <a:off x="5662685" y="225425"/>
            <a:ext cx="6149442" cy="6407150"/>
          </a:xfrm>
          <a:prstGeom prst="rect">
            <a:avLst/>
          </a:prstGeom>
          <a:ln w="57150">
            <a:solidFill>
              <a:schemeClr val="tx1"/>
            </a:solidFill>
          </a:ln>
        </p:spPr>
      </p:pic>
      <p:sp>
        <p:nvSpPr>
          <p:cNvPr id="9" name="TextBox 8">
            <a:extLst>
              <a:ext uri="{FF2B5EF4-FFF2-40B4-BE49-F238E27FC236}">
                <a16:creationId xmlns:a16="http://schemas.microsoft.com/office/drawing/2014/main" id="{EB74D716-D3C8-0DAD-3268-113B10407965}"/>
              </a:ext>
            </a:extLst>
          </p:cNvPr>
          <p:cNvSpPr txBox="1"/>
          <p:nvPr/>
        </p:nvSpPr>
        <p:spPr>
          <a:xfrm>
            <a:off x="1043658" y="5400675"/>
            <a:ext cx="3414539" cy="1015663"/>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000" b="1" dirty="0">
                <a:latin typeface="Arial Narrow" panose="020B0604020202020204" pitchFamily="34" charset="0"/>
                <a:cs typeface="Arial Narrow" panose="020B0604020202020204" pitchFamily="34" charset="0"/>
              </a:rPr>
              <a:t>Civil Rights Director</a:t>
            </a:r>
          </a:p>
          <a:p>
            <a:pPr algn="ctr"/>
            <a:r>
              <a:rPr lang="en-US" sz="2000" b="1" dirty="0">
                <a:latin typeface="Arial Narrow" panose="020B0604020202020204" pitchFamily="34" charset="0"/>
                <a:cs typeface="Arial Narrow" panose="020B0604020202020204" pitchFamily="34" charset="0"/>
              </a:rPr>
              <a:t>Christina Jones, J.D.</a:t>
            </a:r>
          </a:p>
          <a:p>
            <a:pPr algn="ctr"/>
            <a:r>
              <a:rPr lang="en-US" sz="2000" b="1" dirty="0" err="1">
                <a:latin typeface="Arial Narrow" panose="020B0604020202020204" pitchFamily="34" charset="0"/>
                <a:cs typeface="Arial Narrow" panose="020B0604020202020204" pitchFamily="34" charset="0"/>
              </a:rPr>
              <a:t>Lakeholm</a:t>
            </a:r>
            <a:r>
              <a:rPr lang="en-US" sz="2000" b="1" dirty="0">
                <a:latin typeface="Arial Narrow" panose="020B0604020202020204" pitchFamily="34" charset="0"/>
                <a:cs typeface="Arial Narrow" panose="020B0604020202020204" pitchFamily="34" charset="0"/>
              </a:rPr>
              <a:t> 109</a:t>
            </a:r>
          </a:p>
        </p:txBody>
      </p:sp>
    </p:spTree>
    <p:extLst>
      <p:ext uri="{BB962C8B-B14F-4D97-AF65-F5344CB8AC3E}">
        <p14:creationId xmlns:p14="http://schemas.microsoft.com/office/powerpoint/2010/main" val="37779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E5FC-EF56-A642-1E51-ACE17C943599}"/>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b="1" i="1" dirty="0">
                <a:solidFill>
                  <a:schemeClr val="bg1"/>
                </a:solidFill>
                <a:latin typeface="Arial Narrow" panose="020B0604020202020204" pitchFamily="34" charset="0"/>
                <a:cs typeface="Arial Narrow" panose="020B0604020202020204" pitchFamily="34" charset="0"/>
              </a:rPr>
              <a:t>Who We Are and What We Believe</a:t>
            </a:r>
            <a:br>
              <a:rPr lang="en-US" b="1" i="1" dirty="0">
                <a:solidFill>
                  <a:schemeClr val="bg1"/>
                </a:solidFill>
                <a:latin typeface="Arial Narrow" panose="020B0604020202020204" pitchFamily="34" charset="0"/>
                <a:cs typeface="Arial Narrow" panose="020B0604020202020204" pitchFamily="34" charset="0"/>
              </a:rPr>
            </a:br>
            <a:r>
              <a:rPr lang="en-US" sz="3600" b="1" i="1" dirty="0">
                <a:solidFill>
                  <a:schemeClr val="bg1"/>
                </a:solidFill>
                <a:latin typeface="Arial Narrow" panose="020B0604020202020204" pitchFamily="34" charset="0"/>
                <a:cs typeface="Arial Narrow" panose="020B0604020202020204" pitchFamily="34" charset="0"/>
              </a:rPr>
              <a:t>- Manual Statements</a:t>
            </a:r>
          </a:p>
        </p:txBody>
      </p:sp>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xfrm>
            <a:off x="838200" y="1825625"/>
            <a:ext cx="10515600" cy="4667250"/>
          </a:xfrm>
          <a:solidFill>
            <a:schemeClr val="accent1">
              <a:lumMod val="20000"/>
              <a:lumOff val="80000"/>
            </a:schemeClr>
          </a:solidFill>
        </p:spPr>
        <p:txBody>
          <a:bodyPr>
            <a:noAutofit/>
          </a:bodyPr>
          <a:lstStyle/>
          <a:p>
            <a:pPr marL="0" indent="0">
              <a:spcBef>
                <a:spcPts val="0"/>
              </a:spcBef>
              <a:buNone/>
            </a:pPr>
            <a:endParaRPr lang="en-US" sz="800" dirty="0"/>
          </a:p>
          <a:p>
            <a:pPr marL="0" indent="0">
              <a:spcBef>
                <a:spcPts val="0"/>
              </a:spcBef>
              <a:buNone/>
            </a:pPr>
            <a:r>
              <a:rPr lang="en-US" dirty="0"/>
              <a:t>“[T]he distinctive mission of the Church of the Nazarene,” [is] namely “to spread </a:t>
            </a:r>
            <a:r>
              <a:rPr lang="en-US" b="1" dirty="0"/>
              <a:t>scriptural holiness </a:t>
            </a:r>
            <a:r>
              <a:rPr lang="en-US" dirty="0"/>
              <a:t>. . . [as] the key element in a core of </a:t>
            </a:r>
            <a:r>
              <a:rPr lang="en-US" dirty="0" err="1"/>
              <a:t>nonnegotiables</a:t>
            </a:r>
            <a:r>
              <a:rPr lang="en-US" dirty="0"/>
              <a:t> which represent the Nazarene identity.” </a:t>
            </a:r>
          </a:p>
          <a:p>
            <a:pPr marL="0" indent="0">
              <a:spcBef>
                <a:spcPts val="0"/>
              </a:spcBef>
              <a:buNone/>
            </a:pPr>
            <a:endParaRPr lang="en-US" dirty="0"/>
          </a:p>
          <a:p>
            <a:pPr marL="0" indent="0">
              <a:spcBef>
                <a:spcPts val="0"/>
              </a:spcBef>
              <a:buNone/>
            </a:pPr>
            <a:r>
              <a:rPr lang="en-US" dirty="0"/>
              <a:t>“The Nazarene founders invested significantly in higher education, believing it essential for </a:t>
            </a:r>
            <a:r>
              <a:rPr lang="en-US" b="1" dirty="0"/>
              <a:t>training pastors </a:t>
            </a:r>
            <a:r>
              <a:rPr lang="en-US" dirty="0"/>
              <a:t>and other Christian workers and for </a:t>
            </a:r>
            <a:r>
              <a:rPr lang="en-US" b="1" dirty="0"/>
              <a:t>shaping the laity</a:t>
            </a:r>
            <a:r>
              <a:rPr lang="en-US" dirty="0"/>
              <a:t>.”</a:t>
            </a:r>
            <a:endParaRPr lang="en-US" dirty="0">
              <a:effectLst/>
            </a:endParaRPr>
          </a:p>
          <a:p>
            <a:pPr marL="0" indent="0">
              <a:spcBef>
                <a:spcPts val="0"/>
              </a:spcBef>
              <a:buNone/>
            </a:pPr>
            <a:endParaRPr lang="en-US" dirty="0"/>
          </a:p>
          <a:p>
            <a:pPr marL="0" indent="0">
              <a:spcBef>
                <a:spcPts val="0"/>
              </a:spcBef>
              <a:buNone/>
            </a:pPr>
            <a:r>
              <a:rPr lang="en-US" dirty="0"/>
              <a:t>Grounded in the Wesleyan tradition, Nazarenes understand themselves to be a people who are Christian, Holiness, and Missional, and embrace as their mission statement: </a:t>
            </a:r>
            <a:r>
              <a:rPr lang="en-US" u="sng" dirty="0">
                <a:hlinkClick r:id="rId2"/>
              </a:rPr>
              <a:t>“To make Christlike disciples in the nations.”</a:t>
            </a:r>
            <a:endParaRPr lang="en-US" dirty="0"/>
          </a:p>
          <a:p>
            <a:pPr marL="0" indent="0">
              <a:spcBef>
                <a:spcPts val="0"/>
              </a:spcBef>
              <a:buNone/>
            </a:pPr>
            <a:endParaRPr lang="en-US" sz="1800" dirty="0"/>
          </a:p>
        </p:txBody>
      </p:sp>
      <p:pic>
        <p:nvPicPr>
          <p:cNvPr id="10" name="Picture 9">
            <a:extLst>
              <a:ext uri="{FF2B5EF4-FFF2-40B4-BE49-F238E27FC236}">
                <a16:creationId xmlns:a16="http://schemas.microsoft.com/office/drawing/2014/main" id="{0A409B18-0208-71EF-999D-E67CEB88E07A}"/>
              </a:ext>
            </a:extLst>
          </p:cNvPr>
          <p:cNvPicPr>
            <a:picLocks noChangeAspect="1"/>
          </p:cNvPicPr>
          <p:nvPr/>
        </p:nvPicPr>
        <p:blipFill>
          <a:blip r:embed="rId3"/>
          <a:stretch>
            <a:fillRect/>
          </a:stretch>
        </p:blipFill>
        <p:spPr>
          <a:xfrm>
            <a:off x="6972657" y="1027906"/>
            <a:ext cx="3952017" cy="541809"/>
          </a:xfrm>
          <a:prstGeom prst="rect">
            <a:avLst/>
          </a:prstGeom>
        </p:spPr>
      </p:pic>
    </p:spTree>
    <p:extLst>
      <p:ext uri="{BB962C8B-B14F-4D97-AF65-F5344CB8AC3E}">
        <p14:creationId xmlns:p14="http://schemas.microsoft.com/office/powerpoint/2010/main" val="16796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E5FC-EF56-A642-1E51-ACE17C943599}"/>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b="1" i="1" dirty="0">
                <a:solidFill>
                  <a:schemeClr val="bg1"/>
                </a:solidFill>
                <a:latin typeface="Arial Narrow" panose="020B0604020202020204" pitchFamily="34" charset="0"/>
                <a:cs typeface="Arial Narrow" panose="020B0604020202020204" pitchFamily="34" charset="0"/>
              </a:rPr>
              <a:t>Scripture supports our mission  </a:t>
            </a:r>
          </a:p>
        </p:txBody>
      </p:sp>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xfrm>
            <a:off x="838200" y="1825625"/>
            <a:ext cx="10515600" cy="4667250"/>
          </a:xfrm>
          <a:solidFill>
            <a:schemeClr val="accent1">
              <a:lumMod val="20000"/>
              <a:lumOff val="80000"/>
            </a:schemeClr>
          </a:solidFill>
        </p:spPr>
        <p:txBody>
          <a:bodyPr>
            <a:noAutofit/>
          </a:bodyPr>
          <a:lstStyle/>
          <a:p>
            <a:pPr marL="0" indent="0" algn="ctr">
              <a:buNone/>
            </a:pPr>
            <a:endParaRPr lang="en-US" sz="800" b="1" i="1" dirty="0">
              <a:solidFill>
                <a:srgbClr val="002060"/>
              </a:solidFill>
              <a:latin typeface="Arial Narrow" panose="020B0604020202020204" pitchFamily="34" charset="0"/>
              <a:cs typeface="Arial Narrow" panose="020B0604020202020204" pitchFamily="34" charset="0"/>
            </a:endParaRPr>
          </a:p>
          <a:p>
            <a:pPr marL="0" indent="0" algn="ctr">
              <a:buNone/>
            </a:pPr>
            <a:endParaRPr lang="en-US" sz="800" b="1" i="1" dirty="0">
              <a:solidFill>
                <a:srgbClr val="002060"/>
              </a:solidFill>
              <a:latin typeface="Arial Narrow" panose="020B0604020202020204" pitchFamily="34" charset="0"/>
              <a:cs typeface="Arial Narrow" panose="020B0604020202020204" pitchFamily="34" charset="0"/>
            </a:endParaRPr>
          </a:p>
          <a:p>
            <a:pPr marL="0" indent="0" algn="ctr">
              <a:buNone/>
            </a:pPr>
            <a:r>
              <a:rPr lang="en-US" sz="3600" b="1" i="1" dirty="0">
                <a:solidFill>
                  <a:srgbClr val="002060"/>
                </a:solidFill>
                <a:latin typeface="Arial Narrow" panose="020B0604020202020204" pitchFamily="34" charset="0"/>
                <a:cs typeface="Arial Narrow" panose="020B0604020202020204" pitchFamily="34" charset="0"/>
              </a:rPr>
              <a:t>“You, my brothers and sisters, were called to be free. But do not use your freedom to indulge the flesh; rather, </a:t>
            </a:r>
            <a:r>
              <a:rPr lang="en-US" sz="3600" b="1" i="1" u="sng" dirty="0">
                <a:solidFill>
                  <a:srgbClr val="002060"/>
                </a:solidFill>
                <a:latin typeface="Arial Narrow" panose="020B0604020202020204" pitchFamily="34" charset="0"/>
                <a:cs typeface="Arial Narrow" panose="020B0604020202020204" pitchFamily="34" charset="0"/>
              </a:rPr>
              <a:t>serve one another humbly in love</a:t>
            </a:r>
            <a:r>
              <a:rPr lang="en-US" sz="3600" b="1" i="1" dirty="0">
                <a:solidFill>
                  <a:srgbClr val="002060"/>
                </a:solidFill>
                <a:latin typeface="Arial Narrow" panose="020B0604020202020204" pitchFamily="34" charset="0"/>
                <a:cs typeface="Arial Narrow" panose="020B0604020202020204" pitchFamily="34" charset="0"/>
              </a:rPr>
              <a:t>. For the </a:t>
            </a:r>
            <a:r>
              <a:rPr lang="en-US" sz="3600" b="1" i="1" u="sng" dirty="0">
                <a:solidFill>
                  <a:srgbClr val="002060"/>
                </a:solidFill>
                <a:latin typeface="Arial Narrow" panose="020B0604020202020204" pitchFamily="34" charset="0"/>
                <a:cs typeface="Arial Narrow" panose="020B0604020202020204" pitchFamily="34" charset="0"/>
              </a:rPr>
              <a:t>entire law </a:t>
            </a:r>
            <a:r>
              <a:rPr lang="en-US" sz="3600" b="1" i="1" dirty="0">
                <a:solidFill>
                  <a:srgbClr val="002060"/>
                </a:solidFill>
                <a:latin typeface="Arial Narrow" panose="020B0604020202020204" pitchFamily="34" charset="0"/>
                <a:cs typeface="Arial Narrow" panose="020B0604020202020204" pitchFamily="34" charset="0"/>
              </a:rPr>
              <a:t>is fulfilled in keeping this one command: “</a:t>
            </a:r>
            <a:r>
              <a:rPr lang="en-US" sz="3600" b="1" i="1" u="sng" dirty="0">
                <a:solidFill>
                  <a:srgbClr val="002060"/>
                </a:solidFill>
                <a:latin typeface="Arial Narrow" panose="020B0604020202020204" pitchFamily="34" charset="0"/>
                <a:cs typeface="Arial Narrow" panose="020B0604020202020204" pitchFamily="34" charset="0"/>
              </a:rPr>
              <a:t>Love</a:t>
            </a:r>
            <a:r>
              <a:rPr lang="en-US" sz="3600" b="1" i="1" dirty="0">
                <a:solidFill>
                  <a:srgbClr val="002060"/>
                </a:solidFill>
                <a:latin typeface="Arial Narrow" panose="020B0604020202020204" pitchFamily="34" charset="0"/>
                <a:cs typeface="Arial Narrow" panose="020B0604020202020204" pitchFamily="34" charset="0"/>
              </a:rPr>
              <a:t> your </a:t>
            </a:r>
            <a:r>
              <a:rPr lang="en-US" sz="3600" b="1" i="1" u="sng" dirty="0">
                <a:solidFill>
                  <a:srgbClr val="002060"/>
                </a:solidFill>
                <a:latin typeface="Arial Narrow" panose="020B0604020202020204" pitchFamily="34" charset="0"/>
                <a:cs typeface="Arial Narrow" panose="020B0604020202020204" pitchFamily="34" charset="0"/>
              </a:rPr>
              <a:t>neighbor as yourself</a:t>
            </a:r>
            <a:r>
              <a:rPr lang="en-US" sz="3600" b="1" i="1" dirty="0">
                <a:solidFill>
                  <a:srgbClr val="002060"/>
                </a:solidFill>
                <a:latin typeface="Arial Narrow" panose="020B0604020202020204" pitchFamily="34" charset="0"/>
                <a:cs typeface="Arial Narrow" panose="020B0604020202020204" pitchFamily="34" charset="0"/>
              </a:rPr>
              <a:t>.”              </a:t>
            </a:r>
          </a:p>
          <a:p>
            <a:pPr marL="0" indent="0" algn="ctr">
              <a:buNone/>
            </a:pPr>
            <a:r>
              <a:rPr lang="en-US" sz="3600" b="1" i="1" dirty="0">
                <a:solidFill>
                  <a:srgbClr val="002060"/>
                </a:solidFill>
                <a:latin typeface="Arial Narrow" panose="020B0604020202020204" pitchFamily="34" charset="0"/>
                <a:cs typeface="Arial Narrow" panose="020B0604020202020204" pitchFamily="34" charset="0"/>
              </a:rPr>
              <a:t>Gal. 5:13-14 (NIV)</a:t>
            </a:r>
          </a:p>
          <a:p>
            <a:pPr marL="0" indent="0">
              <a:spcBef>
                <a:spcPts val="0"/>
              </a:spcBef>
              <a:buNone/>
            </a:pPr>
            <a:endParaRPr lang="en-US" sz="1800" dirty="0"/>
          </a:p>
        </p:txBody>
      </p:sp>
      <p:pic>
        <p:nvPicPr>
          <p:cNvPr id="7" name="Picture 6">
            <a:extLst>
              <a:ext uri="{FF2B5EF4-FFF2-40B4-BE49-F238E27FC236}">
                <a16:creationId xmlns:a16="http://schemas.microsoft.com/office/drawing/2014/main" id="{51EBABAE-1094-3B9F-F472-4F51F0443523}"/>
              </a:ext>
            </a:extLst>
          </p:cNvPr>
          <p:cNvPicPr>
            <a:picLocks noChangeAspect="1"/>
          </p:cNvPicPr>
          <p:nvPr/>
        </p:nvPicPr>
        <p:blipFill>
          <a:blip r:embed="rId2"/>
          <a:stretch>
            <a:fillRect/>
          </a:stretch>
        </p:blipFill>
        <p:spPr>
          <a:xfrm>
            <a:off x="8605253" y="392906"/>
            <a:ext cx="1270000" cy="1270000"/>
          </a:xfrm>
          <a:prstGeom prst="rect">
            <a:avLst/>
          </a:prstGeom>
          <a:ln w="28575">
            <a:solidFill>
              <a:schemeClr val="tx1"/>
            </a:solidFill>
          </a:ln>
        </p:spPr>
      </p:pic>
    </p:spTree>
    <p:extLst>
      <p:ext uri="{BB962C8B-B14F-4D97-AF65-F5344CB8AC3E}">
        <p14:creationId xmlns:p14="http://schemas.microsoft.com/office/powerpoint/2010/main" val="170192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E5FC-EF56-A642-1E51-ACE17C943599}"/>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b="1" i="1" dirty="0">
                <a:solidFill>
                  <a:schemeClr val="bg1"/>
                </a:solidFill>
                <a:latin typeface="Arial Narrow" panose="020B0604020202020204" pitchFamily="34" charset="0"/>
                <a:cs typeface="Arial Narrow" panose="020B0604020202020204" pitchFamily="34" charset="0"/>
              </a:rPr>
              <a:t>Who We Are and What We Believe</a:t>
            </a:r>
            <a:br>
              <a:rPr lang="en-US" b="1" i="1" dirty="0">
                <a:solidFill>
                  <a:schemeClr val="bg1"/>
                </a:solidFill>
                <a:latin typeface="Arial Narrow" panose="020B0604020202020204" pitchFamily="34" charset="0"/>
                <a:cs typeface="Arial Narrow" panose="020B0604020202020204" pitchFamily="34" charset="0"/>
              </a:rPr>
            </a:br>
            <a:r>
              <a:rPr lang="en-US" sz="3600" b="1" i="1" dirty="0">
                <a:solidFill>
                  <a:schemeClr val="bg1"/>
                </a:solidFill>
                <a:latin typeface="Arial Narrow" panose="020B0604020202020204" pitchFamily="34" charset="0"/>
                <a:cs typeface="Arial Narrow" panose="020B0604020202020204" pitchFamily="34" charset="0"/>
              </a:rPr>
              <a:t>- Manual Statements</a:t>
            </a:r>
          </a:p>
        </p:txBody>
      </p:sp>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solidFill>
            <a:schemeClr val="accent1">
              <a:lumMod val="20000"/>
              <a:lumOff val="80000"/>
            </a:schemeClr>
          </a:solidFill>
        </p:spPr>
        <p:txBody>
          <a:bodyPr>
            <a:noAutofit/>
          </a:bodyPr>
          <a:lstStyle/>
          <a:p>
            <a:pPr marL="0" indent="0">
              <a:spcBef>
                <a:spcPts val="0"/>
              </a:spcBef>
              <a:buNone/>
            </a:pPr>
            <a:endParaRPr lang="en-US" sz="800" dirty="0"/>
          </a:p>
          <a:p>
            <a:pPr>
              <a:spcBef>
                <a:spcPts val="0"/>
              </a:spcBef>
            </a:pPr>
            <a:r>
              <a:rPr lang="en-US" sz="2400" dirty="0"/>
              <a:t>The Church of the Nazarene recognizes that there are </a:t>
            </a:r>
            <a:r>
              <a:rPr lang="en-US" sz="2400" b="1" dirty="0"/>
              <a:t>current moral and social issues </a:t>
            </a:r>
            <a:r>
              <a:rPr lang="en-US" sz="2400" dirty="0"/>
              <a:t>that must be addressed as expanded upon within the Manual of the Church of the Nazarene.</a:t>
            </a:r>
          </a:p>
          <a:p>
            <a:pPr lvl="1"/>
            <a:r>
              <a:rPr lang="en-US" sz="2000" dirty="0">
                <a:solidFill>
                  <a:srgbClr val="002060"/>
                </a:solidFill>
              </a:rPr>
              <a:t>Discrimination, 915</a:t>
            </a:r>
          </a:p>
          <a:p>
            <a:pPr lvl="1"/>
            <a:r>
              <a:rPr lang="en-US" sz="2000" dirty="0">
                <a:solidFill>
                  <a:srgbClr val="002060"/>
                </a:solidFill>
              </a:rPr>
              <a:t>Abuse of the Unempowered, 916</a:t>
            </a:r>
          </a:p>
          <a:p>
            <a:pPr lvl="1"/>
            <a:r>
              <a:rPr lang="en-US" sz="2000" dirty="0">
                <a:solidFill>
                  <a:srgbClr val="002060"/>
                </a:solidFill>
              </a:rPr>
              <a:t>Affirmation and Declaration of Human Freedom, 920</a:t>
            </a:r>
          </a:p>
          <a:p>
            <a:pPr lvl="1"/>
            <a:r>
              <a:rPr lang="en-US" sz="2000" dirty="0">
                <a:solidFill>
                  <a:srgbClr val="002060"/>
                </a:solidFill>
              </a:rPr>
              <a:t>Value of Children and Youth, 921</a:t>
            </a:r>
          </a:p>
          <a:p>
            <a:pPr lvl="1"/>
            <a:r>
              <a:rPr lang="en-US" sz="2000" dirty="0">
                <a:solidFill>
                  <a:srgbClr val="002060"/>
                </a:solidFill>
              </a:rPr>
              <a:t>Creation Care, 924</a:t>
            </a:r>
          </a:p>
          <a:p>
            <a:pPr lvl="1"/>
            <a:r>
              <a:rPr lang="en-US" sz="2000" dirty="0">
                <a:solidFill>
                  <a:srgbClr val="002060"/>
                </a:solidFill>
              </a:rPr>
              <a:t>Pornography, 926</a:t>
            </a:r>
          </a:p>
          <a:p>
            <a:pPr lvl="1"/>
            <a:r>
              <a:rPr lang="en-US" sz="2000" dirty="0">
                <a:solidFill>
                  <a:srgbClr val="002060"/>
                </a:solidFill>
              </a:rPr>
              <a:t>Wellness, 928</a:t>
            </a:r>
          </a:p>
          <a:p>
            <a:pPr lvl="1"/>
            <a:r>
              <a:rPr lang="en-US" sz="2000" dirty="0">
                <a:solidFill>
                  <a:srgbClr val="002060"/>
                </a:solidFill>
              </a:rPr>
              <a:t>Alcohol Desocialization, 929</a:t>
            </a:r>
          </a:p>
          <a:p>
            <a:pPr lvl="1"/>
            <a:r>
              <a:rPr lang="en-US" sz="2000" dirty="0">
                <a:solidFill>
                  <a:srgbClr val="002060"/>
                </a:solidFill>
              </a:rPr>
              <a:t>Use of Social Media, 933</a:t>
            </a:r>
          </a:p>
          <a:p>
            <a:pPr marL="0" indent="0">
              <a:spcBef>
                <a:spcPts val="0"/>
              </a:spcBef>
              <a:buNone/>
            </a:pPr>
            <a:endParaRPr lang="en-US" sz="1800" dirty="0"/>
          </a:p>
        </p:txBody>
      </p:sp>
      <p:pic>
        <p:nvPicPr>
          <p:cNvPr id="10" name="Picture 9">
            <a:extLst>
              <a:ext uri="{FF2B5EF4-FFF2-40B4-BE49-F238E27FC236}">
                <a16:creationId xmlns:a16="http://schemas.microsoft.com/office/drawing/2014/main" id="{0A409B18-0208-71EF-999D-E67CEB88E07A}"/>
              </a:ext>
            </a:extLst>
          </p:cNvPr>
          <p:cNvPicPr>
            <a:picLocks noChangeAspect="1"/>
          </p:cNvPicPr>
          <p:nvPr/>
        </p:nvPicPr>
        <p:blipFill>
          <a:blip r:embed="rId2"/>
          <a:stretch>
            <a:fillRect/>
          </a:stretch>
        </p:blipFill>
        <p:spPr>
          <a:xfrm>
            <a:off x="6972657" y="1027906"/>
            <a:ext cx="3952017" cy="541809"/>
          </a:xfrm>
          <a:prstGeom prst="rect">
            <a:avLst/>
          </a:prstGeom>
        </p:spPr>
      </p:pic>
      <p:sp>
        <p:nvSpPr>
          <p:cNvPr id="4" name="TextBox 3">
            <a:extLst>
              <a:ext uri="{FF2B5EF4-FFF2-40B4-BE49-F238E27FC236}">
                <a16:creationId xmlns:a16="http://schemas.microsoft.com/office/drawing/2014/main" id="{2C4269F3-DED1-6961-AF50-56F2A646D73B}"/>
              </a:ext>
            </a:extLst>
          </p:cNvPr>
          <p:cNvSpPr txBox="1"/>
          <p:nvPr/>
        </p:nvSpPr>
        <p:spPr>
          <a:xfrm>
            <a:off x="7581418" y="4386805"/>
            <a:ext cx="3229337" cy="830997"/>
          </a:xfrm>
          <a:prstGeom prst="rect">
            <a:avLst/>
          </a:prstGeom>
          <a:solidFill>
            <a:schemeClr val="accent1">
              <a:lumMod val="75000"/>
            </a:schemeClr>
          </a:solidFill>
          <a:ln w="57150">
            <a:solidFill>
              <a:schemeClr val="tx1"/>
            </a:solidFill>
          </a:ln>
        </p:spPr>
        <p:txBody>
          <a:bodyPr wrap="square" rtlCol="0">
            <a:spAutoFit/>
          </a:bodyPr>
          <a:lstStyle/>
          <a:p>
            <a:pPr algn="ctr"/>
            <a:r>
              <a:rPr lang="en-US" sz="2400" b="1" i="1" dirty="0">
                <a:solidFill>
                  <a:schemeClr val="bg1"/>
                </a:solidFill>
                <a:latin typeface="Arial Narrow" panose="020B0604020202020204" pitchFamily="34" charset="0"/>
                <a:cs typeface="Arial Narrow" panose="020B0604020202020204" pitchFamily="34" charset="0"/>
              </a:rPr>
              <a:t>How we love our neighbor!</a:t>
            </a:r>
          </a:p>
        </p:txBody>
      </p:sp>
    </p:spTree>
    <p:extLst>
      <p:ext uri="{BB962C8B-B14F-4D97-AF65-F5344CB8AC3E}">
        <p14:creationId xmlns:p14="http://schemas.microsoft.com/office/powerpoint/2010/main" val="144405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xfrm>
            <a:off x="352927" y="369190"/>
            <a:ext cx="11550316" cy="4652210"/>
          </a:xfrm>
          <a:solidFill>
            <a:schemeClr val="accent1">
              <a:lumMod val="20000"/>
              <a:lumOff val="80000"/>
            </a:schemeClr>
          </a:solidFill>
          <a:ln w="38100">
            <a:solidFill>
              <a:srgbClr val="002060"/>
            </a:solidFill>
          </a:ln>
        </p:spPr>
        <p:txBody>
          <a:bodyPr>
            <a:noAutofit/>
          </a:bodyPr>
          <a:lstStyle/>
          <a:p>
            <a:pPr marL="0" indent="0">
              <a:spcBef>
                <a:spcPts val="0"/>
              </a:spcBef>
              <a:buNone/>
            </a:pPr>
            <a:endParaRPr lang="en-US" sz="800" dirty="0"/>
          </a:p>
          <a:p>
            <a:pPr marL="0" indent="0" algn="ctr">
              <a:spcBef>
                <a:spcPts val="0"/>
              </a:spcBef>
              <a:buNone/>
            </a:pPr>
            <a:r>
              <a:rPr lang="en-US" sz="2500" b="1" dirty="0"/>
              <a:t>We live in a fallen world with broken people ---- MVNU is made up of these people!</a:t>
            </a:r>
          </a:p>
          <a:p>
            <a:pPr marL="0" indent="0" algn="ctr">
              <a:spcBef>
                <a:spcPts val="0"/>
              </a:spcBef>
              <a:buNone/>
            </a:pPr>
            <a:r>
              <a:rPr lang="en-US" sz="2500" b="1" dirty="0"/>
              <a:t>We must consider these current and social issues.</a:t>
            </a:r>
          </a:p>
          <a:p>
            <a:pPr marL="0" indent="0" algn="ctr">
              <a:spcBef>
                <a:spcPts val="0"/>
              </a:spcBef>
              <a:buNone/>
            </a:pPr>
            <a:endParaRPr lang="en-US" sz="2500" i="1" dirty="0"/>
          </a:p>
          <a:p>
            <a:pPr marL="0" indent="0" algn="ctr">
              <a:spcBef>
                <a:spcPts val="0"/>
              </a:spcBef>
              <a:buNone/>
            </a:pPr>
            <a:r>
              <a:rPr lang="en-US" sz="2500" i="1" dirty="0">
                <a:solidFill>
                  <a:schemeClr val="accent6">
                    <a:lumMod val="50000"/>
                  </a:schemeClr>
                </a:solidFill>
              </a:rPr>
              <a:t>Now we know that whatever the law says, it says to those who are under the law, so that every mouth may be silenced and the whole world held accountable to God. Therefore no one will be declared righteous in God’s sight by the works of the law; rather, </a:t>
            </a:r>
            <a:r>
              <a:rPr lang="en-US" sz="2500" i="1" u="sng" dirty="0">
                <a:solidFill>
                  <a:schemeClr val="accent6">
                    <a:lumMod val="50000"/>
                  </a:schemeClr>
                </a:solidFill>
              </a:rPr>
              <a:t>through the law we become conscious of our sin</a:t>
            </a:r>
            <a:r>
              <a:rPr lang="en-US" sz="2500" i="1" dirty="0">
                <a:solidFill>
                  <a:schemeClr val="accent6">
                    <a:lumMod val="50000"/>
                  </a:schemeClr>
                </a:solidFill>
              </a:rPr>
              <a:t>. Romans 3:19-20</a:t>
            </a:r>
          </a:p>
          <a:p>
            <a:pPr marL="0" indent="0" algn="ctr">
              <a:spcBef>
                <a:spcPts val="0"/>
              </a:spcBef>
              <a:buNone/>
            </a:pPr>
            <a:endParaRPr lang="en-US" sz="2500" dirty="0"/>
          </a:p>
          <a:p>
            <a:pPr marL="0" indent="0" algn="ctr">
              <a:spcBef>
                <a:spcPts val="0"/>
              </a:spcBef>
              <a:buNone/>
            </a:pPr>
            <a:r>
              <a:rPr lang="en-US" sz="2500" dirty="0"/>
              <a:t>According to William M. Greathouse:</a:t>
            </a:r>
          </a:p>
          <a:p>
            <a:pPr marL="0" indent="0" algn="ctr">
              <a:spcBef>
                <a:spcPts val="0"/>
              </a:spcBef>
              <a:buNone/>
            </a:pPr>
            <a:r>
              <a:rPr lang="en-US" sz="2500" b="1" dirty="0"/>
              <a:t> “the law is God’s mirror.”</a:t>
            </a:r>
          </a:p>
          <a:p>
            <a:pPr marL="0" indent="0" algn="ctr">
              <a:spcBef>
                <a:spcPts val="0"/>
              </a:spcBef>
              <a:buNone/>
            </a:pPr>
            <a:endParaRPr lang="en-US" sz="2500" b="1" dirty="0"/>
          </a:p>
          <a:p>
            <a:pPr marL="0" indent="0" algn="ctr">
              <a:spcBef>
                <a:spcPts val="0"/>
              </a:spcBef>
              <a:buNone/>
            </a:pPr>
            <a:endParaRPr lang="en-US" sz="800" dirty="0"/>
          </a:p>
          <a:p>
            <a:pPr marL="0" indent="0" algn="ctr">
              <a:spcBef>
                <a:spcPts val="0"/>
              </a:spcBef>
              <a:buNone/>
            </a:pPr>
            <a:br>
              <a:rPr lang="en-US" sz="2400" dirty="0"/>
            </a:br>
            <a:endParaRPr lang="en-US" sz="2500" dirty="0"/>
          </a:p>
          <a:p>
            <a:pPr marL="0" indent="0">
              <a:spcBef>
                <a:spcPts val="0"/>
              </a:spcBef>
              <a:buNone/>
            </a:pPr>
            <a:endParaRPr lang="en-US" sz="2500" dirty="0"/>
          </a:p>
          <a:p>
            <a:pPr marL="0" indent="0">
              <a:spcBef>
                <a:spcPts val="0"/>
              </a:spcBef>
              <a:buNone/>
            </a:pPr>
            <a:endParaRPr lang="en-US" sz="1800" dirty="0"/>
          </a:p>
          <a:p>
            <a:pPr marL="0" indent="0">
              <a:spcBef>
                <a:spcPts val="0"/>
              </a:spcBef>
              <a:buNone/>
            </a:pPr>
            <a:endParaRPr lang="en-US" sz="1800" dirty="0"/>
          </a:p>
        </p:txBody>
      </p:sp>
      <p:pic>
        <p:nvPicPr>
          <p:cNvPr id="8" name="Picture 7">
            <a:extLst>
              <a:ext uri="{FF2B5EF4-FFF2-40B4-BE49-F238E27FC236}">
                <a16:creationId xmlns:a16="http://schemas.microsoft.com/office/drawing/2014/main" id="{55010461-09E7-E083-3255-EF44FAC4A865}"/>
              </a:ext>
            </a:extLst>
          </p:cNvPr>
          <p:cNvPicPr>
            <a:picLocks noChangeAspect="1"/>
          </p:cNvPicPr>
          <p:nvPr/>
        </p:nvPicPr>
        <p:blipFill>
          <a:blip r:embed="rId2"/>
          <a:stretch>
            <a:fillRect/>
          </a:stretch>
        </p:blipFill>
        <p:spPr>
          <a:xfrm flipH="1">
            <a:off x="8999620" y="3015915"/>
            <a:ext cx="746633" cy="1331494"/>
          </a:xfrm>
          <a:prstGeom prst="rect">
            <a:avLst/>
          </a:prstGeom>
          <a:ln w="38100">
            <a:solidFill>
              <a:schemeClr val="accent6">
                <a:lumMod val="50000"/>
              </a:schemeClr>
            </a:solidFill>
          </a:ln>
        </p:spPr>
      </p:pic>
      <p:sp>
        <p:nvSpPr>
          <p:cNvPr id="10" name="TextBox 9">
            <a:extLst>
              <a:ext uri="{FF2B5EF4-FFF2-40B4-BE49-F238E27FC236}">
                <a16:creationId xmlns:a16="http://schemas.microsoft.com/office/drawing/2014/main" id="{9A124272-3DBF-1F42-C010-E6B4D6FC4D71}"/>
              </a:ext>
            </a:extLst>
          </p:cNvPr>
          <p:cNvSpPr txBox="1"/>
          <p:nvPr/>
        </p:nvSpPr>
        <p:spPr>
          <a:xfrm>
            <a:off x="930443" y="4573268"/>
            <a:ext cx="10395284" cy="2108269"/>
          </a:xfrm>
          <a:prstGeom prst="rect">
            <a:avLst/>
          </a:prstGeom>
          <a:solidFill>
            <a:srgbClr val="002060"/>
          </a:solidFill>
          <a:ln w="28575">
            <a:solidFill>
              <a:schemeClr val="accent6">
                <a:lumMod val="50000"/>
              </a:schemeClr>
            </a:solidFill>
          </a:ln>
        </p:spPr>
        <p:txBody>
          <a:bodyPr wrap="square" rtlCol="0">
            <a:spAutoFit/>
          </a:bodyPr>
          <a:lstStyle/>
          <a:p>
            <a:pPr algn="ctr"/>
            <a:r>
              <a:rPr lang="en-US" sz="2800" b="1" dirty="0">
                <a:solidFill>
                  <a:schemeClr val="bg1"/>
                </a:solidFill>
              </a:rPr>
              <a:t>Obeying the federal law </a:t>
            </a:r>
            <a:r>
              <a:rPr lang="en-US" sz="2800" b="1" i="1" dirty="0">
                <a:solidFill>
                  <a:schemeClr val="bg1"/>
                </a:solidFill>
              </a:rPr>
              <a:t>AND</a:t>
            </a:r>
            <a:r>
              <a:rPr lang="en-US" sz="2800" b="1" dirty="0">
                <a:solidFill>
                  <a:schemeClr val="bg1"/>
                </a:solidFill>
              </a:rPr>
              <a:t> the Great Commission – </a:t>
            </a:r>
          </a:p>
          <a:p>
            <a:pPr algn="ctr"/>
            <a:r>
              <a:rPr lang="en-US" sz="2800" b="1" dirty="0">
                <a:solidFill>
                  <a:schemeClr val="bg1"/>
                </a:solidFill>
              </a:rPr>
              <a:t>to make Christlike disciples. </a:t>
            </a:r>
          </a:p>
          <a:p>
            <a:pPr algn="ctr"/>
            <a:r>
              <a:rPr lang="en-US" sz="2500" i="1" dirty="0">
                <a:solidFill>
                  <a:schemeClr val="accent6">
                    <a:lumMod val="60000"/>
                    <a:lumOff val="40000"/>
                  </a:schemeClr>
                </a:solidFill>
              </a:rPr>
              <a:t>“Preach the word of God. Be prepared, whether the time is favorable or not. Patiently correct, rebuke, and encourage your people with good teaching.” </a:t>
            </a:r>
          </a:p>
          <a:p>
            <a:pPr algn="ctr"/>
            <a:r>
              <a:rPr lang="en-US" sz="2500" i="1" dirty="0">
                <a:solidFill>
                  <a:schemeClr val="accent6">
                    <a:lumMod val="60000"/>
                    <a:lumOff val="40000"/>
                  </a:schemeClr>
                </a:solidFill>
              </a:rPr>
              <a:t>2 Tim. 4:2 (NLT)</a:t>
            </a:r>
            <a:endParaRPr lang="en-US" sz="2500" dirty="0">
              <a:solidFill>
                <a:schemeClr val="accent6">
                  <a:lumMod val="60000"/>
                  <a:lumOff val="40000"/>
                </a:schemeClr>
              </a:solidFill>
            </a:endParaRPr>
          </a:p>
        </p:txBody>
      </p:sp>
    </p:spTree>
    <p:extLst>
      <p:ext uri="{BB962C8B-B14F-4D97-AF65-F5344CB8AC3E}">
        <p14:creationId xmlns:p14="http://schemas.microsoft.com/office/powerpoint/2010/main" val="310596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0F5E6-1E86-3572-4668-1C2E91A08EB3}"/>
              </a:ext>
            </a:extLst>
          </p:cNvPr>
          <p:cNvSpPr>
            <a:spLocks noGrp="1"/>
          </p:cNvSpPr>
          <p:nvPr>
            <p:ph idx="1"/>
          </p:nvPr>
        </p:nvSpPr>
        <p:spPr>
          <a:xfrm>
            <a:off x="947737" y="3784759"/>
            <a:ext cx="10515600" cy="2399585"/>
          </a:xfrm>
          <a:solidFill>
            <a:schemeClr val="accent6">
              <a:lumMod val="75000"/>
            </a:schemeClr>
          </a:solidFill>
        </p:spPr>
        <p:txBody>
          <a:bodyPr>
            <a:normAutofit/>
          </a:bodyPr>
          <a:lstStyle/>
          <a:p>
            <a:pPr marL="0" indent="0" algn="ctr">
              <a:buNone/>
            </a:pPr>
            <a:endParaRPr lang="en-US" sz="1400" dirty="0">
              <a:solidFill>
                <a:schemeClr val="bg1"/>
              </a:solidFill>
            </a:endParaRPr>
          </a:p>
          <a:p>
            <a:pPr marL="0" indent="0" algn="ctr">
              <a:buNone/>
            </a:pPr>
            <a:r>
              <a:rPr lang="en-US" sz="4000" b="1" dirty="0">
                <a:solidFill>
                  <a:schemeClr val="bg1"/>
                </a:solidFill>
              </a:rPr>
              <a:t>2 Civil Rights Policies </a:t>
            </a:r>
          </a:p>
          <a:p>
            <a:pPr algn="ctr"/>
            <a:r>
              <a:rPr lang="en-US" sz="3200" i="1" dirty="0">
                <a:solidFill>
                  <a:schemeClr val="bg1"/>
                </a:solidFill>
              </a:rPr>
              <a:t>Discrimination, Harassment, Sexual Misconduct</a:t>
            </a:r>
          </a:p>
          <a:p>
            <a:pPr algn="ctr"/>
            <a:r>
              <a:rPr lang="en-US" sz="3200" i="1" dirty="0">
                <a:solidFill>
                  <a:schemeClr val="bg1"/>
                </a:solidFill>
              </a:rPr>
              <a:t>Resolving Complaints under ADA/Section 505</a:t>
            </a:r>
          </a:p>
        </p:txBody>
      </p:sp>
      <p:pic>
        <p:nvPicPr>
          <p:cNvPr id="5" name="Picture 4">
            <a:extLst>
              <a:ext uri="{FF2B5EF4-FFF2-40B4-BE49-F238E27FC236}">
                <a16:creationId xmlns:a16="http://schemas.microsoft.com/office/drawing/2014/main" id="{2D3DC634-C802-D6C2-DE42-035BF8B340EE}"/>
              </a:ext>
            </a:extLst>
          </p:cNvPr>
          <p:cNvPicPr>
            <a:picLocks noChangeAspect="1"/>
          </p:cNvPicPr>
          <p:nvPr/>
        </p:nvPicPr>
        <p:blipFill>
          <a:blip r:embed="rId2"/>
          <a:stretch>
            <a:fillRect/>
          </a:stretch>
        </p:blipFill>
        <p:spPr>
          <a:xfrm>
            <a:off x="3752849" y="-876211"/>
            <a:ext cx="4905375" cy="4905375"/>
          </a:xfrm>
          <a:prstGeom prst="rect">
            <a:avLst/>
          </a:prstGeom>
        </p:spPr>
      </p:pic>
      <p:sp>
        <p:nvSpPr>
          <p:cNvPr id="6" name="TextBox 5">
            <a:extLst>
              <a:ext uri="{FF2B5EF4-FFF2-40B4-BE49-F238E27FC236}">
                <a16:creationId xmlns:a16="http://schemas.microsoft.com/office/drawing/2014/main" id="{A389367A-3B20-E87B-6463-53892DCF9492}"/>
              </a:ext>
            </a:extLst>
          </p:cNvPr>
          <p:cNvSpPr txBox="1"/>
          <p:nvPr/>
        </p:nvSpPr>
        <p:spPr>
          <a:xfrm>
            <a:off x="3843337" y="5862386"/>
            <a:ext cx="4814887" cy="1107996"/>
          </a:xfrm>
          <a:prstGeom prst="rect">
            <a:avLst/>
          </a:prstGeom>
          <a:noFill/>
        </p:spPr>
        <p:txBody>
          <a:bodyPr wrap="square" rtlCol="0">
            <a:spAutoFit/>
          </a:bodyPr>
          <a:lstStyle/>
          <a:p>
            <a:pPr algn="ctr"/>
            <a:endParaRPr lang="en-US" sz="2400" i="1" dirty="0"/>
          </a:p>
          <a:p>
            <a:pPr algn="ctr"/>
            <a:r>
              <a:rPr lang="en-US" sz="2400" i="1" dirty="0"/>
              <a:t>Find these at </a:t>
            </a:r>
            <a:r>
              <a:rPr lang="en-US" sz="2400" i="1" dirty="0">
                <a:hlinkClick r:id="rId3"/>
              </a:rPr>
              <a:t>www.mvnu.edu/titleix</a:t>
            </a:r>
            <a:endParaRPr lang="en-US" sz="2400" i="1" dirty="0"/>
          </a:p>
          <a:p>
            <a:endParaRPr lang="en-US" dirty="0"/>
          </a:p>
        </p:txBody>
      </p:sp>
      <p:sp>
        <p:nvSpPr>
          <p:cNvPr id="2" name="TextBox 1">
            <a:extLst>
              <a:ext uri="{FF2B5EF4-FFF2-40B4-BE49-F238E27FC236}">
                <a16:creationId xmlns:a16="http://schemas.microsoft.com/office/drawing/2014/main" id="{0568B135-9004-FF48-997B-222FC6AE9BD2}"/>
              </a:ext>
            </a:extLst>
          </p:cNvPr>
          <p:cNvSpPr txBox="1"/>
          <p:nvPr/>
        </p:nvSpPr>
        <p:spPr>
          <a:xfrm>
            <a:off x="947737" y="2828835"/>
            <a:ext cx="10515600" cy="1200329"/>
          </a:xfrm>
          <a:prstGeom prst="rect">
            <a:avLst/>
          </a:prstGeom>
          <a:solidFill>
            <a:srgbClr val="002060"/>
          </a:solidFill>
        </p:spPr>
        <p:txBody>
          <a:bodyPr wrap="square" rtlCol="0">
            <a:spAutoFit/>
          </a:bodyPr>
          <a:lstStyle/>
          <a:p>
            <a:pPr algn="ctr"/>
            <a:r>
              <a:rPr lang="en-US" sz="2400" b="1" i="1" dirty="0">
                <a:solidFill>
                  <a:schemeClr val="bg1"/>
                </a:solidFill>
                <a:latin typeface="Arial Narrow" panose="020B0604020202020204" pitchFamily="34" charset="0"/>
                <a:cs typeface="Arial Narrow" panose="020B0604020202020204" pitchFamily="34" charset="0"/>
              </a:rPr>
              <a:t>It is both our legal duty and our moral obligation to foster a non-discriminatory campus environment because we are an intentionally Christian community where it’s members should be able to flourish in their learning or working environments.</a:t>
            </a:r>
          </a:p>
        </p:txBody>
      </p:sp>
    </p:spTree>
    <p:extLst>
      <p:ext uri="{BB962C8B-B14F-4D97-AF65-F5344CB8AC3E}">
        <p14:creationId xmlns:p14="http://schemas.microsoft.com/office/powerpoint/2010/main" val="343935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6FE8-DAE7-F359-7E81-0CEC28EE65BB}"/>
              </a:ext>
            </a:extLst>
          </p:cNvPr>
          <p:cNvSpPr>
            <a:spLocks noGrp="1"/>
          </p:cNvSpPr>
          <p:nvPr>
            <p:ph type="title"/>
          </p:nvPr>
        </p:nvSpPr>
        <p:spPr>
          <a:xfrm>
            <a:off x="336396" y="211873"/>
            <a:ext cx="10515600" cy="1325563"/>
          </a:xfrm>
          <a:solidFill>
            <a:srgbClr val="0070C0"/>
          </a:solidFill>
          <a:ln w="28575">
            <a:solidFill>
              <a:srgbClr val="002060"/>
            </a:solidFill>
          </a:ln>
        </p:spPr>
        <p:txBody>
          <a:bodyPr/>
          <a:lstStyle/>
          <a:p>
            <a:r>
              <a:rPr lang="en-US" b="1" i="1" dirty="0">
                <a:solidFill>
                  <a:schemeClr val="bg1"/>
                </a:solidFill>
                <a:latin typeface="Arial Narrow" panose="020B0604020202020204" pitchFamily="34" charset="0"/>
                <a:cs typeface="Arial Narrow" panose="020B0604020202020204" pitchFamily="34" charset="0"/>
              </a:rPr>
              <a:t>  </a:t>
            </a:r>
            <a:r>
              <a:rPr lang="en-US" b="1" i="1" u="sng" dirty="0">
                <a:solidFill>
                  <a:schemeClr val="bg1"/>
                </a:solidFill>
                <a:latin typeface="Arial Narrow" panose="020B0604020202020204" pitchFamily="34" charset="0"/>
                <a:cs typeface="Arial Narrow" panose="020B0604020202020204" pitchFamily="34" charset="0"/>
              </a:rPr>
              <a:t>Notice of Non-Discrimination</a:t>
            </a:r>
            <a:br>
              <a:rPr lang="en-US" dirty="0"/>
            </a:br>
            <a:endParaRPr lang="en-US" dirty="0"/>
          </a:p>
        </p:txBody>
      </p:sp>
      <p:sp>
        <p:nvSpPr>
          <p:cNvPr id="3" name="Content Placeholder 2">
            <a:extLst>
              <a:ext uri="{FF2B5EF4-FFF2-40B4-BE49-F238E27FC236}">
                <a16:creationId xmlns:a16="http://schemas.microsoft.com/office/drawing/2014/main" id="{E0B2F6D1-CA45-4B96-283A-2D41EB31AF6A}"/>
              </a:ext>
            </a:extLst>
          </p:cNvPr>
          <p:cNvSpPr>
            <a:spLocks noGrp="1"/>
          </p:cNvSpPr>
          <p:nvPr>
            <p:ph idx="1"/>
          </p:nvPr>
        </p:nvSpPr>
        <p:spPr>
          <a:xfrm>
            <a:off x="581722" y="1253331"/>
            <a:ext cx="7882054" cy="5392796"/>
          </a:xfrm>
          <a:solidFill>
            <a:schemeClr val="accent5">
              <a:lumMod val="60000"/>
              <a:lumOff val="40000"/>
            </a:schemeClr>
          </a:solidFill>
        </p:spPr>
        <p:txBody>
          <a:bodyPr>
            <a:normAutofit fontScale="85000" lnSpcReduction="10000"/>
          </a:bodyPr>
          <a:lstStyle/>
          <a:p>
            <a:pPr marL="0" indent="0">
              <a:buNone/>
            </a:pPr>
            <a:endParaRPr lang="en-US" sz="1300" b="1" i="1" dirty="0">
              <a:solidFill>
                <a:srgbClr val="002060"/>
              </a:solidFill>
              <a:latin typeface="Arial Narrow" panose="020B0604020202020204" pitchFamily="34" charset="0"/>
              <a:cs typeface="Arial Narrow" panose="020B0604020202020204" pitchFamily="34" charset="0"/>
            </a:endParaRPr>
          </a:p>
          <a:p>
            <a:r>
              <a:rPr lang="en-US" i="1" dirty="0">
                <a:solidFill>
                  <a:srgbClr val="002060"/>
                </a:solidFill>
                <a:latin typeface="Arial Narrow" panose="020B0604020202020204" pitchFamily="34" charset="0"/>
                <a:cs typeface="Arial Narrow" panose="020B0604020202020204" pitchFamily="34" charset="0"/>
              </a:rPr>
              <a:t>Mount Vernon Nazarene University is </a:t>
            </a:r>
            <a:r>
              <a:rPr lang="en-US" i="1" dirty="0">
                <a:solidFill>
                  <a:srgbClr val="002060"/>
                </a:solidFill>
                <a:highlight>
                  <a:srgbClr val="FFFF00"/>
                </a:highlight>
                <a:latin typeface="Arial Narrow" panose="020B0604020202020204" pitchFamily="34" charset="0"/>
                <a:cs typeface="Arial Narrow" panose="020B0604020202020204" pitchFamily="34" charset="0"/>
              </a:rPr>
              <a:t>committed to fostering a non-discriminatory campus environment i</a:t>
            </a:r>
            <a:r>
              <a:rPr lang="en-US" i="1" dirty="0">
                <a:solidFill>
                  <a:srgbClr val="002060"/>
                </a:solidFill>
                <a:latin typeface="Arial Narrow" panose="020B0604020202020204" pitchFamily="34" charset="0"/>
                <a:cs typeface="Arial Narrow" panose="020B0604020202020204" pitchFamily="34" charset="0"/>
              </a:rPr>
              <a:t>n which community members can learn and work. MVNU prohibits discrimination on the basis of race, sex, age, color, national origin, disability, marital status, or military service in the operation of all University programs, activities, and services.  As a faith-based institution, the University is exempted from certain laws and regulations concerning discrimination. The University maintains the right, with regard to its lifestyle covenant, employment, and other matters, to </a:t>
            </a:r>
            <a:r>
              <a:rPr lang="en-US" i="1" dirty="0">
                <a:solidFill>
                  <a:srgbClr val="002060"/>
                </a:solidFill>
                <a:highlight>
                  <a:srgbClr val="FFFF00"/>
                </a:highlight>
                <a:latin typeface="Arial Narrow" panose="020B0604020202020204" pitchFamily="34" charset="0"/>
                <a:cs typeface="Arial Narrow" panose="020B0604020202020204" pitchFamily="34" charset="0"/>
              </a:rPr>
              <a:t>uphold and apply its Christian beliefs </a:t>
            </a:r>
            <a:r>
              <a:rPr lang="en-US" i="1" dirty="0">
                <a:solidFill>
                  <a:srgbClr val="002060"/>
                </a:solidFill>
                <a:latin typeface="Arial Narrow" panose="020B0604020202020204" pitchFamily="34" charset="0"/>
                <a:cs typeface="Arial Narrow" panose="020B0604020202020204" pitchFamily="34" charset="0"/>
              </a:rPr>
              <a:t>related to, among other issues, marriage, sex (gender), gender identity, sexual orientation, and sexual activity to the fullest extent permitted by law. Thus, </a:t>
            </a:r>
            <a:r>
              <a:rPr lang="en-US" i="1" dirty="0">
                <a:solidFill>
                  <a:srgbClr val="002060"/>
                </a:solidFill>
                <a:highlight>
                  <a:srgbClr val="FFFF00"/>
                </a:highlight>
                <a:latin typeface="Arial Narrow" panose="020B0604020202020204" pitchFamily="34" charset="0"/>
                <a:cs typeface="Arial Narrow" panose="020B0604020202020204" pitchFamily="34" charset="0"/>
              </a:rPr>
              <a:t>MVNU attempts to make all policies and decisions within the doctrinal and moral convictions of the Church of the Nazarene </a:t>
            </a:r>
            <a:r>
              <a:rPr lang="en-US" i="1" dirty="0">
                <a:solidFill>
                  <a:srgbClr val="002060"/>
                </a:solidFill>
                <a:latin typeface="Arial Narrow" panose="020B0604020202020204" pitchFamily="34" charset="0"/>
                <a:cs typeface="Arial Narrow" panose="020B0604020202020204" pitchFamily="34" charset="0"/>
              </a:rPr>
              <a:t>(e.g., Articles of Faith, Covenant of Christian Conduct including the Statement on Human Sexuality and Marriage, Covenant of Christian Character, and the Statement on Discrimination, 915).</a:t>
            </a:r>
          </a:p>
          <a:p>
            <a:endParaRPr lang="en-US" dirty="0"/>
          </a:p>
        </p:txBody>
      </p:sp>
      <p:pic>
        <p:nvPicPr>
          <p:cNvPr id="5" name="Picture 4">
            <a:extLst>
              <a:ext uri="{FF2B5EF4-FFF2-40B4-BE49-F238E27FC236}">
                <a16:creationId xmlns:a16="http://schemas.microsoft.com/office/drawing/2014/main" id="{8C9B5D6A-B687-5536-B619-B8AE03364637}"/>
              </a:ext>
            </a:extLst>
          </p:cNvPr>
          <p:cNvPicPr>
            <a:picLocks noChangeAspect="1"/>
          </p:cNvPicPr>
          <p:nvPr/>
        </p:nvPicPr>
        <p:blipFill>
          <a:blip r:embed="rId2"/>
          <a:stretch>
            <a:fillRect/>
          </a:stretch>
        </p:blipFill>
        <p:spPr>
          <a:xfrm>
            <a:off x="8766716" y="2180062"/>
            <a:ext cx="3122341" cy="3122341"/>
          </a:xfrm>
          <a:prstGeom prst="rect">
            <a:avLst/>
          </a:prstGeom>
          <a:ln w="57150">
            <a:solidFill>
              <a:srgbClr val="002060"/>
            </a:solidFill>
          </a:ln>
        </p:spPr>
      </p:pic>
    </p:spTree>
    <p:extLst>
      <p:ext uri="{BB962C8B-B14F-4D97-AF65-F5344CB8AC3E}">
        <p14:creationId xmlns:p14="http://schemas.microsoft.com/office/powerpoint/2010/main" val="403363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6FE8-DAE7-F359-7E81-0CEC28EE65BB}"/>
              </a:ext>
            </a:extLst>
          </p:cNvPr>
          <p:cNvSpPr>
            <a:spLocks noGrp="1"/>
          </p:cNvSpPr>
          <p:nvPr>
            <p:ph type="title"/>
          </p:nvPr>
        </p:nvSpPr>
        <p:spPr>
          <a:xfrm>
            <a:off x="1475393" y="223025"/>
            <a:ext cx="10515600" cy="1467664"/>
          </a:xfrm>
        </p:spPr>
        <p:txBody>
          <a:bodyPr>
            <a:normAutofit fontScale="90000"/>
          </a:bodyPr>
          <a:lstStyle/>
          <a:p>
            <a:br>
              <a:rPr lang="en-US" b="1" u="sng" dirty="0"/>
            </a:br>
            <a:r>
              <a:rPr lang="en-US" b="1" i="1" u="sng" dirty="0">
                <a:latin typeface="Arial Narrow" panose="020B0604020202020204" pitchFamily="34" charset="0"/>
                <a:cs typeface="Arial Narrow" panose="020B0604020202020204" pitchFamily="34" charset="0"/>
              </a:rPr>
              <a:t>Religious Expression</a:t>
            </a:r>
            <a:br>
              <a:rPr lang="en-US" dirty="0"/>
            </a:br>
            <a:r>
              <a:rPr lang="en-US" i="1" dirty="0">
                <a:solidFill>
                  <a:schemeClr val="bg1"/>
                </a:solidFill>
              </a:rPr>
              <a:t>Who We Are and What We Believe</a:t>
            </a:r>
            <a:br>
              <a:rPr lang="en-US" dirty="0"/>
            </a:br>
            <a:endParaRPr lang="en-US" dirty="0"/>
          </a:p>
        </p:txBody>
      </p:sp>
      <p:sp>
        <p:nvSpPr>
          <p:cNvPr id="7" name="Content Placeholder 6">
            <a:extLst>
              <a:ext uri="{FF2B5EF4-FFF2-40B4-BE49-F238E27FC236}">
                <a16:creationId xmlns:a16="http://schemas.microsoft.com/office/drawing/2014/main" id="{EBE9FD64-A22C-511C-A818-F5DEA8C7E4BE}"/>
              </a:ext>
            </a:extLst>
          </p:cNvPr>
          <p:cNvSpPr>
            <a:spLocks noGrp="1"/>
          </p:cNvSpPr>
          <p:nvPr>
            <p:ph idx="1"/>
          </p:nvPr>
        </p:nvSpPr>
        <p:spPr>
          <a:xfrm>
            <a:off x="356839" y="1690689"/>
            <a:ext cx="11541512" cy="4944286"/>
          </a:xfrm>
          <a:solidFill>
            <a:srgbClr val="0070C0"/>
          </a:solidFill>
        </p:spPr>
        <p:txBody>
          <a:bodyPr>
            <a:normAutofit fontScale="70000" lnSpcReduction="20000"/>
          </a:bodyPr>
          <a:lstStyle/>
          <a:p>
            <a:pPr marL="0" indent="0">
              <a:buNone/>
            </a:pPr>
            <a:endParaRPr lang="en-US" sz="1600" dirty="0"/>
          </a:p>
          <a:p>
            <a:r>
              <a:rPr lang="en-US" dirty="0">
                <a:solidFill>
                  <a:schemeClr val="accent5">
                    <a:lumMod val="60000"/>
                    <a:lumOff val="40000"/>
                  </a:schemeClr>
                </a:solidFill>
              </a:rPr>
              <a:t>Being of Wesleyan heritage, and a ministry of the Church of the Nazarene, we strive to be a learning community where grace is foundational, truth is pursued, and holiness is a way of life.  Furthermore, we attempt to </a:t>
            </a:r>
            <a:r>
              <a:rPr lang="en-US" b="1" dirty="0"/>
              <a:t>make all policies and decisions within the doctrinal and moral convictions</a:t>
            </a:r>
            <a:r>
              <a:rPr lang="en-US" b="1" dirty="0">
                <a:solidFill>
                  <a:schemeClr val="accent5">
                    <a:lumMod val="60000"/>
                    <a:lumOff val="40000"/>
                  </a:schemeClr>
                </a:solidFill>
              </a:rPr>
              <a:t> </a:t>
            </a:r>
            <a:r>
              <a:rPr lang="en-US" dirty="0">
                <a:solidFill>
                  <a:schemeClr val="accent5">
                    <a:lumMod val="60000"/>
                    <a:lumOff val="40000"/>
                  </a:schemeClr>
                </a:solidFill>
              </a:rPr>
              <a:t>of the Church of the Nazarene as articulated within the Manual of the Church of the Nazarene (e.g., Articles of Faith, Covenant of Christian Conduct including the Statement on Human Sexuality and Marriage, Covenant of Christian Character, and the agreed upon Statement on Discrimination, 915). We also strive to provide a learning and living environment that promotes safety, transparency, personal integrity, civility, mutual respect and freedom from unlawful discrimination. </a:t>
            </a:r>
          </a:p>
          <a:p>
            <a:pPr marL="0" indent="0">
              <a:buNone/>
            </a:pPr>
            <a:endParaRPr lang="en-US" sz="1600" dirty="0">
              <a:solidFill>
                <a:schemeClr val="accent5">
                  <a:lumMod val="60000"/>
                  <a:lumOff val="40000"/>
                </a:schemeClr>
              </a:solidFill>
            </a:endParaRPr>
          </a:p>
          <a:p>
            <a:r>
              <a:rPr lang="en-US" dirty="0">
                <a:solidFill>
                  <a:schemeClr val="accent5">
                    <a:lumMod val="60000"/>
                    <a:lumOff val="40000"/>
                  </a:schemeClr>
                </a:solidFill>
              </a:rPr>
              <a:t>This integration of faith and learning is recognized by the United States and Ohio Constitutions and many state and federal laws. Therefore, it is a </a:t>
            </a:r>
            <a:r>
              <a:rPr lang="en-US" b="1" dirty="0"/>
              <a:t>recognized right</a:t>
            </a:r>
            <a:r>
              <a:rPr lang="en-US" b="1" dirty="0">
                <a:solidFill>
                  <a:schemeClr val="accent5">
                    <a:lumMod val="60000"/>
                    <a:lumOff val="40000"/>
                  </a:schemeClr>
                </a:solidFill>
              </a:rPr>
              <a:t> </a:t>
            </a:r>
            <a:r>
              <a:rPr lang="en-US" dirty="0">
                <a:solidFill>
                  <a:schemeClr val="accent5">
                    <a:lumMod val="60000"/>
                    <a:lumOff val="40000"/>
                  </a:schemeClr>
                </a:solidFill>
              </a:rPr>
              <a:t>of religious educational institutions such as MVNU to </a:t>
            </a:r>
            <a:r>
              <a:rPr lang="en-US" b="1" dirty="0"/>
              <a:t>incorporate religious beliefs into all aspects of university life and maintain faith-based standards of behavior which all community members voluntarily agree to follow</a:t>
            </a:r>
            <a:r>
              <a:rPr lang="en-US" dirty="0">
                <a:solidFill>
                  <a:schemeClr val="accent5">
                    <a:lumMod val="60000"/>
                    <a:lumOff val="40000"/>
                  </a:schemeClr>
                </a:solidFill>
              </a:rPr>
              <a:t>.  </a:t>
            </a:r>
          </a:p>
          <a:p>
            <a:pPr marL="0" indent="0">
              <a:buNone/>
            </a:pPr>
            <a:endParaRPr lang="en-US" sz="1600" dirty="0">
              <a:solidFill>
                <a:schemeClr val="accent5">
                  <a:lumMod val="60000"/>
                  <a:lumOff val="40000"/>
                </a:schemeClr>
              </a:solidFill>
            </a:endParaRPr>
          </a:p>
          <a:p>
            <a:r>
              <a:rPr lang="en-US" dirty="0">
                <a:solidFill>
                  <a:schemeClr val="accent5">
                    <a:lumMod val="60000"/>
                    <a:lumOff val="40000"/>
                  </a:schemeClr>
                </a:solidFill>
              </a:rPr>
              <a:t>MVNU seeks to recruit students of the Christian faith and to create an institutional environment conducive to their growth in Christ; however, we do not require that students be confessing Christians. We welcome and value students of every background and faith. As a Christian community, </a:t>
            </a:r>
            <a:r>
              <a:rPr lang="en-US" b="1" dirty="0"/>
              <a:t>we expect that all of our students will respect the nature of our community</a:t>
            </a:r>
            <a:r>
              <a:rPr lang="en-US" dirty="0"/>
              <a:t>,</a:t>
            </a:r>
            <a:r>
              <a:rPr lang="en-US" dirty="0">
                <a:solidFill>
                  <a:schemeClr val="accent5">
                    <a:lumMod val="60000"/>
                    <a:lumOff val="40000"/>
                  </a:schemeClr>
                </a:solidFill>
              </a:rPr>
              <a:t> learn about our traditions and participate in our community practices. MVNU affirms that a Christian liberal arts education includes an understanding of and appreciation of the differences in faith, living, and practice.</a:t>
            </a:r>
          </a:p>
        </p:txBody>
      </p:sp>
      <p:pic>
        <p:nvPicPr>
          <p:cNvPr id="9" name="Picture 8">
            <a:extLst>
              <a:ext uri="{FF2B5EF4-FFF2-40B4-BE49-F238E27FC236}">
                <a16:creationId xmlns:a16="http://schemas.microsoft.com/office/drawing/2014/main" id="{55AEAC4C-4A29-EED9-7A2E-1C3CA302BD98}"/>
              </a:ext>
            </a:extLst>
          </p:cNvPr>
          <p:cNvPicPr>
            <a:picLocks noChangeAspect="1"/>
          </p:cNvPicPr>
          <p:nvPr/>
        </p:nvPicPr>
        <p:blipFill>
          <a:blip r:embed="rId2"/>
          <a:stretch>
            <a:fillRect/>
          </a:stretch>
        </p:blipFill>
        <p:spPr>
          <a:xfrm>
            <a:off x="395620" y="223025"/>
            <a:ext cx="828719" cy="828719"/>
          </a:xfrm>
          <a:prstGeom prst="rect">
            <a:avLst/>
          </a:prstGeom>
          <a:ln w="57150">
            <a:solidFill>
              <a:schemeClr val="tx1"/>
            </a:solidFill>
          </a:ln>
        </p:spPr>
      </p:pic>
      <p:pic>
        <p:nvPicPr>
          <p:cNvPr id="3" name="Content Placeholder 4">
            <a:extLst>
              <a:ext uri="{FF2B5EF4-FFF2-40B4-BE49-F238E27FC236}">
                <a16:creationId xmlns:a16="http://schemas.microsoft.com/office/drawing/2014/main" id="{B8518A4A-1D72-5DBB-19F7-5F76FFA6085A}"/>
              </a:ext>
            </a:extLst>
          </p:cNvPr>
          <p:cNvPicPr>
            <a:picLocks noChangeAspect="1"/>
          </p:cNvPicPr>
          <p:nvPr/>
        </p:nvPicPr>
        <p:blipFill>
          <a:blip r:embed="rId3"/>
          <a:stretch>
            <a:fillRect/>
          </a:stretch>
        </p:blipFill>
        <p:spPr>
          <a:xfrm>
            <a:off x="8065452" y="-423604"/>
            <a:ext cx="2651155" cy="2651155"/>
          </a:xfrm>
          <a:prstGeom prst="rect">
            <a:avLst/>
          </a:prstGeom>
        </p:spPr>
      </p:pic>
    </p:spTree>
    <p:extLst>
      <p:ext uri="{BB962C8B-B14F-4D97-AF65-F5344CB8AC3E}">
        <p14:creationId xmlns:p14="http://schemas.microsoft.com/office/powerpoint/2010/main" val="46474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1669</Words>
  <Application>Microsoft Macintosh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Century Gothic</vt:lpstr>
      <vt:lpstr>Wingdings</vt:lpstr>
      <vt:lpstr>Office Theme</vt:lpstr>
      <vt:lpstr>PowerPoint Presentation</vt:lpstr>
      <vt:lpstr>Civil Rights Office </vt:lpstr>
      <vt:lpstr>Who We Are and What We Believe - Manual Statements</vt:lpstr>
      <vt:lpstr>Scripture supports our mission  </vt:lpstr>
      <vt:lpstr>Who We Are and What We Believe - Manual Statements</vt:lpstr>
      <vt:lpstr>PowerPoint Presentation</vt:lpstr>
      <vt:lpstr>PowerPoint Presentation</vt:lpstr>
      <vt:lpstr>  Notice of Non-Discrimination </vt:lpstr>
      <vt:lpstr> Religious Expression Who We Are and What We Believe </vt:lpstr>
      <vt:lpstr>PowerPoint Presentation</vt:lpstr>
      <vt:lpstr>PowerPoint Presentation</vt:lpstr>
      <vt:lpstr>Civil Rights Policy   Discrimination, Harassment, Sexual Misconduct </vt:lpstr>
      <vt:lpstr>PowerPoint Presentation</vt:lpstr>
      <vt:lpstr>SUPPORTIVE MEASURES                                 BUILDING CULTURE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Christina Jones</cp:lastModifiedBy>
  <cp:revision>8</cp:revision>
  <dcterms:created xsi:type="dcterms:W3CDTF">2022-08-19T15:03:30Z</dcterms:created>
  <dcterms:modified xsi:type="dcterms:W3CDTF">2022-08-22T17:39:06Z</dcterms:modified>
</cp:coreProperties>
</file>