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7"/>
  </p:notesMasterIdLst>
  <p:sldIdLst>
    <p:sldId id="256" r:id="rId2"/>
    <p:sldId id="261" r:id="rId3"/>
    <p:sldId id="262" r:id="rId4"/>
    <p:sldId id="264" r:id="rId5"/>
    <p:sldId id="278" r:id="rId6"/>
    <p:sldId id="266" r:id="rId7"/>
    <p:sldId id="310" r:id="rId8"/>
    <p:sldId id="307" r:id="rId9"/>
    <p:sldId id="267" r:id="rId10"/>
    <p:sldId id="257" r:id="rId11"/>
    <p:sldId id="265" r:id="rId12"/>
    <p:sldId id="260" r:id="rId13"/>
    <p:sldId id="258" r:id="rId14"/>
    <p:sldId id="270" r:id="rId15"/>
    <p:sldId id="268" r:id="rId16"/>
    <p:sldId id="296" r:id="rId17"/>
    <p:sldId id="271" r:id="rId18"/>
    <p:sldId id="272" r:id="rId19"/>
    <p:sldId id="336" r:id="rId20"/>
    <p:sldId id="273" r:id="rId21"/>
    <p:sldId id="318" r:id="rId22"/>
    <p:sldId id="315" r:id="rId23"/>
    <p:sldId id="292" r:id="rId24"/>
    <p:sldId id="319" r:id="rId25"/>
    <p:sldId id="316" r:id="rId26"/>
    <p:sldId id="320" r:id="rId27"/>
    <p:sldId id="297" r:id="rId28"/>
    <p:sldId id="309" r:id="rId29"/>
    <p:sldId id="291" r:id="rId30"/>
    <p:sldId id="321" r:id="rId31"/>
    <p:sldId id="334" r:id="rId32"/>
    <p:sldId id="322" r:id="rId33"/>
    <p:sldId id="331" r:id="rId34"/>
    <p:sldId id="323" r:id="rId35"/>
    <p:sldId id="324" r:id="rId36"/>
    <p:sldId id="325" r:id="rId37"/>
    <p:sldId id="330" r:id="rId38"/>
    <p:sldId id="269" r:id="rId39"/>
    <p:sldId id="332" r:id="rId40"/>
    <p:sldId id="335" r:id="rId41"/>
    <p:sldId id="327" r:id="rId42"/>
    <p:sldId id="326" r:id="rId43"/>
    <p:sldId id="328" r:id="rId44"/>
    <p:sldId id="329" r:id="rId45"/>
    <p:sldId id="333"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1"/>
    <p:restoredTop sz="95840"/>
  </p:normalViewPr>
  <p:slideViewPr>
    <p:cSldViewPr snapToGrid="0">
      <p:cViewPr varScale="1">
        <p:scale>
          <a:sx n="112" d="100"/>
          <a:sy n="112" d="100"/>
        </p:scale>
        <p:origin x="576"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EDD6BF-EDB9-C04B-B6AB-A9160263CE52}" type="datetimeFigureOut">
              <a:rPr lang="en-US" smtClean="0"/>
              <a:t>9/19/22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149156-56A6-C74A-B1DA-C36E06A1EAF7}" type="slidenum">
              <a:rPr lang="en-US" smtClean="0"/>
              <a:t>‹#›</a:t>
            </a:fld>
            <a:endParaRPr lang="en-US"/>
          </a:p>
        </p:txBody>
      </p:sp>
    </p:spTree>
    <p:extLst>
      <p:ext uri="{BB962C8B-B14F-4D97-AF65-F5344CB8AC3E}">
        <p14:creationId xmlns:p14="http://schemas.microsoft.com/office/powerpoint/2010/main" val="31827637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a:t>
            </a:r>
            <a:r>
              <a:rPr lang="en-US" baseline="0" dirty="0"/>
              <a:t> RD is a need to know employee, must keep them in the loop, but otherwise you are responsible to keep the privacy of the person who discloses to you. Others who “need to know” will be determined in conjunction with student life and the Title IX Office.</a:t>
            </a:r>
            <a:endParaRPr lang="en-US" dirty="0"/>
          </a:p>
        </p:txBody>
      </p:sp>
      <p:sp>
        <p:nvSpPr>
          <p:cNvPr id="4" name="Slide Number Placeholder 3"/>
          <p:cNvSpPr>
            <a:spLocks noGrp="1"/>
          </p:cNvSpPr>
          <p:nvPr>
            <p:ph type="sldNum" sz="quarter" idx="10"/>
          </p:nvPr>
        </p:nvSpPr>
        <p:spPr/>
        <p:txBody>
          <a:bodyPr/>
          <a:lstStyle/>
          <a:p>
            <a:fld id="{BE9177DC-7AF3-492B-8397-02374C4A79AD}" type="slidenum">
              <a:rPr lang="en-US" smtClean="0"/>
              <a:t>19</a:t>
            </a:fld>
            <a:endParaRPr lang="en-US"/>
          </a:p>
        </p:txBody>
      </p:sp>
    </p:spTree>
    <p:extLst>
      <p:ext uri="{BB962C8B-B14F-4D97-AF65-F5344CB8AC3E}">
        <p14:creationId xmlns:p14="http://schemas.microsoft.com/office/powerpoint/2010/main" val="9711857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Here’s an overview of how our discipline process works. </a:t>
            </a:r>
            <a:r>
              <a:rPr lang="en-US" b="1" baseline="0" dirty="0"/>
              <a:t>[Click]</a:t>
            </a:r>
            <a:r>
              <a:rPr lang="en-US" b="0" baseline="0" dirty="0"/>
              <a:t>  (I’m loosing steam…)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Read. </a:t>
            </a:r>
            <a:r>
              <a:rPr lang="en-US" b="1" baseline="0" dirty="0"/>
              <a:t>[Click]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Read </a:t>
            </a:r>
            <a:r>
              <a:rPr lang="en-US" b="1" baseline="0" dirty="0"/>
              <a:t>[Click]</a:t>
            </a:r>
            <a:endParaRPr lang="en-US"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Read </a:t>
            </a:r>
            <a:r>
              <a:rPr lang="en-US" b="1" baseline="0" dirty="0"/>
              <a:t>[Click]</a:t>
            </a:r>
            <a:endParaRPr lang="en-US"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Read </a:t>
            </a:r>
            <a:r>
              <a:rPr lang="en-US" b="1" baseline="0" dirty="0"/>
              <a:t>[Click]</a:t>
            </a:r>
            <a:endParaRPr lang="en-US"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a:p>
        </p:txBody>
      </p:sp>
      <p:sp>
        <p:nvSpPr>
          <p:cNvPr id="4" name="Slide Number Placeholder 3"/>
          <p:cNvSpPr>
            <a:spLocks noGrp="1"/>
          </p:cNvSpPr>
          <p:nvPr>
            <p:ph type="sldNum" sz="quarter" idx="10"/>
          </p:nvPr>
        </p:nvSpPr>
        <p:spPr/>
        <p:txBody>
          <a:bodyPr/>
          <a:lstStyle/>
          <a:p>
            <a:fld id="{39ACF0C9-B799-474C-BC9B-84A81A5301EA}" type="slidenum">
              <a:rPr lang="en-US" smtClean="0"/>
              <a:t>41</a:t>
            </a:fld>
            <a:endParaRPr lang="en-US"/>
          </a:p>
        </p:txBody>
      </p:sp>
    </p:spTree>
    <p:extLst>
      <p:ext uri="{BB962C8B-B14F-4D97-AF65-F5344CB8AC3E}">
        <p14:creationId xmlns:p14="http://schemas.microsoft.com/office/powerpoint/2010/main" val="9876690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Here’s an overview of how our discipline process works. </a:t>
            </a:r>
            <a:r>
              <a:rPr lang="en-US" b="1" baseline="0" dirty="0"/>
              <a:t>[Click]</a:t>
            </a:r>
            <a:r>
              <a:rPr lang="en-US" b="0" baseline="0" dirty="0"/>
              <a:t>  (I’m loosing steam…)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Read. </a:t>
            </a:r>
            <a:r>
              <a:rPr lang="en-US" b="1" baseline="0" dirty="0"/>
              <a:t>[Click]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Read </a:t>
            </a:r>
            <a:r>
              <a:rPr lang="en-US" b="1" baseline="0" dirty="0"/>
              <a:t>[Click]</a:t>
            </a:r>
            <a:endParaRPr lang="en-US"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Read </a:t>
            </a:r>
            <a:r>
              <a:rPr lang="en-US" b="1" baseline="0" dirty="0"/>
              <a:t>[Click]</a:t>
            </a:r>
            <a:endParaRPr lang="en-US"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Read </a:t>
            </a:r>
            <a:r>
              <a:rPr lang="en-US" b="1" baseline="0" dirty="0"/>
              <a:t>[Click]</a:t>
            </a:r>
            <a:endParaRPr lang="en-US"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a:p>
        </p:txBody>
      </p:sp>
      <p:sp>
        <p:nvSpPr>
          <p:cNvPr id="4" name="Slide Number Placeholder 3"/>
          <p:cNvSpPr>
            <a:spLocks noGrp="1"/>
          </p:cNvSpPr>
          <p:nvPr>
            <p:ph type="sldNum" sz="quarter" idx="10"/>
          </p:nvPr>
        </p:nvSpPr>
        <p:spPr/>
        <p:txBody>
          <a:bodyPr/>
          <a:lstStyle/>
          <a:p>
            <a:fld id="{39ACF0C9-B799-474C-BC9B-84A81A5301EA}" type="slidenum">
              <a:rPr lang="en-US" smtClean="0"/>
              <a:t>42</a:t>
            </a:fld>
            <a:endParaRPr lang="en-US"/>
          </a:p>
        </p:txBody>
      </p:sp>
    </p:spTree>
    <p:extLst>
      <p:ext uri="{BB962C8B-B14F-4D97-AF65-F5344CB8AC3E}">
        <p14:creationId xmlns:p14="http://schemas.microsoft.com/office/powerpoint/2010/main" val="20528995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Here’s an overview of how our discipline process works. </a:t>
            </a:r>
            <a:r>
              <a:rPr lang="en-US" b="1" baseline="0" dirty="0"/>
              <a:t>[Click]</a:t>
            </a:r>
            <a:r>
              <a:rPr lang="en-US" b="0" baseline="0" dirty="0"/>
              <a:t>  (I’m loosing steam…)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Read. </a:t>
            </a:r>
            <a:r>
              <a:rPr lang="en-US" b="1" baseline="0" dirty="0"/>
              <a:t>[Click]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Read </a:t>
            </a:r>
            <a:r>
              <a:rPr lang="en-US" b="1" baseline="0" dirty="0"/>
              <a:t>[Click]</a:t>
            </a:r>
            <a:endParaRPr lang="en-US"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Read </a:t>
            </a:r>
            <a:r>
              <a:rPr lang="en-US" b="1" baseline="0" dirty="0"/>
              <a:t>[Click]</a:t>
            </a:r>
            <a:endParaRPr lang="en-US"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Read </a:t>
            </a:r>
            <a:r>
              <a:rPr lang="en-US" b="1" baseline="0" dirty="0"/>
              <a:t>[Click]</a:t>
            </a:r>
            <a:endParaRPr lang="en-US"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a:p>
        </p:txBody>
      </p:sp>
      <p:sp>
        <p:nvSpPr>
          <p:cNvPr id="4" name="Slide Number Placeholder 3"/>
          <p:cNvSpPr>
            <a:spLocks noGrp="1"/>
          </p:cNvSpPr>
          <p:nvPr>
            <p:ph type="sldNum" sz="quarter" idx="10"/>
          </p:nvPr>
        </p:nvSpPr>
        <p:spPr/>
        <p:txBody>
          <a:bodyPr/>
          <a:lstStyle/>
          <a:p>
            <a:fld id="{39ACF0C9-B799-474C-BC9B-84A81A5301EA}" type="slidenum">
              <a:rPr lang="en-US" smtClean="0"/>
              <a:t>43</a:t>
            </a:fld>
            <a:endParaRPr lang="en-US"/>
          </a:p>
        </p:txBody>
      </p:sp>
    </p:spTree>
    <p:extLst>
      <p:ext uri="{BB962C8B-B14F-4D97-AF65-F5344CB8AC3E}">
        <p14:creationId xmlns:p14="http://schemas.microsoft.com/office/powerpoint/2010/main" val="38675515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Here’s an overview of how our discipline process works. </a:t>
            </a:r>
            <a:r>
              <a:rPr lang="en-US" b="1" baseline="0" dirty="0"/>
              <a:t>[Click]</a:t>
            </a:r>
            <a:r>
              <a:rPr lang="en-US" b="0" baseline="0" dirty="0"/>
              <a:t>  (I’m loosing steam…)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Read. </a:t>
            </a:r>
            <a:r>
              <a:rPr lang="en-US" b="1" baseline="0" dirty="0"/>
              <a:t>[Click]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Read </a:t>
            </a:r>
            <a:r>
              <a:rPr lang="en-US" b="1" baseline="0" dirty="0"/>
              <a:t>[Click]</a:t>
            </a:r>
            <a:endParaRPr lang="en-US"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Read </a:t>
            </a:r>
            <a:r>
              <a:rPr lang="en-US" b="1" baseline="0" dirty="0"/>
              <a:t>[Click]</a:t>
            </a:r>
            <a:endParaRPr lang="en-US"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Read </a:t>
            </a:r>
            <a:r>
              <a:rPr lang="en-US" b="1" baseline="0" dirty="0"/>
              <a:t>[Click]</a:t>
            </a:r>
            <a:endParaRPr lang="en-US"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a:p>
        </p:txBody>
      </p:sp>
      <p:sp>
        <p:nvSpPr>
          <p:cNvPr id="4" name="Slide Number Placeholder 3"/>
          <p:cNvSpPr>
            <a:spLocks noGrp="1"/>
          </p:cNvSpPr>
          <p:nvPr>
            <p:ph type="sldNum" sz="quarter" idx="10"/>
          </p:nvPr>
        </p:nvSpPr>
        <p:spPr/>
        <p:txBody>
          <a:bodyPr/>
          <a:lstStyle/>
          <a:p>
            <a:fld id="{39ACF0C9-B799-474C-BC9B-84A81A5301EA}" type="slidenum">
              <a:rPr lang="en-US" smtClean="0"/>
              <a:t>44</a:t>
            </a:fld>
            <a:endParaRPr lang="en-US"/>
          </a:p>
        </p:txBody>
      </p:sp>
    </p:spTree>
    <p:extLst>
      <p:ext uri="{BB962C8B-B14F-4D97-AF65-F5344CB8AC3E}">
        <p14:creationId xmlns:p14="http://schemas.microsoft.com/office/powerpoint/2010/main" val="32242922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Here’s an overview of how our discipline process works. </a:t>
            </a:r>
            <a:r>
              <a:rPr lang="en-US" b="1" baseline="0" dirty="0"/>
              <a:t>[Click]</a:t>
            </a:r>
            <a:r>
              <a:rPr lang="en-US" b="0" baseline="0" dirty="0"/>
              <a:t>  (I’m loosing steam…)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Read. </a:t>
            </a:r>
            <a:r>
              <a:rPr lang="en-US" b="1" baseline="0" dirty="0"/>
              <a:t>[Click]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Read </a:t>
            </a:r>
            <a:r>
              <a:rPr lang="en-US" b="1" baseline="0" dirty="0"/>
              <a:t>[Click]</a:t>
            </a:r>
            <a:endParaRPr lang="en-US"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Read </a:t>
            </a:r>
            <a:r>
              <a:rPr lang="en-US" b="1" baseline="0" dirty="0"/>
              <a:t>[Click]</a:t>
            </a:r>
            <a:endParaRPr lang="en-US"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Read </a:t>
            </a:r>
            <a:r>
              <a:rPr lang="en-US" b="1" baseline="0" dirty="0"/>
              <a:t>[Click]</a:t>
            </a:r>
            <a:endParaRPr lang="en-US"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a:p>
        </p:txBody>
      </p:sp>
      <p:sp>
        <p:nvSpPr>
          <p:cNvPr id="4" name="Slide Number Placeholder 3"/>
          <p:cNvSpPr>
            <a:spLocks noGrp="1"/>
          </p:cNvSpPr>
          <p:nvPr>
            <p:ph type="sldNum" sz="quarter" idx="10"/>
          </p:nvPr>
        </p:nvSpPr>
        <p:spPr/>
        <p:txBody>
          <a:bodyPr/>
          <a:lstStyle/>
          <a:p>
            <a:fld id="{39ACF0C9-B799-474C-BC9B-84A81A5301EA}" type="slidenum">
              <a:rPr lang="en-US" smtClean="0"/>
              <a:t>45</a:t>
            </a:fld>
            <a:endParaRPr lang="en-US"/>
          </a:p>
        </p:txBody>
      </p:sp>
    </p:spTree>
    <p:extLst>
      <p:ext uri="{BB962C8B-B14F-4D97-AF65-F5344CB8AC3E}">
        <p14:creationId xmlns:p14="http://schemas.microsoft.com/office/powerpoint/2010/main" val="23770330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Here’s an overview of how our discipline process works. </a:t>
            </a:r>
            <a:r>
              <a:rPr lang="en-US" b="1" baseline="0" dirty="0"/>
              <a:t>[Click]</a:t>
            </a:r>
            <a:r>
              <a:rPr lang="en-US" b="0" baseline="0" dirty="0"/>
              <a:t>  (I’m loosing steam…)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Read. </a:t>
            </a:r>
            <a:r>
              <a:rPr lang="en-US" b="1" baseline="0" dirty="0"/>
              <a:t>[Click]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Read </a:t>
            </a:r>
            <a:r>
              <a:rPr lang="en-US" b="1" baseline="0" dirty="0"/>
              <a:t>[Click]</a:t>
            </a:r>
            <a:endParaRPr lang="en-US"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Read </a:t>
            </a:r>
            <a:r>
              <a:rPr lang="en-US" b="1" baseline="0" dirty="0"/>
              <a:t>[Click]</a:t>
            </a:r>
            <a:endParaRPr lang="en-US"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Read </a:t>
            </a:r>
            <a:r>
              <a:rPr lang="en-US" b="1" baseline="0" dirty="0"/>
              <a:t>[Click]</a:t>
            </a:r>
            <a:endParaRPr lang="en-US"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a:p>
        </p:txBody>
      </p:sp>
      <p:sp>
        <p:nvSpPr>
          <p:cNvPr id="4" name="Slide Number Placeholder 3"/>
          <p:cNvSpPr>
            <a:spLocks noGrp="1"/>
          </p:cNvSpPr>
          <p:nvPr>
            <p:ph type="sldNum" sz="quarter" idx="10"/>
          </p:nvPr>
        </p:nvSpPr>
        <p:spPr/>
        <p:txBody>
          <a:bodyPr/>
          <a:lstStyle/>
          <a:p>
            <a:fld id="{39ACF0C9-B799-474C-BC9B-84A81A5301EA}" type="slidenum">
              <a:rPr lang="en-US" smtClean="0"/>
              <a:t>30</a:t>
            </a:fld>
            <a:endParaRPr lang="en-US"/>
          </a:p>
        </p:txBody>
      </p:sp>
    </p:spTree>
    <p:extLst>
      <p:ext uri="{BB962C8B-B14F-4D97-AF65-F5344CB8AC3E}">
        <p14:creationId xmlns:p14="http://schemas.microsoft.com/office/powerpoint/2010/main" val="20498428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Here’s an overview of how our discipline process works. </a:t>
            </a:r>
            <a:r>
              <a:rPr lang="en-US" b="1" baseline="0" dirty="0"/>
              <a:t>[Click]</a:t>
            </a:r>
            <a:r>
              <a:rPr lang="en-US" b="0" baseline="0" dirty="0"/>
              <a:t>  (I’m loosing steam…)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Read. </a:t>
            </a:r>
            <a:r>
              <a:rPr lang="en-US" b="1" baseline="0" dirty="0"/>
              <a:t>[Click]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Read </a:t>
            </a:r>
            <a:r>
              <a:rPr lang="en-US" b="1" baseline="0" dirty="0"/>
              <a:t>[Click]</a:t>
            </a:r>
            <a:endParaRPr lang="en-US"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Read </a:t>
            </a:r>
            <a:r>
              <a:rPr lang="en-US" b="1" baseline="0" dirty="0"/>
              <a:t>[Click]</a:t>
            </a:r>
            <a:endParaRPr lang="en-US"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Read </a:t>
            </a:r>
            <a:r>
              <a:rPr lang="en-US" b="1" baseline="0" dirty="0"/>
              <a:t>[Click]</a:t>
            </a:r>
            <a:endParaRPr lang="en-US"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a:p>
        </p:txBody>
      </p:sp>
      <p:sp>
        <p:nvSpPr>
          <p:cNvPr id="4" name="Slide Number Placeholder 3"/>
          <p:cNvSpPr>
            <a:spLocks noGrp="1"/>
          </p:cNvSpPr>
          <p:nvPr>
            <p:ph type="sldNum" sz="quarter" idx="10"/>
          </p:nvPr>
        </p:nvSpPr>
        <p:spPr/>
        <p:txBody>
          <a:bodyPr/>
          <a:lstStyle/>
          <a:p>
            <a:fld id="{39ACF0C9-B799-474C-BC9B-84A81A5301EA}" type="slidenum">
              <a:rPr lang="en-US" smtClean="0"/>
              <a:t>32</a:t>
            </a:fld>
            <a:endParaRPr lang="en-US"/>
          </a:p>
        </p:txBody>
      </p:sp>
    </p:spTree>
    <p:extLst>
      <p:ext uri="{BB962C8B-B14F-4D97-AF65-F5344CB8AC3E}">
        <p14:creationId xmlns:p14="http://schemas.microsoft.com/office/powerpoint/2010/main" val="27360786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Here’s an overview of how our discipline process works. </a:t>
            </a:r>
            <a:r>
              <a:rPr lang="en-US" b="1" baseline="0" dirty="0"/>
              <a:t>[Click]</a:t>
            </a:r>
            <a:r>
              <a:rPr lang="en-US" b="0" baseline="0" dirty="0"/>
              <a:t>  (I’m loosing steam…)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Read. </a:t>
            </a:r>
            <a:r>
              <a:rPr lang="en-US" b="1" baseline="0" dirty="0"/>
              <a:t>[Click]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Read </a:t>
            </a:r>
            <a:r>
              <a:rPr lang="en-US" b="1" baseline="0" dirty="0"/>
              <a:t>[Click]</a:t>
            </a:r>
            <a:endParaRPr lang="en-US"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Read </a:t>
            </a:r>
            <a:r>
              <a:rPr lang="en-US" b="1" baseline="0" dirty="0"/>
              <a:t>[Click]</a:t>
            </a:r>
            <a:endParaRPr lang="en-US"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Read </a:t>
            </a:r>
            <a:r>
              <a:rPr lang="en-US" b="1" baseline="0" dirty="0"/>
              <a:t>[Click]</a:t>
            </a:r>
            <a:endParaRPr lang="en-US"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a:p>
        </p:txBody>
      </p:sp>
      <p:sp>
        <p:nvSpPr>
          <p:cNvPr id="4" name="Slide Number Placeholder 3"/>
          <p:cNvSpPr>
            <a:spLocks noGrp="1"/>
          </p:cNvSpPr>
          <p:nvPr>
            <p:ph type="sldNum" sz="quarter" idx="10"/>
          </p:nvPr>
        </p:nvSpPr>
        <p:spPr/>
        <p:txBody>
          <a:bodyPr/>
          <a:lstStyle/>
          <a:p>
            <a:fld id="{39ACF0C9-B799-474C-BC9B-84A81A5301EA}" type="slidenum">
              <a:rPr lang="en-US" smtClean="0"/>
              <a:t>34</a:t>
            </a:fld>
            <a:endParaRPr lang="en-US"/>
          </a:p>
        </p:txBody>
      </p:sp>
    </p:spTree>
    <p:extLst>
      <p:ext uri="{BB962C8B-B14F-4D97-AF65-F5344CB8AC3E}">
        <p14:creationId xmlns:p14="http://schemas.microsoft.com/office/powerpoint/2010/main" val="26680182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Here’s an overview of how our discipline process works. </a:t>
            </a:r>
            <a:r>
              <a:rPr lang="en-US" b="1" baseline="0" dirty="0"/>
              <a:t>[Click]</a:t>
            </a:r>
            <a:r>
              <a:rPr lang="en-US" b="0" baseline="0" dirty="0"/>
              <a:t>  (I’m loosing steam…)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Read. </a:t>
            </a:r>
            <a:r>
              <a:rPr lang="en-US" b="1" baseline="0" dirty="0"/>
              <a:t>[Click]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Read </a:t>
            </a:r>
            <a:r>
              <a:rPr lang="en-US" b="1" baseline="0" dirty="0"/>
              <a:t>[Click]</a:t>
            </a:r>
            <a:endParaRPr lang="en-US"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Read </a:t>
            </a:r>
            <a:r>
              <a:rPr lang="en-US" b="1" baseline="0" dirty="0"/>
              <a:t>[Click]</a:t>
            </a:r>
            <a:endParaRPr lang="en-US"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Read </a:t>
            </a:r>
            <a:r>
              <a:rPr lang="en-US" b="1" baseline="0" dirty="0"/>
              <a:t>[Click]</a:t>
            </a:r>
            <a:endParaRPr lang="en-US"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a:p>
        </p:txBody>
      </p:sp>
      <p:sp>
        <p:nvSpPr>
          <p:cNvPr id="4" name="Slide Number Placeholder 3"/>
          <p:cNvSpPr>
            <a:spLocks noGrp="1"/>
          </p:cNvSpPr>
          <p:nvPr>
            <p:ph type="sldNum" sz="quarter" idx="10"/>
          </p:nvPr>
        </p:nvSpPr>
        <p:spPr/>
        <p:txBody>
          <a:bodyPr/>
          <a:lstStyle/>
          <a:p>
            <a:fld id="{39ACF0C9-B799-474C-BC9B-84A81A5301EA}" type="slidenum">
              <a:rPr lang="en-US" smtClean="0"/>
              <a:t>35</a:t>
            </a:fld>
            <a:endParaRPr lang="en-US"/>
          </a:p>
        </p:txBody>
      </p:sp>
    </p:spTree>
    <p:extLst>
      <p:ext uri="{BB962C8B-B14F-4D97-AF65-F5344CB8AC3E}">
        <p14:creationId xmlns:p14="http://schemas.microsoft.com/office/powerpoint/2010/main" val="22201835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Here’s an overview of how our discipline process works. </a:t>
            </a:r>
            <a:r>
              <a:rPr lang="en-US" b="1" baseline="0" dirty="0"/>
              <a:t>[Click]</a:t>
            </a:r>
            <a:r>
              <a:rPr lang="en-US" b="0" baseline="0" dirty="0"/>
              <a:t>  (I’m loosing steam…)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Read. </a:t>
            </a:r>
            <a:r>
              <a:rPr lang="en-US" b="1" baseline="0" dirty="0"/>
              <a:t>[Click]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Read </a:t>
            </a:r>
            <a:r>
              <a:rPr lang="en-US" b="1" baseline="0" dirty="0"/>
              <a:t>[Click]</a:t>
            </a:r>
            <a:endParaRPr lang="en-US"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Read </a:t>
            </a:r>
            <a:r>
              <a:rPr lang="en-US" b="1" baseline="0" dirty="0"/>
              <a:t>[Click]</a:t>
            </a:r>
            <a:endParaRPr lang="en-US"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Read </a:t>
            </a:r>
            <a:r>
              <a:rPr lang="en-US" b="1" baseline="0" dirty="0"/>
              <a:t>[Click]</a:t>
            </a:r>
            <a:endParaRPr lang="en-US"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a:p>
        </p:txBody>
      </p:sp>
      <p:sp>
        <p:nvSpPr>
          <p:cNvPr id="4" name="Slide Number Placeholder 3"/>
          <p:cNvSpPr>
            <a:spLocks noGrp="1"/>
          </p:cNvSpPr>
          <p:nvPr>
            <p:ph type="sldNum" sz="quarter" idx="10"/>
          </p:nvPr>
        </p:nvSpPr>
        <p:spPr/>
        <p:txBody>
          <a:bodyPr/>
          <a:lstStyle/>
          <a:p>
            <a:fld id="{39ACF0C9-B799-474C-BC9B-84A81A5301EA}" type="slidenum">
              <a:rPr lang="en-US" smtClean="0"/>
              <a:t>36</a:t>
            </a:fld>
            <a:endParaRPr lang="en-US"/>
          </a:p>
        </p:txBody>
      </p:sp>
    </p:spTree>
    <p:extLst>
      <p:ext uri="{BB962C8B-B14F-4D97-AF65-F5344CB8AC3E}">
        <p14:creationId xmlns:p14="http://schemas.microsoft.com/office/powerpoint/2010/main" val="5040158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Here’s an overview of how our discipline process works. </a:t>
            </a:r>
            <a:r>
              <a:rPr lang="en-US" b="1" baseline="0" dirty="0"/>
              <a:t>[Click]</a:t>
            </a:r>
            <a:r>
              <a:rPr lang="en-US" b="0" baseline="0" dirty="0"/>
              <a:t>  (I’m loosing steam…)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Read. </a:t>
            </a:r>
            <a:r>
              <a:rPr lang="en-US" b="1" baseline="0" dirty="0"/>
              <a:t>[Click]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Read </a:t>
            </a:r>
            <a:r>
              <a:rPr lang="en-US" b="1" baseline="0" dirty="0"/>
              <a:t>[Click]</a:t>
            </a:r>
            <a:endParaRPr lang="en-US"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Read </a:t>
            </a:r>
            <a:r>
              <a:rPr lang="en-US" b="1" baseline="0" dirty="0"/>
              <a:t>[Click]</a:t>
            </a:r>
            <a:endParaRPr lang="en-US"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Read </a:t>
            </a:r>
            <a:r>
              <a:rPr lang="en-US" b="1" baseline="0" dirty="0"/>
              <a:t>[Click]</a:t>
            </a:r>
            <a:endParaRPr lang="en-US"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a:p>
        </p:txBody>
      </p:sp>
      <p:sp>
        <p:nvSpPr>
          <p:cNvPr id="4" name="Slide Number Placeholder 3"/>
          <p:cNvSpPr>
            <a:spLocks noGrp="1"/>
          </p:cNvSpPr>
          <p:nvPr>
            <p:ph type="sldNum" sz="quarter" idx="10"/>
          </p:nvPr>
        </p:nvSpPr>
        <p:spPr/>
        <p:txBody>
          <a:bodyPr/>
          <a:lstStyle/>
          <a:p>
            <a:fld id="{39ACF0C9-B799-474C-BC9B-84A81A5301EA}" type="slidenum">
              <a:rPr lang="en-US" smtClean="0"/>
              <a:t>38</a:t>
            </a:fld>
            <a:endParaRPr lang="en-US"/>
          </a:p>
        </p:txBody>
      </p:sp>
    </p:spTree>
    <p:extLst>
      <p:ext uri="{BB962C8B-B14F-4D97-AF65-F5344CB8AC3E}">
        <p14:creationId xmlns:p14="http://schemas.microsoft.com/office/powerpoint/2010/main" val="9854511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Here’s an overview of how our discipline process works. </a:t>
            </a:r>
            <a:r>
              <a:rPr lang="en-US" b="1" baseline="0" dirty="0"/>
              <a:t>[Click]</a:t>
            </a:r>
            <a:r>
              <a:rPr lang="en-US" b="0" baseline="0" dirty="0"/>
              <a:t>  (I’m loosing steam…)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Read. </a:t>
            </a:r>
            <a:r>
              <a:rPr lang="en-US" b="1" baseline="0" dirty="0"/>
              <a:t>[Click]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Read </a:t>
            </a:r>
            <a:r>
              <a:rPr lang="en-US" b="1" baseline="0" dirty="0"/>
              <a:t>[Click]</a:t>
            </a:r>
            <a:endParaRPr lang="en-US"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Read </a:t>
            </a:r>
            <a:r>
              <a:rPr lang="en-US" b="1" baseline="0" dirty="0"/>
              <a:t>[Click]</a:t>
            </a:r>
            <a:endParaRPr lang="en-US"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Read </a:t>
            </a:r>
            <a:r>
              <a:rPr lang="en-US" b="1" baseline="0" dirty="0"/>
              <a:t>[Click]</a:t>
            </a:r>
            <a:endParaRPr lang="en-US"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a:p>
        </p:txBody>
      </p:sp>
      <p:sp>
        <p:nvSpPr>
          <p:cNvPr id="4" name="Slide Number Placeholder 3"/>
          <p:cNvSpPr>
            <a:spLocks noGrp="1"/>
          </p:cNvSpPr>
          <p:nvPr>
            <p:ph type="sldNum" sz="quarter" idx="10"/>
          </p:nvPr>
        </p:nvSpPr>
        <p:spPr/>
        <p:txBody>
          <a:bodyPr/>
          <a:lstStyle/>
          <a:p>
            <a:fld id="{39ACF0C9-B799-474C-BC9B-84A81A5301EA}" type="slidenum">
              <a:rPr lang="en-US" smtClean="0"/>
              <a:t>39</a:t>
            </a:fld>
            <a:endParaRPr lang="en-US"/>
          </a:p>
        </p:txBody>
      </p:sp>
    </p:spTree>
    <p:extLst>
      <p:ext uri="{BB962C8B-B14F-4D97-AF65-F5344CB8AC3E}">
        <p14:creationId xmlns:p14="http://schemas.microsoft.com/office/powerpoint/2010/main" val="7861623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Here’s an overview of how our discipline process works. </a:t>
            </a:r>
            <a:r>
              <a:rPr lang="en-US" b="1" baseline="0" dirty="0"/>
              <a:t>[Click]</a:t>
            </a:r>
            <a:r>
              <a:rPr lang="en-US" b="0" baseline="0" dirty="0"/>
              <a:t>  (I’m loosing steam…)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Read. </a:t>
            </a:r>
            <a:r>
              <a:rPr lang="en-US" b="1" baseline="0" dirty="0"/>
              <a:t>[Click]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Read </a:t>
            </a:r>
            <a:r>
              <a:rPr lang="en-US" b="1" baseline="0" dirty="0"/>
              <a:t>[Click]</a:t>
            </a:r>
            <a:endParaRPr lang="en-US"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Read </a:t>
            </a:r>
            <a:r>
              <a:rPr lang="en-US" b="1" baseline="0" dirty="0"/>
              <a:t>[Click]</a:t>
            </a:r>
            <a:endParaRPr lang="en-US"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Read </a:t>
            </a:r>
            <a:r>
              <a:rPr lang="en-US" b="1" baseline="0" dirty="0"/>
              <a:t>[Click]</a:t>
            </a:r>
            <a:endParaRPr lang="en-US"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a:p>
        </p:txBody>
      </p:sp>
      <p:sp>
        <p:nvSpPr>
          <p:cNvPr id="4" name="Slide Number Placeholder 3"/>
          <p:cNvSpPr>
            <a:spLocks noGrp="1"/>
          </p:cNvSpPr>
          <p:nvPr>
            <p:ph type="sldNum" sz="quarter" idx="10"/>
          </p:nvPr>
        </p:nvSpPr>
        <p:spPr/>
        <p:txBody>
          <a:bodyPr/>
          <a:lstStyle/>
          <a:p>
            <a:fld id="{39ACF0C9-B799-474C-BC9B-84A81A5301EA}" type="slidenum">
              <a:rPr lang="en-US" smtClean="0"/>
              <a:t>40</a:t>
            </a:fld>
            <a:endParaRPr lang="en-US"/>
          </a:p>
        </p:txBody>
      </p:sp>
    </p:spTree>
    <p:extLst>
      <p:ext uri="{BB962C8B-B14F-4D97-AF65-F5344CB8AC3E}">
        <p14:creationId xmlns:p14="http://schemas.microsoft.com/office/powerpoint/2010/main" val="27498725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AD1A9-82B8-2845-F1AE-05CC2EFF46D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60EBC9B-9E1A-4037-FBC1-12D0BF19777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A53ACC2-427E-DF09-A2D3-5B3519018E00}"/>
              </a:ext>
            </a:extLst>
          </p:cNvPr>
          <p:cNvSpPr>
            <a:spLocks noGrp="1"/>
          </p:cNvSpPr>
          <p:nvPr>
            <p:ph type="dt" sz="half" idx="10"/>
          </p:nvPr>
        </p:nvSpPr>
        <p:spPr/>
        <p:txBody>
          <a:bodyPr/>
          <a:lstStyle/>
          <a:p>
            <a:fld id="{00E2A18D-1507-F84C-8E35-49FFCF840923}" type="datetimeFigureOut">
              <a:rPr lang="en-US" smtClean="0"/>
              <a:t>9/19/22</a:t>
            </a:fld>
            <a:endParaRPr lang="en-US"/>
          </a:p>
        </p:txBody>
      </p:sp>
      <p:sp>
        <p:nvSpPr>
          <p:cNvPr id="5" name="Footer Placeholder 4">
            <a:extLst>
              <a:ext uri="{FF2B5EF4-FFF2-40B4-BE49-F238E27FC236}">
                <a16:creationId xmlns:a16="http://schemas.microsoft.com/office/drawing/2014/main" id="{F29688DB-45C5-6934-1F74-2618B42D50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553DBF-88A8-2352-F7D8-06F5EEFF2F33}"/>
              </a:ext>
            </a:extLst>
          </p:cNvPr>
          <p:cNvSpPr>
            <a:spLocks noGrp="1"/>
          </p:cNvSpPr>
          <p:nvPr>
            <p:ph type="sldNum" sz="quarter" idx="12"/>
          </p:nvPr>
        </p:nvSpPr>
        <p:spPr/>
        <p:txBody>
          <a:bodyPr/>
          <a:lstStyle/>
          <a:p>
            <a:fld id="{8073291C-03DE-4147-91ED-91036FA0C1C2}" type="slidenum">
              <a:rPr lang="en-US" smtClean="0"/>
              <a:t>‹#›</a:t>
            </a:fld>
            <a:endParaRPr lang="en-US"/>
          </a:p>
        </p:txBody>
      </p:sp>
    </p:spTree>
    <p:extLst>
      <p:ext uri="{BB962C8B-B14F-4D97-AF65-F5344CB8AC3E}">
        <p14:creationId xmlns:p14="http://schemas.microsoft.com/office/powerpoint/2010/main" val="18235295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824AC-3D57-34AA-AE76-0A7DAC9C8B0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5E74272-485D-BABB-FCB8-1841685E621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46BFCA-C2D6-7F05-9E2A-29C986F5A43F}"/>
              </a:ext>
            </a:extLst>
          </p:cNvPr>
          <p:cNvSpPr>
            <a:spLocks noGrp="1"/>
          </p:cNvSpPr>
          <p:nvPr>
            <p:ph type="dt" sz="half" idx="10"/>
          </p:nvPr>
        </p:nvSpPr>
        <p:spPr/>
        <p:txBody>
          <a:bodyPr/>
          <a:lstStyle/>
          <a:p>
            <a:fld id="{00E2A18D-1507-F84C-8E35-49FFCF840923}" type="datetimeFigureOut">
              <a:rPr lang="en-US" smtClean="0"/>
              <a:t>9/19/22</a:t>
            </a:fld>
            <a:endParaRPr lang="en-US"/>
          </a:p>
        </p:txBody>
      </p:sp>
      <p:sp>
        <p:nvSpPr>
          <p:cNvPr id="5" name="Footer Placeholder 4">
            <a:extLst>
              <a:ext uri="{FF2B5EF4-FFF2-40B4-BE49-F238E27FC236}">
                <a16:creationId xmlns:a16="http://schemas.microsoft.com/office/drawing/2014/main" id="{71FE4A25-CF35-0012-6FCF-8AC589920B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97CC4C-D406-8C90-BFB6-1D70385DC65D}"/>
              </a:ext>
            </a:extLst>
          </p:cNvPr>
          <p:cNvSpPr>
            <a:spLocks noGrp="1"/>
          </p:cNvSpPr>
          <p:nvPr>
            <p:ph type="sldNum" sz="quarter" idx="12"/>
          </p:nvPr>
        </p:nvSpPr>
        <p:spPr/>
        <p:txBody>
          <a:bodyPr/>
          <a:lstStyle/>
          <a:p>
            <a:fld id="{8073291C-03DE-4147-91ED-91036FA0C1C2}" type="slidenum">
              <a:rPr lang="en-US" smtClean="0"/>
              <a:t>‹#›</a:t>
            </a:fld>
            <a:endParaRPr lang="en-US"/>
          </a:p>
        </p:txBody>
      </p:sp>
    </p:spTree>
    <p:extLst>
      <p:ext uri="{BB962C8B-B14F-4D97-AF65-F5344CB8AC3E}">
        <p14:creationId xmlns:p14="http://schemas.microsoft.com/office/powerpoint/2010/main" val="271933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AEFF4CB-0A6B-4962-D49A-110A7DF80D8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B5F6EA7-0D23-1D47-560D-241235B8E4D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BEAB2B-E859-497C-072E-985767559C43}"/>
              </a:ext>
            </a:extLst>
          </p:cNvPr>
          <p:cNvSpPr>
            <a:spLocks noGrp="1"/>
          </p:cNvSpPr>
          <p:nvPr>
            <p:ph type="dt" sz="half" idx="10"/>
          </p:nvPr>
        </p:nvSpPr>
        <p:spPr/>
        <p:txBody>
          <a:bodyPr/>
          <a:lstStyle/>
          <a:p>
            <a:fld id="{00E2A18D-1507-F84C-8E35-49FFCF840923}" type="datetimeFigureOut">
              <a:rPr lang="en-US" smtClean="0"/>
              <a:t>9/19/22</a:t>
            </a:fld>
            <a:endParaRPr lang="en-US"/>
          </a:p>
        </p:txBody>
      </p:sp>
      <p:sp>
        <p:nvSpPr>
          <p:cNvPr id="5" name="Footer Placeholder 4">
            <a:extLst>
              <a:ext uri="{FF2B5EF4-FFF2-40B4-BE49-F238E27FC236}">
                <a16:creationId xmlns:a16="http://schemas.microsoft.com/office/drawing/2014/main" id="{D7E2ADEA-CEFA-A008-8151-F1C8A23D7D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19F92C-0F50-F229-EE53-AA6CF3F8BEB8}"/>
              </a:ext>
            </a:extLst>
          </p:cNvPr>
          <p:cNvSpPr>
            <a:spLocks noGrp="1"/>
          </p:cNvSpPr>
          <p:nvPr>
            <p:ph type="sldNum" sz="quarter" idx="12"/>
          </p:nvPr>
        </p:nvSpPr>
        <p:spPr/>
        <p:txBody>
          <a:bodyPr/>
          <a:lstStyle/>
          <a:p>
            <a:fld id="{8073291C-03DE-4147-91ED-91036FA0C1C2}" type="slidenum">
              <a:rPr lang="en-US" smtClean="0"/>
              <a:t>‹#›</a:t>
            </a:fld>
            <a:endParaRPr lang="en-US"/>
          </a:p>
        </p:txBody>
      </p:sp>
    </p:spTree>
    <p:extLst>
      <p:ext uri="{BB962C8B-B14F-4D97-AF65-F5344CB8AC3E}">
        <p14:creationId xmlns:p14="http://schemas.microsoft.com/office/powerpoint/2010/main" val="42546383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FA42F-32D0-314F-3BBC-3AE5B8F9EC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2FA93F-07D1-52B9-CB17-9A45CAEDF60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5D32F7-5087-8CF8-235A-B6D64B777B77}"/>
              </a:ext>
            </a:extLst>
          </p:cNvPr>
          <p:cNvSpPr>
            <a:spLocks noGrp="1"/>
          </p:cNvSpPr>
          <p:nvPr>
            <p:ph type="dt" sz="half" idx="10"/>
          </p:nvPr>
        </p:nvSpPr>
        <p:spPr/>
        <p:txBody>
          <a:bodyPr/>
          <a:lstStyle/>
          <a:p>
            <a:fld id="{00E2A18D-1507-F84C-8E35-49FFCF840923}" type="datetimeFigureOut">
              <a:rPr lang="en-US" smtClean="0"/>
              <a:t>9/19/22</a:t>
            </a:fld>
            <a:endParaRPr lang="en-US"/>
          </a:p>
        </p:txBody>
      </p:sp>
      <p:sp>
        <p:nvSpPr>
          <p:cNvPr id="5" name="Footer Placeholder 4">
            <a:extLst>
              <a:ext uri="{FF2B5EF4-FFF2-40B4-BE49-F238E27FC236}">
                <a16:creationId xmlns:a16="http://schemas.microsoft.com/office/drawing/2014/main" id="{DDDF1C4E-AD77-9C73-D7FC-986A38A432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490CEE-4E58-2F38-0145-5930F57B6CD0}"/>
              </a:ext>
            </a:extLst>
          </p:cNvPr>
          <p:cNvSpPr>
            <a:spLocks noGrp="1"/>
          </p:cNvSpPr>
          <p:nvPr>
            <p:ph type="sldNum" sz="quarter" idx="12"/>
          </p:nvPr>
        </p:nvSpPr>
        <p:spPr/>
        <p:txBody>
          <a:bodyPr/>
          <a:lstStyle/>
          <a:p>
            <a:fld id="{8073291C-03DE-4147-91ED-91036FA0C1C2}" type="slidenum">
              <a:rPr lang="en-US" smtClean="0"/>
              <a:t>‹#›</a:t>
            </a:fld>
            <a:endParaRPr lang="en-US"/>
          </a:p>
        </p:txBody>
      </p:sp>
    </p:spTree>
    <p:extLst>
      <p:ext uri="{BB962C8B-B14F-4D97-AF65-F5344CB8AC3E}">
        <p14:creationId xmlns:p14="http://schemas.microsoft.com/office/powerpoint/2010/main" val="26359433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A8460-8757-E7A9-3ED7-1C0D602D27D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101A0D9-5C45-D41C-B71C-7FC45F56500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4BDDF68-9A8F-D945-F998-45D47C1A3FB1}"/>
              </a:ext>
            </a:extLst>
          </p:cNvPr>
          <p:cNvSpPr>
            <a:spLocks noGrp="1"/>
          </p:cNvSpPr>
          <p:nvPr>
            <p:ph type="dt" sz="half" idx="10"/>
          </p:nvPr>
        </p:nvSpPr>
        <p:spPr/>
        <p:txBody>
          <a:bodyPr/>
          <a:lstStyle/>
          <a:p>
            <a:fld id="{00E2A18D-1507-F84C-8E35-49FFCF840923}" type="datetimeFigureOut">
              <a:rPr lang="en-US" smtClean="0"/>
              <a:t>9/19/22</a:t>
            </a:fld>
            <a:endParaRPr lang="en-US"/>
          </a:p>
        </p:txBody>
      </p:sp>
      <p:sp>
        <p:nvSpPr>
          <p:cNvPr id="5" name="Footer Placeholder 4">
            <a:extLst>
              <a:ext uri="{FF2B5EF4-FFF2-40B4-BE49-F238E27FC236}">
                <a16:creationId xmlns:a16="http://schemas.microsoft.com/office/drawing/2014/main" id="{F2CBCADE-E132-1BC8-E677-3576B05DD1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3D8AEF-FD11-E3C9-E722-5D3583579C1C}"/>
              </a:ext>
            </a:extLst>
          </p:cNvPr>
          <p:cNvSpPr>
            <a:spLocks noGrp="1"/>
          </p:cNvSpPr>
          <p:nvPr>
            <p:ph type="sldNum" sz="quarter" idx="12"/>
          </p:nvPr>
        </p:nvSpPr>
        <p:spPr/>
        <p:txBody>
          <a:bodyPr/>
          <a:lstStyle/>
          <a:p>
            <a:fld id="{8073291C-03DE-4147-91ED-91036FA0C1C2}" type="slidenum">
              <a:rPr lang="en-US" smtClean="0"/>
              <a:t>‹#›</a:t>
            </a:fld>
            <a:endParaRPr lang="en-US"/>
          </a:p>
        </p:txBody>
      </p:sp>
    </p:spTree>
    <p:extLst>
      <p:ext uri="{BB962C8B-B14F-4D97-AF65-F5344CB8AC3E}">
        <p14:creationId xmlns:p14="http://schemas.microsoft.com/office/powerpoint/2010/main" val="30958477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04F44-F7DD-9DD5-BB63-82AD3CB9C5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C25E7E-F787-E973-6E6B-E52F435916E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4870FF6-79B7-341F-B577-715381F5FE8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34B98CD-523F-E3D4-4412-F232AE070864}"/>
              </a:ext>
            </a:extLst>
          </p:cNvPr>
          <p:cNvSpPr>
            <a:spLocks noGrp="1"/>
          </p:cNvSpPr>
          <p:nvPr>
            <p:ph type="dt" sz="half" idx="10"/>
          </p:nvPr>
        </p:nvSpPr>
        <p:spPr/>
        <p:txBody>
          <a:bodyPr/>
          <a:lstStyle/>
          <a:p>
            <a:fld id="{00E2A18D-1507-F84C-8E35-49FFCF840923}" type="datetimeFigureOut">
              <a:rPr lang="en-US" smtClean="0"/>
              <a:t>9/19/22</a:t>
            </a:fld>
            <a:endParaRPr lang="en-US"/>
          </a:p>
        </p:txBody>
      </p:sp>
      <p:sp>
        <p:nvSpPr>
          <p:cNvPr id="6" name="Footer Placeholder 5">
            <a:extLst>
              <a:ext uri="{FF2B5EF4-FFF2-40B4-BE49-F238E27FC236}">
                <a16:creationId xmlns:a16="http://schemas.microsoft.com/office/drawing/2014/main" id="{740D8269-40C3-BE6A-A222-730040C9B6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929AA2-83AE-8208-8EAF-BAF9B5B1410B}"/>
              </a:ext>
            </a:extLst>
          </p:cNvPr>
          <p:cNvSpPr>
            <a:spLocks noGrp="1"/>
          </p:cNvSpPr>
          <p:nvPr>
            <p:ph type="sldNum" sz="quarter" idx="12"/>
          </p:nvPr>
        </p:nvSpPr>
        <p:spPr/>
        <p:txBody>
          <a:bodyPr/>
          <a:lstStyle/>
          <a:p>
            <a:fld id="{8073291C-03DE-4147-91ED-91036FA0C1C2}" type="slidenum">
              <a:rPr lang="en-US" smtClean="0"/>
              <a:t>‹#›</a:t>
            </a:fld>
            <a:endParaRPr lang="en-US"/>
          </a:p>
        </p:txBody>
      </p:sp>
    </p:spTree>
    <p:extLst>
      <p:ext uri="{BB962C8B-B14F-4D97-AF65-F5344CB8AC3E}">
        <p14:creationId xmlns:p14="http://schemas.microsoft.com/office/powerpoint/2010/main" val="42414026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7704B-5ADE-C96F-96F8-3C040F424EB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10DC23-0759-7EEB-BFDD-0DAC2D9555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F4488C5-FBD1-86D0-F789-182923BC38F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65CEE41-BEA5-A71E-FCA0-9A4A3254CA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51A3756-9C25-984F-6128-1AAA945C272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0334A20-DD5B-FDDE-3723-7D9C0E6B60FC}"/>
              </a:ext>
            </a:extLst>
          </p:cNvPr>
          <p:cNvSpPr>
            <a:spLocks noGrp="1"/>
          </p:cNvSpPr>
          <p:nvPr>
            <p:ph type="dt" sz="half" idx="10"/>
          </p:nvPr>
        </p:nvSpPr>
        <p:spPr/>
        <p:txBody>
          <a:bodyPr/>
          <a:lstStyle/>
          <a:p>
            <a:fld id="{00E2A18D-1507-F84C-8E35-49FFCF840923}" type="datetimeFigureOut">
              <a:rPr lang="en-US" smtClean="0"/>
              <a:t>9/19/22</a:t>
            </a:fld>
            <a:endParaRPr lang="en-US"/>
          </a:p>
        </p:txBody>
      </p:sp>
      <p:sp>
        <p:nvSpPr>
          <p:cNvPr id="8" name="Footer Placeholder 7">
            <a:extLst>
              <a:ext uri="{FF2B5EF4-FFF2-40B4-BE49-F238E27FC236}">
                <a16:creationId xmlns:a16="http://schemas.microsoft.com/office/drawing/2014/main" id="{279ABBF6-5374-67A6-B937-191442E7CB5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6E50C79-DC68-87D8-F8D1-D7A00BA50282}"/>
              </a:ext>
            </a:extLst>
          </p:cNvPr>
          <p:cNvSpPr>
            <a:spLocks noGrp="1"/>
          </p:cNvSpPr>
          <p:nvPr>
            <p:ph type="sldNum" sz="quarter" idx="12"/>
          </p:nvPr>
        </p:nvSpPr>
        <p:spPr/>
        <p:txBody>
          <a:bodyPr/>
          <a:lstStyle/>
          <a:p>
            <a:fld id="{8073291C-03DE-4147-91ED-91036FA0C1C2}" type="slidenum">
              <a:rPr lang="en-US" smtClean="0"/>
              <a:t>‹#›</a:t>
            </a:fld>
            <a:endParaRPr lang="en-US"/>
          </a:p>
        </p:txBody>
      </p:sp>
    </p:spTree>
    <p:extLst>
      <p:ext uri="{BB962C8B-B14F-4D97-AF65-F5344CB8AC3E}">
        <p14:creationId xmlns:p14="http://schemas.microsoft.com/office/powerpoint/2010/main" val="29716977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1769E-1E72-39F9-D0E0-233C3118486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DE83EA5-B53B-FBEE-C3E0-999A4ED740EF}"/>
              </a:ext>
            </a:extLst>
          </p:cNvPr>
          <p:cNvSpPr>
            <a:spLocks noGrp="1"/>
          </p:cNvSpPr>
          <p:nvPr>
            <p:ph type="dt" sz="half" idx="10"/>
          </p:nvPr>
        </p:nvSpPr>
        <p:spPr/>
        <p:txBody>
          <a:bodyPr/>
          <a:lstStyle/>
          <a:p>
            <a:fld id="{00E2A18D-1507-F84C-8E35-49FFCF840923}" type="datetimeFigureOut">
              <a:rPr lang="en-US" smtClean="0"/>
              <a:t>9/19/22</a:t>
            </a:fld>
            <a:endParaRPr lang="en-US"/>
          </a:p>
        </p:txBody>
      </p:sp>
      <p:sp>
        <p:nvSpPr>
          <p:cNvPr id="4" name="Footer Placeholder 3">
            <a:extLst>
              <a:ext uri="{FF2B5EF4-FFF2-40B4-BE49-F238E27FC236}">
                <a16:creationId xmlns:a16="http://schemas.microsoft.com/office/drawing/2014/main" id="{FE5427F6-C981-A072-86DA-A6C3E915C10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5BCD4B5-BCB2-5CAF-AC89-D8095497B885}"/>
              </a:ext>
            </a:extLst>
          </p:cNvPr>
          <p:cNvSpPr>
            <a:spLocks noGrp="1"/>
          </p:cNvSpPr>
          <p:nvPr>
            <p:ph type="sldNum" sz="quarter" idx="12"/>
          </p:nvPr>
        </p:nvSpPr>
        <p:spPr/>
        <p:txBody>
          <a:bodyPr/>
          <a:lstStyle/>
          <a:p>
            <a:fld id="{8073291C-03DE-4147-91ED-91036FA0C1C2}" type="slidenum">
              <a:rPr lang="en-US" smtClean="0"/>
              <a:t>‹#›</a:t>
            </a:fld>
            <a:endParaRPr lang="en-US"/>
          </a:p>
        </p:txBody>
      </p:sp>
    </p:spTree>
    <p:extLst>
      <p:ext uri="{BB962C8B-B14F-4D97-AF65-F5344CB8AC3E}">
        <p14:creationId xmlns:p14="http://schemas.microsoft.com/office/powerpoint/2010/main" val="54841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ADB3392-0C74-A5A6-54D5-5169DA02445B}"/>
              </a:ext>
            </a:extLst>
          </p:cNvPr>
          <p:cNvSpPr>
            <a:spLocks noGrp="1"/>
          </p:cNvSpPr>
          <p:nvPr>
            <p:ph type="dt" sz="half" idx="10"/>
          </p:nvPr>
        </p:nvSpPr>
        <p:spPr/>
        <p:txBody>
          <a:bodyPr/>
          <a:lstStyle/>
          <a:p>
            <a:fld id="{00E2A18D-1507-F84C-8E35-49FFCF840923}" type="datetimeFigureOut">
              <a:rPr lang="en-US" smtClean="0"/>
              <a:t>9/19/22</a:t>
            </a:fld>
            <a:endParaRPr lang="en-US"/>
          </a:p>
        </p:txBody>
      </p:sp>
      <p:sp>
        <p:nvSpPr>
          <p:cNvPr id="3" name="Footer Placeholder 2">
            <a:extLst>
              <a:ext uri="{FF2B5EF4-FFF2-40B4-BE49-F238E27FC236}">
                <a16:creationId xmlns:a16="http://schemas.microsoft.com/office/drawing/2014/main" id="{95BE78A6-CF03-D71E-8F38-2AE87F1807E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E428B1-F101-D154-A6D1-DA349A697C4D}"/>
              </a:ext>
            </a:extLst>
          </p:cNvPr>
          <p:cNvSpPr>
            <a:spLocks noGrp="1"/>
          </p:cNvSpPr>
          <p:nvPr>
            <p:ph type="sldNum" sz="quarter" idx="12"/>
          </p:nvPr>
        </p:nvSpPr>
        <p:spPr/>
        <p:txBody>
          <a:bodyPr/>
          <a:lstStyle/>
          <a:p>
            <a:fld id="{8073291C-03DE-4147-91ED-91036FA0C1C2}" type="slidenum">
              <a:rPr lang="en-US" smtClean="0"/>
              <a:t>‹#›</a:t>
            </a:fld>
            <a:endParaRPr lang="en-US"/>
          </a:p>
        </p:txBody>
      </p:sp>
    </p:spTree>
    <p:extLst>
      <p:ext uri="{BB962C8B-B14F-4D97-AF65-F5344CB8AC3E}">
        <p14:creationId xmlns:p14="http://schemas.microsoft.com/office/powerpoint/2010/main" val="24421073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EB4C4-9700-17CE-39A3-45419F0AB6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E5F07AF-D762-75FD-BA0B-469B18C486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4477432-20D3-7E51-D522-BB7113851A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393631B-10E3-0248-EFEB-8DFF5D09B9B1}"/>
              </a:ext>
            </a:extLst>
          </p:cNvPr>
          <p:cNvSpPr>
            <a:spLocks noGrp="1"/>
          </p:cNvSpPr>
          <p:nvPr>
            <p:ph type="dt" sz="half" idx="10"/>
          </p:nvPr>
        </p:nvSpPr>
        <p:spPr/>
        <p:txBody>
          <a:bodyPr/>
          <a:lstStyle/>
          <a:p>
            <a:fld id="{00E2A18D-1507-F84C-8E35-49FFCF840923}" type="datetimeFigureOut">
              <a:rPr lang="en-US" smtClean="0"/>
              <a:t>9/19/22</a:t>
            </a:fld>
            <a:endParaRPr lang="en-US"/>
          </a:p>
        </p:txBody>
      </p:sp>
      <p:sp>
        <p:nvSpPr>
          <p:cNvPr id="6" name="Footer Placeholder 5">
            <a:extLst>
              <a:ext uri="{FF2B5EF4-FFF2-40B4-BE49-F238E27FC236}">
                <a16:creationId xmlns:a16="http://schemas.microsoft.com/office/drawing/2014/main" id="{A5F5C7E3-3CBA-CA5B-1289-2495F6FA8E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D6B71E-7BD5-12CB-A21C-E27D11DE3490}"/>
              </a:ext>
            </a:extLst>
          </p:cNvPr>
          <p:cNvSpPr>
            <a:spLocks noGrp="1"/>
          </p:cNvSpPr>
          <p:nvPr>
            <p:ph type="sldNum" sz="quarter" idx="12"/>
          </p:nvPr>
        </p:nvSpPr>
        <p:spPr/>
        <p:txBody>
          <a:bodyPr/>
          <a:lstStyle/>
          <a:p>
            <a:fld id="{8073291C-03DE-4147-91ED-91036FA0C1C2}" type="slidenum">
              <a:rPr lang="en-US" smtClean="0"/>
              <a:t>‹#›</a:t>
            </a:fld>
            <a:endParaRPr lang="en-US"/>
          </a:p>
        </p:txBody>
      </p:sp>
    </p:spTree>
    <p:extLst>
      <p:ext uri="{BB962C8B-B14F-4D97-AF65-F5344CB8AC3E}">
        <p14:creationId xmlns:p14="http://schemas.microsoft.com/office/powerpoint/2010/main" val="35171770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1CF5E-3665-37D9-3AAF-3F40482343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AB1E97D-BDDA-3A0F-6B1B-75CBE8324A6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96B3CF0-898C-4F55-D93E-3E8FAEE3C5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BD8C1A-5F84-D57D-5477-C932C798D064}"/>
              </a:ext>
            </a:extLst>
          </p:cNvPr>
          <p:cNvSpPr>
            <a:spLocks noGrp="1"/>
          </p:cNvSpPr>
          <p:nvPr>
            <p:ph type="dt" sz="half" idx="10"/>
          </p:nvPr>
        </p:nvSpPr>
        <p:spPr/>
        <p:txBody>
          <a:bodyPr/>
          <a:lstStyle/>
          <a:p>
            <a:fld id="{00E2A18D-1507-F84C-8E35-49FFCF840923}" type="datetimeFigureOut">
              <a:rPr lang="en-US" smtClean="0"/>
              <a:t>9/19/22</a:t>
            </a:fld>
            <a:endParaRPr lang="en-US"/>
          </a:p>
        </p:txBody>
      </p:sp>
      <p:sp>
        <p:nvSpPr>
          <p:cNvPr id="6" name="Footer Placeholder 5">
            <a:extLst>
              <a:ext uri="{FF2B5EF4-FFF2-40B4-BE49-F238E27FC236}">
                <a16:creationId xmlns:a16="http://schemas.microsoft.com/office/drawing/2014/main" id="{75BE9E14-53B3-0908-4488-8A240F6EB2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FEEB65-EAB0-6661-37EF-F5963D6C4E21}"/>
              </a:ext>
            </a:extLst>
          </p:cNvPr>
          <p:cNvSpPr>
            <a:spLocks noGrp="1"/>
          </p:cNvSpPr>
          <p:nvPr>
            <p:ph type="sldNum" sz="quarter" idx="12"/>
          </p:nvPr>
        </p:nvSpPr>
        <p:spPr/>
        <p:txBody>
          <a:bodyPr/>
          <a:lstStyle/>
          <a:p>
            <a:fld id="{8073291C-03DE-4147-91ED-91036FA0C1C2}" type="slidenum">
              <a:rPr lang="en-US" smtClean="0"/>
              <a:t>‹#›</a:t>
            </a:fld>
            <a:endParaRPr lang="en-US"/>
          </a:p>
        </p:txBody>
      </p:sp>
    </p:spTree>
    <p:extLst>
      <p:ext uri="{BB962C8B-B14F-4D97-AF65-F5344CB8AC3E}">
        <p14:creationId xmlns:p14="http://schemas.microsoft.com/office/powerpoint/2010/main" val="37124138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F7EAC92-B37C-8BC8-A8AA-41C5814855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28ACE96-5B53-9BB7-B257-7AE8FE3F8F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D3ED18-4D0C-2030-0E46-6EC90EA53C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E2A18D-1507-F84C-8E35-49FFCF840923}" type="datetimeFigureOut">
              <a:rPr lang="en-US" smtClean="0"/>
              <a:t>9/19/22</a:t>
            </a:fld>
            <a:endParaRPr lang="en-US"/>
          </a:p>
        </p:txBody>
      </p:sp>
      <p:sp>
        <p:nvSpPr>
          <p:cNvPr id="5" name="Footer Placeholder 4">
            <a:extLst>
              <a:ext uri="{FF2B5EF4-FFF2-40B4-BE49-F238E27FC236}">
                <a16:creationId xmlns:a16="http://schemas.microsoft.com/office/drawing/2014/main" id="{B8299D67-7122-9CF7-9EAA-60BAEF6CA9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4F25D94-F150-91DB-6280-6E11E6B394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73291C-03DE-4147-91ED-91036FA0C1C2}" type="slidenum">
              <a:rPr lang="en-US" smtClean="0"/>
              <a:t>‹#›</a:t>
            </a:fld>
            <a:endParaRPr lang="en-US"/>
          </a:p>
        </p:txBody>
      </p:sp>
    </p:spTree>
    <p:extLst>
      <p:ext uri="{BB962C8B-B14F-4D97-AF65-F5344CB8AC3E}">
        <p14:creationId xmlns:p14="http://schemas.microsoft.com/office/powerpoint/2010/main" val="28606021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twitter.com/NNUSports/status/1269329663588851712?s=20&amp;t=Lgvj7lZLY207G91VkvpM9Q" TargetMode="Externa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18.sv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hyperlink" Target="http://www.mvnu.edu/titleix" TargetMode="External"/><Relationship Id="rId1" Type="http://schemas.openxmlformats.org/officeDocument/2006/relationships/slideLayout" Target="../slideLayouts/slideLayout2.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32.sv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hyperlink" Target="mailto:campus.safety@mvnu.edu" TargetMode="External"/><Relationship Id="rId7" Type="http://schemas.openxmlformats.org/officeDocument/2006/relationships/image" Target="../media/image36.png"/><Relationship Id="rId2" Type="http://schemas.openxmlformats.org/officeDocument/2006/relationships/hyperlink" Target="http://www.mvnu.edu/titleix" TargetMode="External"/><Relationship Id="rId1" Type="http://schemas.openxmlformats.org/officeDocument/2006/relationships/slideLayout" Target="../slideLayouts/slideLayout4.xml"/><Relationship Id="rId6" Type="http://schemas.openxmlformats.org/officeDocument/2006/relationships/image" Target="../media/image35.svg"/><Relationship Id="rId5" Type="http://schemas.openxmlformats.org/officeDocument/2006/relationships/image" Target="../media/image34.png"/><Relationship Id="rId10" Type="http://schemas.openxmlformats.org/officeDocument/2006/relationships/image" Target="../media/image39.svg"/><Relationship Id="rId4" Type="http://schemas.openxmlformats.org/officeDocument/2006/relationships/hyperlink" Target="http://www.mnvu.edu/titleix" TargetMode="External"/><Relationship Id="rId9"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2.svg"/></Relationships>
</file>

<file path=ppt/slides/_rels/slide23.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4.xml"/><Relationship Id="rId5" Type="http://schemas.openxmlformats.org/officeDocument/2006/relationships/image" Target="../media/image47.svg"/><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4.xml"/><Relationship Id="rId4" Type="http://schemas.openxmlformats.org/officeDocument/2006/relationships/image" Target="../media/image51.jpg"/></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svg"/></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11.sv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www.mvnu.edu/titleix" TargetMode="Externa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3.svg"/></Relationships>
</file>

<file path=ppt/slides/_rels/slide3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6.svg"/></Relationships>
</file>

<file path=ppt/slides/_rels/slide4.xml.rels><?xml version="1.0" encoding="UTF-8" standalone="yes"?>
<Relationships xmlns="http://schemas.openxmlformats.org/package/2006/relationships"><Relationship Id="rId3" Type="http://schemas.openxmlformats.org/officeDocument/2006/relationships/hyperlink" Target="http://www.mvnu.edu/titleix" TargetMode="Externa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70.svg"/></Relationships>
</file>

<file path=ppt/slides/_rels/slide4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70.sv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72.png"/><Relationship Id="rId5" Type="http://schemas.openxmlformats.org/officeDocument/2006/relationships/image" Target="../media/image70.svg"/><Relationship Id="rId4" Type="http://schemas.openxmlformats.org/officeDocument/2006/relationships/image" Target="../media/image69.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8D9C936-993E-58FD-8E47-9AC5E89ED7C5}"/>
              </a:ext>
            </a:extLst>
          </p:cNvPr>
          <p:cNvSpPr>
            <a:spLocks noGrp="1"/>
          </p:cNvSpPr>
          <p:nvPr>
            <p:ph type="subTitle" idx="1"/>
          </p:nvPr>
        </p:nvSpPr>
        <p:spPr>
          <a:xfrm>
            <a:off x="685800" y="2820511"/>
            <a:ext cx="11155680" cy="1655762"/>
          </a:xfrm>
          <a:solidFill>
            <a:schemeClr val="accent1">
              <a:lumMod val="60000"/>
              <a:lumOff val="40000"/>
            </a:schemeClr>
          </a:solidFill>
          <a:ln w="76200">
            <a:solidFill>
              <a:schemeClr val="accent6">
                <a:lumMod val="50000"/>
              </a:schemeClr>
            </a:solidFill>
          </a:ln>
        </p:spPr>
        <p:txBody>
          <a:bodyPr>
            <a:normAutofit/>
          </a:bodyPr>
          <a:lstStyle/>
          <a:p>
            <a:endParaRPr lang="en-US" sz="800" b="1" i="1" dirty="0">
              <a:solidFill>
                <a:schemeClr val="bg1"/>
              </a:solidFill>
              <a:latin typeface="Arial Narrow" panose="020B0604020202020204" pitchFamily="34" charset="0"/>
              <a:cs typeface="Arial Narrow" panose="020B0604020202020204" pitchFamily="34" charset="0"/>
            </a:endParaRPr>
          </a:p>
          <a:p>
            <a:r>
              <a:rPr lang="en-US" sz="3200" b="1" i="1" dirty="0">
                <a:solidFill>
                  <a:schemeClr val="bg1"/>
                </a:solidFill>
                <a:latin typeface="Arial Narrow" panose="020B0604020202020204" pitchFamily="34" charset="0"/>
                <a:cs typeface="Arial Narrow" panose="020B0604020202020204" pitchFamily="34" charset="0"/>
              </a:rPr>
              <a:t>Athletics Department Training on Civil Rights &amp; Anti-Hazing Policies  </a:t>
            </a:r>
          </a:p>
          <a:p>
            <a:r>
              <a:rPr lang="en-US" sz="2800" b="1" i="1" dirty="0">
                <a:solidFill>
                  <a:schemeClr val="bg1"/>
                </a:solidFill>
                <a:latin typeface="Arial Narrow" panose="020B0604020202020204" pitchFamily="34" charset="0"/>
                <a:cs typeface="Arial Narrow" panose="020B0604020202020204" pitchFamily="34" charset="0"/>
              </a:rPr>
              <a:t>September 2022</a:t>
            </a:r>
          </a:p>
        </p:txBody>
      </p:sp>
      <p:pic>
        <p:nvPicPr>
          <p:cNvPr id="5" name="Picture 4" descr="Logo, company name&#10;&#10;Description automatically generated">
            <a:extLst>
              <a:ext uri="{FF2B5EF4-FFF2-40B4-BE49-F238E27FC236}">
                <a16:creationId xmlns:a16="http://schemas.microsoft.com/office/drawing/2014/main" id="{CA954FAB-2160-FA88-3E42-A050E895DAD3}"/>
              </a:ext>
            </a:extLst>
          </p:cNvPr>
          <p:cNvPicPr>
            <a:picLocks noChangeAspect="1"/>
          </p:cNvPicPr>
          <p:nvPr/>
        </p:nvPicPr>
        <p:blipFill>
          <a:blip r:embed="rId2"/>
          <a:stretch>
            <a:fillRect/>
          </a:stretch>
        </p:blipFill>
        <p:spPr>
          <a:xfrm>
            <a:off x="5050790" y="4280852"/>
            <a:ext cx="2090420" cy="2090420"/>
          </a:xfrm>
          <a:prstGeom prst="rect">
            <a:avLst/>
          </a:prstGeom>
          <a:ln w="76200">
            <a:solidFill>
              <a:schemeClr val="accent6">
                <a:lumMod val="75000"/>
              </a:schemeClr>
            </a:solidFill>
          </a:ln>
        </p:spPr>
      </p:pic>
      <p:pic>
        <p:nvPicPr>
          <p:cNvPr id="7" name="Picture 6" descr="Text&#10;&#10;Description automatically generated">
            <a:extLst>
              <a:ext uri="{FF2B5EF4-FFF2-40B4-BE49-F238E27FC236}">
                <a16:creationId xmlns:a16="http://schemas.microsoft.com/office/drawing/2014/main" id="{02683773-8CE8-AF57-4BA2-22B1EAD71F7A}"/>
              </a:ext>
            </a:extLst>
          </p:cNvPr>
          <p:cNvPicPr>
            <a:picLocks noChangeAspect="1"/>
          </p:cNvPicPr>
          <p:nvPr/>
        </p:nvPicPr>
        <p:blipFill>
          <a:blip r:embed="rId3"/>
          <a:stretch>
            <a:fillRect/>
          </a:stretch>
        </p:blipFill>
        <p:spPr>
          <a:xfrm>
            <a:off x="2394501" y="-611744"/>
            <a:ext cx="4236165" cy="4236165"/>
          </a:xfrm>
          <a:prstGeom prst="rect">
            <a:avLst/>
          </a:prstGeom>
        </p:spPr>
      </p:pic>
      <p:pic>
        <p:nvPicPr>
          <p:cNvPr id="9" name="Picture 8" descr="Logo, company name&#10;&#10;Description automatically generated">
            <a:extLst>
              <a:ext uri="{FF2B5EF4-FFF2-40B4-BE49-F238E27FC236}">
                <a16:creationId xmlns:a16="http://schemas.microsoft.com/office/drawing/2014/main" id="{45BD8AA7-F877-CD7F-659D-C00E716FE3C4}"/>
              </a:ext>
            </a:extLst>
          </p:cNvPr>
          <p:cNvPicPr>
            <a:picLocks noChangeAspect="1"/>
          </p:cNvPicPr>
          <p:nvPr/>
        </p:nvPicPr>
        <p:blipFill>
          <a:blip r:embed="rId4"/>
          <a:stretch>
            <a:fillRect/>
          </a:stretch>
        </p:blipFill>
        <p:spPr>
          <a:xfrm>
            <a:off x="6630666" y="360163"/>
            <a:ext cx="2292350" cy="2292350"/>
          </a:xfrm>
          <a:prstGeom prst="rect">
            <a:avLst/>
          </a:prstGeom>
        </p:spPr>
      </p:pic>
    </p:spTree>
    <p:extLst>
      <p:ext uri="{BB962C8B-B14F-4D97-AF65-F5344CB8AC3E}">
        <p14:creationId xmlns:p14="http://schemas.microsoft.com/office/powerpoint/2010/main" val="42026714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E6FE8-DAE7-F359-7E81-0CEC28EE65BB}"/>
              </a:ext>
            </a:extLst>
          </p:cNvPr>
          <p:cNvSpPr>
            <a:spLocks noGrp="1"/>
          </p:cNvSpPr>
          <p:nvPr>
            <p:ph type="title"/>
          </p:nvPr>
        </p:nvSpPr>
        <p:spPr>
          <a:xfrm>
            <a:off x="838200" y="365125"/>
            <a:ext cx="10515600" cy="2076992"/>
          </a:xfrm>
          <a:solidFill>
            <a:srgbClr val="0070C0"/>
          </a:solidFill>
          <a:ln w="57150">
            <a:solidFill>
              <a:schemeClr val="tx1"/>
            </a:solidFill>
          </a:ln>
        </p:spPr>
        <p:txBody>
          <a:bodyPr>
            <a:normAutofit/>
          </a:bodyPr>
          <a:lstStyle/>
          <a:p>
            <a:pPr algn="ctr"/>
            <a:r>
              <a:rPr lang="en-US" sz="4800" b="1" dirty="0">
                <a:solidFill>
                  <a:schemeClr val="bg1"/>
                </a:solidFill>
              </a:rPr>
              <a:t>NNU Athletes</a:t>
            </a:r>
            <a:br>
              <a:rPr lang="en-US" dirty="0"/>
            </a:br>
            <a:r>
              <a:rPr lang="en-US" i="1" dirty="0"/>
              <a:t>Church of the Nazarene’s Manual </a:t>
            </a:r>
            <a:br>
              <a:rPr lang="en-US" i="1" dirty="0"/>
            </a:br>
            <a:r>
              <a:rPr lang="en-US" i="1" dirty="0"/>
              <a:t>Statement on Discrimination </a:t>
            </a:r>
          </a:p>
        </p:txBody>
      </p:sp>
      <p:sp>
        <p:nvSpPr>
          <p:cNvPr id="3" name="Content Placeholder 2">
            <a:extLst>
              <a:ext uri="{FF2B5EF4-FFF2-40B4-BE49-F238E27FC236}">
                <a16:creationId xmlns:a16="http://schemas.microsoft.com/office/drawing/2014/main" id="{E0B2F6D1-CA45-4B96-283A-2D41EB31AF6A}"/>
              </a:ext>
            </a:extLst>
          </p:cNvPr>
          <p:cNvSpPr>
            <a:spLocks noGrp="1"/>
          </p:cNvSpPr>
          <p:nvPr>
            <p:ph idx="1"/>
          </p:nvPr>
        </p:nvSpPr>
        <p:spPr>
          <a:xfrm>
            <a:off x="240030" y="6069329"/>
            <a:ext cx="11818620" cy="542999"/>
          </a:xfrm>
          <a:solidFill>
            <a:srgbClr val="0070C0"/>
          </a:solidFill>
        </p:spPr>
        <p:txBody>
          <a:bodyPr/>
          <a:lstStyle/>
          <a:p>
            <a:r>
              <a:rPr lang="en-US" sz="2200" dirty="0">
                <a:solidFill>
                  <a:schemeClr val="bg1"/>
                </a:solidFill>
                <a:effectLst/>
                <a:hlinkClick r:id="rId2">
                  <a:extLst>
                    <a:ext uri="{A12FA001-AC4F-418D-AE19-62706E023703}">
                      <ahyp:hlinkClr xmlns:ahyp="http://schemas.microsoft.com/office/drawing/2018/hyperlinkcolor" val="tx"/>
                    </a:ext>
                  </a:extLst>
                </a:hlinkClick>
              </a:rPr>
              <a:t>https://twitter.com/NNUSports/status/1269329663588851712?s=20&amp;t=Lgvj7lZLY207G91VkvpM9Q</a:t>
            </a:r>
            <a:endParaRPr lang="en-US" sz="2200" dirty="0">
              <a:solidFill>
                <a:schemeClr val="bg1"/>
              </a:solidFill>
              <a:effectLst/>
            </a:endParaRPr>
          </a:p>
        </p:txBody>
      </p:sp>
      <p:pic>
        <p:nvPicPr>
          <p:cNvPr id="5" name="Picture 4">
            <a:extLst>
              <a:ext uri="{FF2B5EF4-FFF2-40B4-BE49-F238E27FC236}">
                <a16:creationId xmlns:a16="http://schemas.microsoft.com/office/drawing/2014/main" id="{5D6C5A63-1601-B343-84E6-4350A955B1D7}"/>
              </a:ext>
            </a:extLst>
          </p:cNvPr>
          <p:cNvPicPr>
            <a:picLocks noChangeAspect="1"/>
          </p:cNvPicPr>
          <p:nvPr/>
        </p:nvPicPr>
        <p:blipFill>
          <a:blip r:embed="rId3"/>
          <a:stretch>
            <a:fillRect/>
          </a:stretch>
        </p:blipFill>
        <p:spPr>
          <a:xfrm>
            <a:off x="9464041" y="2078337"/>
            <a:ext cx="1760220" cy="1739112"/>
          </a:xfrm>
          <a:prstGeom prst="rect">
            <a:avLst/>
          </a:prstGeom>
          <a:solidFill>
            <a:srgbClr val="0070C0"/>
          </a:solidFill>
          <a:ln w="57150">
            <a:solidFill>
              <a:schemeClr val="tx1"/>
            </a:solidFill>
          </a:ln>
        </p:spPr>
      </p:pic>
      <p:pic>
        <p:nvPicPr>
          <p:cNvPr id="6" name="Picture 5" descr="Logo, company name&#10;&#10;Description automatically generated">
            <a:extLst>
              <a:ext uri="{FF2B5EF4-FFF2-40B4-BE49-F238E27FC236}">
                <a16:creationId xmlns:a16="http://schemas.microsoft.com/office/drawing/2014/main" id="{5C186261-6586-2A68-E676-74EA0B4BCCFE}"/>
              </a:ext>
            </a:extLst>
          </p:cNvPr>
          <p:cNvPicPr>
            <a:picLocks noChangeAspect="1"/>
          </p:cNvPicPr>
          <p:nvPr/>
        </p:nvPicPr>
        <p:blipFill>
          <a:blip r:embed="rId4"/>
          <a:stretch>
            <a:fillRect/>
          </a:stretch>
        </p:blipFill>
        <p:spPr>
          <a:xfrm>
            <a:off x="4263687" y="2723842"/>
            <a:ext cx="3664625" cy="3025447"/>
          </a:xfrm>
          <a:prstGeom prst="rect">
            <a:avLst/>
          </a:prstGeom>
          <a:ln w="38100">
            <a:solidFill>
              <a:srgbClr val="0070C0"/>
            </a:solidFill>
          </a:ln>
        </p:spPr>
      </p:pic>
    </p:spTree>
    <p:extLst>
      <p:ext uri="{BB962C8B-B14F-4D97-AF65-F5344CB8AC3E}">
        <p14:creationId xmlns:p14="http://schemas.microsoft.com/office/powerpoint/2010/main" val="26968964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DDC94-636F-2E05-52F2-723D4A362EAB}"/>
              </a:ext>
            </a:extLst>
          </p:cNvPr>
          <p:cNvSpPr>
            <a:spLocks noGrp="1"/>
          </p:cNvSpPr>
          <p:nvPr>
            <p:ph type="title"/>
          </p:nvPr>
        </p:nvSpPr>
        <p:spPr>
          <a:xfrm>
            <a:off x="2165196" y="264764"/>
            <a:ext cx="7402551" cy="1325563"/>
          </a:xfrm>
        </p:spPr>
        <p:txBody>
          <a:bodyPr/>
          <a:lstStyle/>
          <a:p>
            <a:pPr algn="ctr"/>
            <a:r>
              <a:rPr lang="en-US" b="1" dirty="0"/>
              <a:t>Title VI – Racial Discrimination</a:t>
            </a:r>
          </a:p>
        </p:txBody>
      </p:sp>
      <p:sp>
        <p:nvSpPr>
          <p:cNvPr id="3" name="Content Placeholder 2">
            <a:extLst>
              <a:ext uri="{FF2B5EF4-FFF2-40B4-BE49-F238E27FC236}">
                <a16:creationId xmlns:a16="http://schemas.microsoft.com/office/drawing/2014/main" id="{6AA5B355-C61A-7883-7821-7DDD0DB51F7A}"/>
              </a:ext>
            </a:extLst>
          </p:cNvPr>
          <p:cNvSpPr>
            <a:spLocks noGrp="1"/>
          </p:cNvSpPr>
          <p:nvPr>
            <p:ph idx="1"/>
          </p:nvPr>
        </p:nvSpPr>
        <p:spPr>
          <a:xfrm>
            <a:off x="838200" y="1468786"/>
            <a:ext cx="10515600" cy="4351338"/>
          </a:xfrm>
          <a:solidFill>
            <a:schemeClr val="accent5">
              <a:lumMod val="40000"/>
              <a:lumOff val="60000"/>
            </a:schemeClr>
          </a:solidFill>
        </p:spPr>
        <p:txBody>
          <a:bodyPr>
            <a:normAutofit fontScale="92500" lnSpcReduction="10000"/>
          </a:bodyPr>
          <a:lstStyle/>
          <a:p>
            <a:pPr marL="0" indent="0">
              <a:buNone/>
            </a:pPr>
            <a:endParaRPr lang="en-US" sz="1100" dirty="0"/>
          </a:p>
          <a:p>
            <a:r>
              <a:rPr lang="en-US" dirty="0"/>
              <a:t>At MVNU, we believe that God is the Creator of all people. As we are made in His image, we believe that embracing and celebrating diversity brings us all closer together. As a ministry of the Church of the Nazarene </a:t>
            </a:r>
            <a:r>
              <a:rPr lang="en-US" i="1" dirty="0"/>
              <a:t>we renounce any form of racial and ethnic indifference, exclusion, subjugation, or oppression as a grave sin against God and our fellow human beings </a:t>
            </a:r>
            <a:r>
              <a:rPr lang="en-US" dirty="0"/>
              <a:t>(Manual, 915). Our campus community benefits from the diversity of students, staff, and faculty. We are a community of individuals who seek to learn from, and about, one another. Diversity is expressed through racial, ethnic, age, ability, geographic, gender, cultural, and socioeconomic differences among the campus community.  To such ends, MVNU will not tolerate violence, aggression or discrimination against members of its community on the basis of one’s race, skin color, or national origin.</a:t>
            </a:r>
          </a:p>
          <a:p>
            <a:endParaRPr lang="en-US" dirty="0"/>
          </a:p>
        </p:txBody>
      </p:sp>
      <p:pic>
        <p:nvPicPr>
          <p:cNvPr id="5" name="Picture 4">
            <a:extLst>
              <a:ext uri="{FF2B5EF4-FFF2-40B4-BE49-F238E27FC236}">
                <a16:creationId xmlns:a16="http://schemas.microsoft.com/office/drawing/2014/main" id="{06223B09-E408-3C5F-B50E-B26F022025D0}"/>
              </a:ext>
            </a:extLst>
          </p:cNvPr>
          <p:cNvPicPr>
            <a:picLocks noChangeAspect="1"/>
          </p:cNvPicPr>
          <p:nvPr/>
        </p:nvPicPr>
        <p:blipFill>
          <a:blip r:embed="rId2"/>
          <a:stretch>
            <a:fillRect/>
          </a:stretch>
        </p:blipFill>
        <p:spPr>
          <a:xfrm>
            <a:off x="3443566" y="5820124"/>
            <a:ext cx="5027925" cy="948665"/>
          </a:xfrm>
          <a:prstGeom prst="rect">
            <a:avLst/>
          </a:prstGeom>
        </p:spPr>
      </p:pic>
      <p:pic>
        <p:nvPicPr>
          <p:cNvPr id="9" name="Picture 8">
            <a:extLst>
              <a:ext uri="{FF2B5EF4-FFF2-40B4-BE49-F238E27FC236}">
                <a16:creationId xmlns:a16="http://schemas.microsoft.com/office/drawing/2014/main" id="{6A300C1F-6B4C-9D29-66A1-6376DB633291}"/>
              </a:ext>
            </a:extLst>
          </p:cNvPr>
          <p:cNvPicPr>
            <a:picLocks noChangeAspect="1"/>
          </p:cNvPicPr>
          <p:nvPr/>
        </p:nvPicPr>
        <p:blipFill>
          <a:blip r:embed="rId3"/>
          <a:stretch>
            <a:fillRect/>
          </a:stretch>
        </p:blipFill>
        <p:spPr>
          <a:xfrm>
            <a:off x="9567747" y="264764"/>
            <a:ext cx="957339" cy="957339"/>
          </a:xfrm>
          <a:prstGeom prst="rect">
            <a:avLst/>
          </a:prstGeom>
        </p:spPr>
      </p:pic>
    </p:spTree>
    <p:extLst>
      <p:ext uri="{BB962C8B-B14F-4D97-AF65-F5344CB8AC3E}">
        <p14:creationId xmlns:p14="http://schemas.microsoft.com/office/powerpoint/2010/main" val="17794078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E6FE8-DAE7-F359-7E81-0CEC28EE65BB}"/>
              </a:ext>
            </a:extLst>
          </p:cNvPr>
          <p:cNvSpPr>
            <a:spLocks noGrp="1"/>
          </p:cNvSpPr>
          <p:nvPr>
            <p:ph type="title"/>
          </p:nvPr>
        </p:nvSpPr>
        <p:spPr>
          <a:xfrm>
            <a:off x="838200" y="179387"/>
            <a:ext cx="10515600" cy="792163"/>
          </a:xfrm>
          <a:solidFill>
            <a:srgbClr val="002060"/>
          </a:solidFill>
        </p:spPr>
        <p:txBody>
          <a:bodyPr/>
          <a:lstStyle/>
          <a:p>
            <a:pPr algn="ctr"/>
            <a:r>
              <a:rPr lang="en-US" b="1" i="1" dirty="0">
                <a:solidFill>
                  <a:schemeClr val="bg1"/>
                </a:solidFill>
                <a:latin typeface="Arial Narrow" panose="020B0604020202020204" pitchFamily="34" charset="0"/>
                <a:cs typeface="Arial Narrow" panose="020B0604020202020204" pitchFamily="34" charset="0"/>
              </a:rPr>
              <a:t>What Is Discriminatory Harassment?</a:t>
            </a:r>
            <a:r>
              <a:rPr lang="en-US" b="1" i="1" dirty="0">
                <a:solidFill>
                  <a:schemeClr val="bg1"/>
                </a:solidFill>
                <a:effectLst/>
                <a:latin typeface="Arial Narrow" panose="020B0604020202020204" pitchFamily="34" charset="0"/>
                <a:cs typeface="Arial Narrow" panose="020B0604020202020204" pitchFamily="34" charset="0"/>
              </a:rPr>
              <a:t> </a:t>
            </a:r>
            <a:endParaRPr lang="en-US" b="1" i="1" dirty="0">
              <a:solidFill>
                <a:schemeClr val="bg1"/>
              </a:solidFill>
              <a:latin typeface="Arial Narrow" panose="020B0604020202020204" pitchFamily="34" charset="0"/>
              <a:cs typeface="Arial Narrow" panose="020B0604020202020204" pitchFamily="34" charset="0"/>
            </a:endParaRPr>
          </a:p>
        </p:txBody>
      </p:sp>
      <p:sp>
        <p:nvSpPr>
          <p:cNvPr id="3" name="Content Placeholder 2">
            <a:extLst>
              <a:ext uri="{FF2B5EF4-FFF2-40B4-BE49-F238E27FC236}">
                <a16:creationId xmlns:a16="http://schemas.microsoft.com/office/drawing/2014/main" id="{E0B2F6D1-CA45-4B96-283A-2D41EB31AF6A}"/>
              </a:ext>
            </a:extLst>
          </p:cNvPr>
          <p:cNvSpPr>
            <a:spLocks noGrp="1"/>
          </p:cNvSpPr>
          <p:nvPr>
            <p:ph idx="1"/>
          </p:nvPr>
        </p:nvSpPr>
        <p:spPr>
          <a:xfrm>
            <a:off x="838200" y="1127283"/>
            <a:ext cx="10515600" cy="1431924"/>
          </a:xfrm>
          <a:solidFill>
            <a:schemeClr val="accent5">
              <a:lumMod val="20000"/>
              <a:lumOff val="80000"/>
            </a:schemeClr>
          </a:solidFill>
          <a:ln>
            <a:solidFill>
              <a:schemeClr val="tx1"/>
            </a:solidFill>
          </a:ln>
        </p:spPr>
        <p:txBody>
          <a:bodyPr>
            <a:normAutofit/>
          </a:bodyPr>
          <a:lstStyle/>
          <a:p>
            <a:r>
              <a:rPr lang="en-US" sz="2400" b="1" i="1" dirty="0">
                <a:latin typeface="Arial Narrow" panose="020B0604020202020204" pitchFamily="34" charset="0"/>
                <a:cs typeface="Arial Narrow" panose="020B0604020202020204" pitchFamily="34" charset="0"/>
              </a:rPr>
              <a:t>Discriminatory harassment can take many forms. It may be, but is not limited to: words, signs, jokes, pranks, intimidation, physical contact, or violence. It also may include harassment that is sexual in nature or directed at the gender of another (as in sexual harassment).</a:t>
            </a:r>
            <a:r>
              <a:rPr lang="en-US" sz="2400" b="1" i="1" dirty="0">
                <a:effectLst/>
                <a:latin typeface="Arial Narrow" panose="020B0604020202020204" pitchFamily="34" charset="0"/>
                <a:cs typeface="Arial Narrow" panose="020B0604020202020204" pitchFamily="34" charset="0"/>
              </a:rPr>
              <a:t> </a:t>
            </a:r>
          </a:p>
        </p:txBody>
      </p:sp>
      <p:sp>
        <p:nvSpPr>
          <p:cNvPr id="4" name="TextBox 3">
            <a:extLst>
              <a:ext uri="{FF2B5EF4-FFF2-40B4-BE49-F238E27FC236}">
                <a16:creationId xmlns:a16="http://schemas.microsoft.com/office/drawing/2014/main" id="{74325172-2F60-34F5-5592-E53B6FEFC375}"/>
              </a:ext>
            </a:extLst>
          </p:cNvPr>
          <p:cNvSpPr txBox="1"/>
          <p:nvPr/>
        </p:nvSpPr>
        <p:spPr>
          <a:xfrm>
            <a:off x="838200" y="2714940"/>
            <a:ext cx="10515600" cy="1908215"/>
          </a:xfrm>
          <a:prstGeom prst="rect">
            <a:avLst/>
          </a:prstGeom>
          <a:solidFill>
            <a:schemeClr val="accent5">
              <a:lumMod val="60000"/>
              <a:lumOff val="40000"/>
            </a:schemeClr>
          </a:solidFill>
          <a:ln>
            <a:solidFill>
              <a:schemeClr val="tx1"/>
            </a:solidFill>
          </a:ln>
        </p:spPr>
        <p:txBody>
          <a:bodyPr wrap="square" rtlCol="0">
            <a:spAutoFit/>
          </a:bodyPr>
          <a:lstStyle/>
          <a:p>
            <a:pPr marL="342900" indent="-342900">
              <a:buFont typeface="Wingdings" pitchFamily="2" charset="2"/>
              <a:buChar char="ü"/>
            </a:pPr>
            <a:r>
              <a:rPr lang="en-US" sz="2000" i="1" dirty="0">
                <a:latin typeface="Arial Narrow" panose="020B0604020202020204" pitchFamily="34" charset="0"/>
                <a:cs typeface="Arial Narrow" panose="020B0604020202020204" pitchFamily="34" charset="0"/>
              </a:rPr>
              <a:t>Is intended to insult or stigmatize an individual or an identifiable group?</a:t>
            </a:r>
          </a:p>
          <a:p>
            <a:pPr marL="342900" indent="-342900">
              <a:buFont typeface="Wingdings" pitchFamily="2" charset="2"/>
              <a:buChar char="ü"/>
            </a:pPr>
            <a:r>
              <a:rPr lang="en-US" sz="2000" i="1" dirty="0">
                <a:latin typeface="Arial Narrow" panose="020B0604020202020204" pitchFamily="34" charset="0"/>
                <a:cs typeface="Arial Narrow" panose="020B0604020202020204" pitchFamily="34" charset="0"/>
              </a:rPr>
              <a:t>Is it addressed directly to or at (though not necessarily in the presence of) the individual or individuals whom it insults or stigmatizes</a:t>
            </a:r>
          </a:p>
          <a:p>
            <a:pPr marL="342900" indent="-342900">
              <a:buFont typeface="Wingdings" pitchFamily="2" charset="2"/>
              <a:buChar char="ü"/>
            </a:pPr>
            <a:r>
              <a:rPr lang="en-US" sz="2000" i="1" dirty="0">
                <a:latin typeface="Arial Narrow" panose="020B0604020202020204" pitchFamily="34" charset="0"/>
                <a:cs typeface="Arial Narrow" panose="020B0604020202020204" pitchFamily="34" charset="0"/>
              </a:rPr>
              <a:t>Does it make use of words or nonverbal symbols that convey hatred or contempt for human beings on the basis of a protected characteristic?</a:t>
            </a:r>
            <a:endParaRPr lang="en-US" sz="2000" i="1" dirty="0">
              <a:solidFill>
                <a:schemeClr val="bg1"/>
              </a:solidFill>
              <a:effectLst/>
              <a:latin typeface="Arial Narrow" panose="020B0604020202020204" pitchFamily="34" charset="0"/>
              <a:cs typeface="Arial Narrow" panose="020B0604020202020204" pitchFamily="34" charset="0"/>
            </a:endParaRPr>
          </a:p>
          <a:p>
            <a:endParaRPr lang="en-US" dirty="0"/>
          </a:p>
        </p:txBody>
      </p:sp>
      <p:sp>
        <p:nvSpPr>
          <p:cNvPr id="5" name="TextBox 4">
            <a:extLst>
              <a:ext uri="{FF2B5EF4-FFF2-40B4-BE49-F238E27FC236}">
                <a16:creationId xmlns:a16="http://schemas.microsoft.com/office/drawing/2014/main" id="{5C48521A-4E84-6681-F238-64497D16F830}"/>
              </a:ext>
            </a:extLst>
          </p:cNvPr>
          <p:cNvSpPr txBox="1"/>
          <p:nvPr/>
        </p:nvSpPr>
        <p:spPr>
          <a:xfrm>
            <a:off x="838200" y="4778888"/>
            <a:ext cx="10515600" cy="1631216"/>
          </a:xfrm>
          <a:prstGeom prst="rect">
            <a:avLst/>
          </a:prstGeom>
          <a:solidFill>
            <a:schemeClr val="accent5">
              <a:lumMod val="75000"/>
            </a:schemeClr>
          </a:solidFill>
          <a:ln>
            <a:solidFill>
              <a:schemeClr val="tx1"/>
            </a:solidFill>
          </a:ln>
        </p:spPr>
        <p:txBody>
          <a:bodyPr wrap="square" rtlCol="0">
            <a:spAutoFit/>
          </a:bodyPr>
          <a:lstStyle/>
          <a:p>
            <a:r>
              <a:rPr lang="en-US" sz="2000" i="1" dirty="0">
                <a:solidFill>
                  <a:schemeClr val="bg1"/>
                </a:solidFill>
                <a:latin typeface="Arial Narrow" panose="020B0604020202020204" pitchFamily="34" charset="0"/>
                <a:cs typeface="Arial Narrow" panose="020B0604020202020204" pitchFamily="34" charset="0"/>
              </a:rPr>
              <a:t>Harassment may also be constituted by nonverbal acts that would also be punishable as, for example, vandalism, physical assault, or destruction of property. Other examples of harassment include epithets or "jokes" referring to an individual's group-based attributes; placement of offensive written or visual material on another's work area; offensive messages sent through email; and undesired physical contact, physical violence, or threat of same.</a:t>
            </a:r>
          </a:p>
        </p:txBody>
      </p:sp>
      <p:sp>
        <p:nvSpPr>
          <p:cNvPr id="6" name="TextBox 5">
            <a:extLst>
              <a:ext uri="{FF2B5EF4-FFF2-40B4-BE49-F238E27FC236}">
                <a16:creationId xmlns:a16="http://schemas.microsoft.com/office/drawing/2014/main" id="{179D4C60-313A-78B0-F724-155D1B6A9454}"/>
              </a:ext>
            </a:extLst>
          </p:cNvPr>
          <p:cNvSpPr txBox="1"/>
          <p:nvPr/>
        </p:nvSpPr>
        <p:spPr>
          <a:xfrm rot="20971076">
            <a:off x="259555" y="303207"/>
            <a:ext cx="1157288" cy="646331"/>
          </a:xfrm>
          <a:prstGeom prst="rect">
            <a:avLst/>
          </a:prstGeom>
          <a:solidFill>
            <a:schemeClr val="accent5">
              <a:lumMod val="75000"/>
            </a:schemeClr>
          </a:solidFill>
          <a:ln w="28575">
            <a:solidFill>
              <a:schemeClr val="tx1"/>
            </a:solidFill>
          </a:ln>
        </p:spPr>
        <p:txBody>
          <a:bodyPr wrap="square" rtlCol="0">
            <a:spAutoFit/>
          </a:bodyPr>
          <a:lstStyle/>
          <a:p>
            <a:pPr algn="ctr"/>
            <a:r>
              <a:rPr lang="en-US" b="1" dirty="0">
                <a:solidFill>
                  <a:srgbClr val="FFFF00"/>
                </a:solidFill>
                <a:latin typeface="Abadi MT Condensed Extra Bold" panose="020B0306030101010103" pitchFamily="34" charset="77"/>
              </a:rPr>
              <a:t>Prohibited Conduct</a:t>
            </a:r>
          </a:p>
        </p:txBody>
      </p:sp>
      <p:pic>
        <p:nvPicPr>
          <p:cNvPr id="8" name="Graphic 7" descr="Thought bubble">
            <a:extLst>
              <a:ext uri="{FF2B5EF4-FFF2-40B4-BE49-F238E27FC236}">
                <a16:creationId xmlns:a16="http://schemas.microsoft.com/office/drawing/2014/main" id="{869468DA-22A3-91E0-FDD1-2C214DEFD45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025187" y="3500436"/>
            <a:ext cx="1014413" cy="1014413"/>
          </a:xfrm>
          <a:prstGeom prst="rect">
            <a:avLst/>
          </a:prstGeom>
        </p:spPr>
      </p:pic>
      <p:sp>
        <p:nvSpPr>
          <p:cNvPr id="9" name="TextBox 8">
            <a:extLst>
              <a:ext uri="{FF2B5EF4-FFF2-40B4-BE49-F238E27FC236}">
                <a16:creationId xmlns:a16="http://schemas.microsoft.com/office/drawing/2014/main" id="{758E1927-C20F-B944-381B-1C547503F91D}"/>
              </a:ext>
            </a:extLst>
          </p:cNvPr>
          <p:cNvSpPr txBox="1"/>
          <p:nvPr/>
        </p:nvSpPr>
        <p:spPr>
          <a:xfrm>
            <a:off x="6947065" y="6258296"/>
            <a:ext cx="4180114" cy="369332"/>
          </a:xfrm>
          <a:prstGeom prst="rect">
            <a:avLst/>
          </a:prstGeom>
          <a:solidFill>
            <a:srgbClr val="FFFF00"/>
          </a:solidFill>
          <a:ln w="57150">
            <a:solidFill>
              <a:schemeClr val="tx1"/>
            </a:solidFill>
          </a:ln>
        </p:spPr>
        <p:txBody>
          <a:bodyPr wrap="square" rtlCol="0">
            <a:spAutoFit/>
          </a:bodyPr>
          <a:lstStyle/>
          <a:p>
            <a:pPr algn="ctr"/>
            <a:r>
              <a:rPr lang="en-US" b="1" dirty="0"/>
              <a:t>Do NOT create a HOSTILE environment!</a:t>
            </a:r>
          </a:p>
        </p:txBody>
      </p:sp>
    </p:spTree>
    <p:extLst>
      <p:ext uri="{BB962C8B-B14F-4D97-AF65-F5344CB8AC3E}">
        <p14:creationId xmlns:p14="http://schemas.microsoft.com/office/powerpoint/2010/main" val="3324967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F320694-1EAF-2780-BADD-B1CC8CF4939D}"/>
              </a:ext>
            </a:extLst>
          </p:cNvPr>
          <p:cNvSpPr>
            <a:spLocks noGrp="1"/>
          </p:cNvSpPr>
          <p:nvPr>
            <p:ph type="title"/>
          </p:nvPr>
        </p:nvSpPr>
        <p:spPr>
          <a:xfrm>
            <a:off x="838200" y="365125"/>
            <a:ext cx="8848725" cy="1325563"/>
          </a:xfrm>
          <a:solidFill>
            <a:srgbClr val="002060"/>
          </a:solidFill>
          <a:ln>
            <a:solidFill>
              <a:srgbClr val="002060"/>
            </a:solidFill>
          </a:ln>
        </p:spPr>
        <p:txBody>
          <a:bodyPr/>
          <a:lstStyle/>
          <a:p>
            <a:pPr algn="ctr"/>
            <a:r>
              <a:rPr lang="en-US" b="1" i="1" u="sng" dirty="0">
                <a:solidFill>
                  <a:schemeClr val="bg1"/>
                </a:solidFill>
                <a:latin typeface="+mn-lt"/>
              </a:rPr>
              <a:t>What Do I Report?</a:t>
            </a:r>
          </a:p>
        </p:txBody>
      </p:sp>
      <p:sp>
        <p:nvSpPr>
          <p:cNvPr id="5" name="Content Placeholder 4">
            <a:extLst>
              <a:ext uri="{FF2B5EF4-FFF2-40B4-BE49-F238E27FC236}">
                <a16:creationId xmlns:a16="http://schemas.microsoft.com/office/drawing/2014/main" id="{CDF28711-9E82-2D06-46A2-4B241E0F4FF6}"/>
              </a:ext>
            </a:extLst>
          </p:cNvPr>
          <p:cNvSpPr>
            <a:spLocks noGrp="1"/>
          </p:cNvSpPr>
          <p:nvPr>
            <p:ph idx="1"/>
          </p:nvPr>
        </p:nvSpPr>
        <p:spPr>
          <a:xfrm>
            <a:off x="838200" y="1825625"/>
            <a:ext cx="10515600" cy="3964782"/>
          </a:xfrm>
          <a:solidFill>
            <a:schemeClr val="accent5">
              <a:lumMod val="75000"/>
            </a:schemeClr>
          </a:solidFill>
          <a:ln>
            <a:solidFill>
              <a:srgbClr val="002060"/>
            </a:solidFill>
          </a:ln>
        </p:spPr>
        <p:txBody>
          <a:bodyPr>
            <a:normAutofit fontScale="85000" lnSpcReduction="20000"/>
          </a:bodyPr>
          <a:lstStyle/>
          <a:p>
            <a:r>
              <a:rPr lang="en-US" b="1" dirty="0">
                <a:solidFill>
                  <a:srgbClr val="FFFF00"/>
                </a:solidFill>
                <a:ea typeface="+mn-lt"/>
                <a:cs typeface="+mn-lt"/>
              </a:rPr>
              <a:t>Criminal Offenses</a:t>
            </a:r>
            <a:endParaRPr lang="en-US" dirty="0">
              <a:solidFill>
                <a:srgbClr val="FFFF00"/>
              </a:solidFill>
              <a:ea typeface="+mn-lt"/>
              <a:cs typeface="+mn-lt"/>
            </a:endParaRPr>
          </a:p>
          <a:p>
            <a:pPr lvl="1"/>
            <a:r>
              <a:rPr lang="en-US" dirty="0">
                <a:solidFill>
                  <a:schemeClr val="bg1"/>
                </a:solidFill>
                <a:ea typeface="+mn-lt"/>
                <a:cs typeface="+mn-lt"/>
              </a:rPr>
              <a:t>Criminal homicide, murder, manslaughter, non-negligent manslaughter, sexual assault, rape, fondling, incest, statutory rape, robbery, aggravated assault, burglary, motor vehicle theft, arson</a:t>
            </a:r>
            <a:br>
              <a:rPr lang="en-US" dirty="0">
                <a:ea typeface="+mn-lt"/>
                <a:cs typeface="+mn-lt"/>
              </a:rPr>
            </a:br>
            <a:endParaRPr lang="en-US" dirty="0">
              <a:ea typeface="+mn-lt"/>
              <a:cs typeface="+mn-lt"/>
            </a:endParaRPr>
          </a:p>
          <a:p>
            <a:r>
              <a:rPr lang="en-US" b="1" dirty="0">
                <a:solidFill>
                  <a:srgbClr val="FFFF00"/>
                </a:solidFill>
                <a:ea typeface="+mn-lt"/>
                <a:cs typeface="+mn-lt"/>
              </a:rPr>
              <a:t>Hate Crimes</a:t>
            </a:r>
            <a:endParaRPr lang="en-US" dirty="0">
              <a:ea typeface="+mn-lt"/>
              <a:cs typeface="+mn-lt"/>
            </a:endParaRPr>
          </a:p>
          <a:p>
            <a:pPr lvl="1"/>
            <a:r>
              <a:rPr lang="en-US" dirty="0">
                <a:solidFill>
                  <a:schemeClr val="bg1"/>
                </a:solidFill>
                <a:ea typeface="+mn-lt"/>
                <a:cs typeface="+mn-lt"/>
              </a:rPr>
              <a:t>Race, religion, sexual orientation, gender, gender identity, ethnicity, national origin, disability</a:t>
            </a:r>
            <a:br>
              <a:rPr lang="en-US" dirty="0">
                <a:ea typeface="+mn-lt"/>
                <a:cs typeface="+mn-lt"/>
              </a:rPr>
            </a:br>
            <a:endParaRPr lang="en-US" dirty="0">
              <a:ea typeface="+mn-lt"/>
              <a:cs typeface="+mn-lt"/>
            </a:endParaRPr>
          </a:p>
          <a:p>
            <a:r>
              <a:rPr lang="en-US" b="1" dirty="0">
                <a:solidFill>
                  <a:srgbClr val="FFFF00"/>
                </a:solidFill>
                <a:ea typeface="+mn-lt"/>
                <a:cs typeface="+mn-lt"/>
              </a:rPr>
              <a:t>VAWA (Violence Against Women Reauthorization Act) Offenses</a:t>
            </a:r>
            <a:endParaRPr lang="en-US" dirty="0">
              <a:ea typeface="+mn-lt"/>
              <a:cs typeface="+mn-lt"/>
            </a:endParaRPr>
          </a:p>
          <a:p>
            <a:pPr lvl="1"/>
            <a:r>
              <a:rPr lang="en-US" dirty="0">
                <a:solidFill>
                  <a:schemeClr val="bg1"/>
                </a:solidFill>
                <a:ea typeface="+mn-lt"/>
                <a:cs typeface="+mn-lt"/>
              </a:rPr>
              <a:t>Dating violence, domestic violence, stalking</a:t>
            </a:r>
            <a:br>
              <a:rPr lang="en-US" dirty="0">
                <a:ea typeface="+mn-lt"/>
                <a:cs typeface="+mn-lt"/>
              </a:rPr>
            </a:br>
            <a:endParaRPr lang="en-US" dirty="0">
              <a:ea typeface="+mn-lt"/>
              <a:cs typeface="+mn-lt"/>
            </a:endParaRPr>
          </a:p>
          <a:p>
            <a:r>
              <a:rPr lang="en-US" b="1" dirty="0">
                <a:solidFill>
                  <a:srgbClr val="FFFF00"/>
                </a:solidFill>
                <a:ea typeface="+mn-lt"/>
                <a:cs typeface="+mn-lt"/>
              </a:rPr>
              <a:t>Arrests &amp; Referrals for Disciplinary Action</a:t>
            </a:r>
            <a:endParaRPr lang="en-US" dirty="0">
              <a:ea typeface="+mn-lt"/>
              <a:cs typeface="+mn-lt"/>
            </a:endParaRPr>
          </a:p>
          <a:p>
            <a:pPr lvl="1"/>
            <a:r>
              <a:rPr lang="en-US" dirty="0">
                <a:solidFill>
                  <a:schemeClr val="bg1"/>
                </a:solidFill>
                <a:ea typeface="+mn-lt"/>
                <a:cs typeface="+mn-lt"/>
              </a:rPr>
              <a:t>Weapons, drug abuse, liquor law violations</a:t>
            </a:r>
            <a:endParaRPr lang="en-US" dirty="0">
              <a:solidFill>
                <a:schemeClr val="bg1"/>
              </a:solidFill>
            </a:endParaRPr>
          </a:p>
          <a:p>
            <a:endParaRPr lang="en-US" dirty="0"/>
          </a:p>
        </p:txBody>
      </p:sp>
      <p:pic>
        <p:nvPicPr>
          <p:cNvPr id="7" name="Graphic 6" descr="Document">
            <a:extLst>
              <a:ext uri="{FF2B5EF4-FFF2-40B4-BE49-F238E27FC236}">
                <a16:creationId xmlns:a16="http://schemas.microsoft.com/office/drawing/2014/main" id="{9906DAD0-A405-9A1B-7A65-A3F8DD59686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434410">
            <a:off x="7500938" y="423089"/>
            <a:ext cx="1200924" cy="1200924"/>
          </a:xfrm>
          <a:prstGeom prst="rect">
            <a:avLst/>
          </a:prstGeom>
        </p:spPr>
      </p:pic>
      <p:pic>
        <p:nvPicPr>
          <p:cNvPr id="9" name="Picture 8">
            <a:extLst>
              <a:ext uri="{FF2B5EF4-FFF2-40B4-BE49-F238E27FC236}">
                <a16:creationId xmlns:a16="http://schemas.microsoft.com/office/drawing/2014/main" id="{7CEE7C1E-1487-D811-13FC-630721A80171}"/>
              </a:ext>
            </a:extLst>
          </p:cNvPr>
          <p:cNvPicPr>
            <a:picLocks noChangeAspect="1"/>
          </p:cNvPicPr>
          <p:nvPr/>
        </p:nvPicPr>
        <p:blipFill>
          <a:blip r:embed="rId4"/>
          <a:stretch>
            <a:fillRect/>
          </a:stretch>
        </p:blipFill>
        <p:spPr>
          <a:xfrm>
            <a:off x="8250236" y="5992019"/>
            <a:ext cx="3390739" cy="639762"/>
          </a:xfrm>
          <a:prstGeom prst="rect">
            <a:avLst/>
          </a:prstGeom>
          <a:solidFill>
            <a:srgbClr val="002060"/>
          </a:solidFill>
          <a:ln w="28575">
            <a:solidFill>
              <a:srgbClr val="FFFF00"/>
            </a:solidFill>
          </a:ln>
        </p:spPr>
      </p:pic>
      <p:sp>
        <p:nvSpPr>
          <p:cNvPr id="10" name="TextBox 9">
            <a:extLst>
              <a:ext uri="{FF2B5EF4-FFF2-40B4-BE49-F238E27FC236}">
                <a16:creationId xmlns:a16="http://schemas.microsoft.com/office/drawing/2014/main" id="{013248D5-6E6E-B47B-F603-B62EBDD04833}"/>
              </a:ext>
            </a:extLst>
          </p:cNvPr>
          <p:cNvSpPr txBox="1"/>
          <p:nvPr/>
        </p:nvSpPr>
        <p:spPr>
          <a:xfrm>
            <a:off x="559316" y="5992019"/>
            <a:ext cx="6421347" cy="369332"/>
          </a:xfrm>
          <a:prstGeom prst="rect">
            <a:avLst/>
          </a:prstGeom>
          <a:solidFill>
            <a:schemeClr val="accent5">
              <a:lumMod val="60000"/>
              <a:lumOff val="40000"/>
            </a:schemeClr>
          </a:solidFill>
        </p:spPr>
        <p:txBody>
          <a:bodyPr wrap="square" rtlCol="0">
            <a:spAutoFit/>
          </a:bodyPr>
          <a:lstStyle/>
          <a:p>
            <a:r>
              <a:rPr lang="en-US" b="1" i="1" dirty="0">
                <a:latin typeface="Arial Narrow" panose="020B0604020202020204" pitchFamily="34" charset="0"/>
                <a:cs typeface="Arial Narrow" panose="020B0604020202020204" pitchFamily="34" charset="0"/>
              </a:rPr>
              <a:t>Let’s take a look at  more PROHIBITED CONDUCT under the policy.</a:t>
            </a:r>
          </a:p>
        </p:txBody>
      </p:sp>
      <p:pic>
        <p:nvPicPr>
          <p:cNvPr id="12" name="Graphic 11" descr="Magnifying glass">
            <a:extLst>
              <a:ext uri="{FF2B5EF4-FFF2-40B4-BE49-F238E27FC236}">
                <a16:creationId xmlns:a16="http://schemas.microsoft.com/office/drawing/2014/main" id="{530FB13E-77B6-EE03-11DF-661A861D3F7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86538" y="5719485"/>
            <a:ext cx="914400" cy="914400"/>
          </a:xfrm>
          <a:prstGeom prst="rect">
            <a:avLst/>
          </a:prstGeom>
        </p:spPr>
      </p:pic>
      <p:sp>
        <p:nvSpPr>
          <p:cNvPr id="14" name="TextBox 13">
            <a:extLst>
              <a:ext uri="{FF2B5EF4-FFF2-40B4-BE49-F238E27FC236}">
                <a16:creationId xmlns:a16="http://schemas.microsoft.com/office/drawing/2014/main" id="{3125CAA9-4C9F-4CBE-1A5C-E025EFD8DEC8}"/>
              </a:ext>
            </a:extLst>
          </p:cNvPr>
          <p:cNvSpPr txBox="1"/>
          <p:nvPr/>
        </p:nvSpPr>
        <p:spPr>
          <a:xfrm rot="21030021">
            <a:off x="603214" y="633715"/>
            <a:ext cx="1376556" cy="646331"/>
          </a:xfrm>
          <a:prstGeom prst="rect">
            <a:avLst/>
          </a:prstGeom>
          <a:solidFill>
            <a:schemeClr val="accent5">
              <a:lumMod val="75000"/>
            </a:schemeClr>
          </a:solidFill>
          <a:ln w="38100">
            <a:solidFill>
              <a:schemeClr val="tx1"/>
            </a:solidFill>
          </a:ln>
        </p:spPr>
        <p:txBody>
          <a:bodyPr wrap="square">
            <a:spAutoFit/>
          </a:bodyPr>
          <a:lstStyle/>
          <a:p>
            <a:pPr algn="ctr"/>
            <a:r>
              <a:rPr lang="en-US" b="1" dirty="0">
                <a:solidFill>
                  <a:srgbClr val="FFFF00"/>
                </a:solidFill>
                <a:latin typeface="Abadi MT Condensed Extra Bold" panose="020B0306030101010103" pitchFamily="34" charset="77"/>
              </a:rPr>
              <a:t>Prohibited </a:t>
            </a:r>
          </a:p>
          <a:p>
            <a:pPr algn="ctr"/>
            <a:r>
              <a:rPr lang="en-US" b="1" dirty="0">
                <a:solidFill>
                  <a:srgbClr val="FFFF00"/>
                </a:solidFill>
                <a:latin typeface="Abadi MT Condensed Extra Bold" panose="020B0306030101010103" pitchFamily="34" charset="77"/>
              </a:rPr>
              <a:t>Conduct</a:t>
            </a:r>
          </a:p>
        </p:txBody>
      </p:sp>
      <p:sp>
        <p:nvSpPr>
          <p:cNvPr id="15" name="Left-Up Arrow 14">
            <a:extLst>
              <a:ext uri="{FF2B5EF4-FFF2-40B4-BE49-F238E27FC236}">
                <a16:creationId xmlns:a16="http://schemas.microsoft.com/office/drawing/2014/main" id="{00054741-86E7-23A0-84B1-26591D13B5C4}"/>
              </a:ext>
            </a:extLst>
          </p:cNvPr>
          <p:cNvSpPr/>
          <p:nvPr/>
        </p:nvSpPr>
        <p:spPr>
          <a:xfrm rot="5400000">
            <a:off x="82895" y="2776439"/>
            <a:ext cx="864655" cy="733616"/>
          </a:xfrm>
          <a:prstGeom prst="leftUp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Left-Up Arrow 16">
            <a:extLst>
              <a:ext uri="{FF2B5EF4-FFF2-40B4-BE49-F238E27FC236}">
                <a16:creationId xmlns:a16="http://schemas.microsoft.com/office/drawing/2014/main" id="{2E10F195-A780-A226-90B4-439F2252CC0E}"/>
              </a:ext>
            </a:extLst>
          </p:cNvPr>
          <p:cNvSpPr/>
          <p:nvPr/>
        </p:nvSpPr>
        <p:spPr>
          <a:xfrm rot="5400000">
            <a:off x="120402" y="3786598"/>
            <a:ext cx="877305" cy="733616"/>
          </a:xfrm>
          <a:prstGeom prst="leftUp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74877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6235B2-5E25-8DAB-2C24-2094BDB6D22B}"/>
              </a:ext>
            </a:extLst>
          </p:cNvPr>
          <p:cNvSpPr>
            <a:spLocks noGrp="1"/>
          </p:cNvSpPr>
          <p:nvPr>
            <p:ph idx="1"/>
          </p:nvPr>
        </p:nvSpPr>
        <p:spPr>
          <a:xfrm>
            <a:off x="838200" y="158859"/>
            <a:ext cx="10515600" cy="3005254"/>
          </a:xfrm>
          <a:solidFill>
            <a:schemeClr val="accent5">
              <a:lumMod val="40000"/>
              <a:lumOff val="60000"/>
            </a:schemeClr>
          </a:solidFill>
          <a:ln w="19050">
            <a:solidFill>
              <a:srgbClr val="009323"/>
            </a:solidFill>
          </a:ln>
        </p:spPr>
        <p:txBody>
          <a:bodyPr>
            <a:normAutofit fontScale="77500" lnSpcReduction="20000"/>
          </a:bodyPr>
          <a:lstStyle/>
          <a:p>
            <a:pPr marL="0" indent="0">
              <a:buNone/>
            </a:pPr>
            <a:endParaRPr lang="en-US" sz="1900" b="1" dirty="0"/>
          </a:p>
          <a:p>
            <a:pPr marL="0" indent="0">
              <a:buNone/>
            </a:pPr>
            <a:r>
              <a:rPr lang="en-US" sz="4000" b="1" i="1" dirty="0"/>
              <a:t>Title IX – Sexual Harassment</a:t>
            </a:r>
          </a:p>
          <a:p>
            <a:pPr marL="0" indent="0">
              <a:buNone/>
            </a:pPr>
            <a:endParaRPr lang="en-US" sz="1700" dirty="0"/>
          </a:p>
          <a:p>
            <a:pPr lvl="2"/>
            <a:r>
              <a:rPr lang="en-US" sz="3100" i="1" dirty="0"/>
              <a:t>Quid Pro Quo</a:t>
            </a:r>
          </a:p>
          <a:p>
            <a:pPr lvl="2"/>
            <a:r>
              <a:rPr lang="en-US" sz="3100" i="1" dirty="0"/>
              <a:t>Unwelcome Conduct</a:t>
            </a:r>
          </a:p>
          <a:p>
            <a:pPr lvl="2"/>
            <a:r>
              <a:rPr lang="en-US" sz="3100" i="1" dirty="0"/>
              <a:t>Sexual Assault</a:t>
            </a:r>
          </a:p>
          <a:p>
            <a:pPr lvl="2"/>
            <a:r>
              <a:rPr lang="en-US" sz="3100" i="1" dirty="0"/>
              <a:t>Dating Violence</a:t>
            </a:r>
          </a:p>
          <a:p>
            <a:pPr lvl="2"/>
            <a:r>
              <a:rPr lang="en-US" sz="3100" i="1" dirty="0"/>
              <a:t>Domestic Violence</a:t>
            </a:r>
          </a:p>
          <a:p>
            <a:pPr lvl="2"/>
            <a:r>
              <a:rPr lang="en-US" sz="3100" i="1" dirty="0"/>
              <a:t>Stalking </a:t>
            </a:r>
          </a:p>
          <a:p>
            <a:pPr marL="914400" lvl="2" indent="0">
              <a:buNone/>
            </a:pPr>
            <a:endParaRPr lang="en-US" sz="1700" dirty="0"/>
          </a:p>
          <a:p>
            <a:endParaRPr lang="en-US" dirty="0"/>
          </a:p>
        </p:txBody>
      </p:sp>
      <p:pic>
        <p:nvPicPr>
          <p:cNvPr id="4" name="Picture 3" descr="TitleIX_Logo.jpg">
            <a:extLst>
              <a:ext uri="{FF2B5EF4-FFF2-40B4-BE49-F238E27FC236}">
                <a16:creationId xmlns:a16="http://schemas.microsoft.com/office/drawing/2014/main" id="{FCF84332-D21A-539B-375E-BDFBE64832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79439" y="621677"/>
            <a:ext cx="3660297" cy="2297152"/>
          </a:xfrm>
          <a:prstGeom prst="rect">
            <a:avLst/>
          </a:prstGeom>
          <a:ln w="57150">
            <a:solidFill>
              <a:srgbClr val="009323"/>
            </a:solidFill>
          </a:ln>
        </p:spPr>
      </p:pic>
      <p:sp>
        <p:nvSpPr>
          <p:cNvPr id="5" name="TextBox 4">
            <a:extLst>
              <a:ext uri="{FF2B5EF4-FFF2-40B4-BE49-F238E27FC236}">
                <a16:creationId xmlns:a16="http://schemas.microsoft.com/office/drawing/2014/main" id="{2E64435B-FAAD-2B42-29BA-6F60583CD1DC}"/>
              </a:ext>
            </a:extLst>
          </p:cNvPr>
          <p:cNvSpPr txBox="1"/>
          <p:nvPr/>
        </p:nvSpPr>
        <p:spPr>
          <a:xfrm>
            <a:off x="838201" y="3328988"/>
            <a:ext cx="10515600" cy="3370153"/>
          </a:xfrm>
          <a:prstGeom prst="rect">
            <a:avLst/>
          </a:prstGeom>
          <a:solidFill>
            <a:srgbClr val="2550AC"/>
          </a:solidFill>
          <a:ln w="19050">
            <a:solidFill>
              <a:srgbClr val="009323"/>
            </a:solidFill>
          </a:ln>
        </p:spPr>
        <p:txBody>
          <a:bodyPr wrap="square" rtlCol="0">
            <a:spAutoFit/>
          </a:bodyPr>
          <a:lstStyle/>
          <a:p>
            <a:r>
              <a:rPr lang="en-US" i="1" dirty="0">
                <a:solidFill>
                  <a:schemeClr val="bg1"/>
                </a:solidFill>
                <a:latin typeface="Arial Narrow" panose="020B0604020202020204" pitchFamily="34" charset="0"/>
                <a:cs typeface="Arial Narrow" panose="020B0604020202020204" pitchFamily="34" charset="0"/>
              </a:rPr>
              <a:t>For reported behavior to qualify as Prohibited Conduct under the Title IX- Sexual Harassment it must meet all of the following </a:t>
            </a:r>
            <a:r>
              <a:rPr lang="en-US" b="1" i="1" u="sng" dirty="0">
                <a:solidFill>
                  <a:srgbClr val="FFFF00"/>
                </a:solidFill>
                <a:latin typeface="Arial Narrow" panose="020B0604020202020204" pitchFamily="34" charset="0"/>
                <a:cs typeface="Arial Narrow" panose="020B0604020202020204" pitchFamily="34" charset="0"/>
              </a:rPr>
              <a:t>threshold requirements</a:t>
            </a:r>
            <a:r>
              <a:rPr lang="en-US" i="1" dirty="0">
                <a:solidFill>
                  <a:srgbClr val="FFFF00"/>
                </a:solidFill>
                <a:latin typeface="Arial Narrow" panose="020B0604020202020204" pitchFamily="34" charset="0"/>
                <a:cs typeface="Arial Narrow" panose="020B0604020202020204" pitchFamily="34" charset="0"/>
              </a:rPr>
              <a:t>:</a:t>
            </a:r>
          </a:p>
          <a:p>
            <a:endParaRPr lang="en-US" sz="1500" i="1" dirty="0">
              <a:solidFill>
                <a:schemeClr val="bg1"/>
              </a:solidFill>
              <a:latin typeface="Arial Narrow" panose="020B0604020202020204" pitchFamily="34" charset="0"/>
              <a:cs typeface="Arial Narrow" panose="020B0604020202020204" pitchFamily="34" charset="0"/>
            </a:endParaRPr>
          </a:p>
          <a:p>
            <a:pPr marL="742950" lvl="1" indent="-285750">
              <a:buFont typeface="Wingdings" pitchFamily="2" charset="2"/>
              <a:buChar char="v"/>
            </a:pPr>
            <a:r>
              <a:rPr lang="en-US" i="1" dirty="0">
                <a:solidFill>
                  <a:schemeClr val="bg1"/>
                </a:solidFill>
                <a:latin typeface="Arial Narrow" panose="020B0604020202020204" pitchFamily="34" charset="0"/>
                <a:cs typeface="Arial Narrow" panose="020B0604020202020204" pitchFamily="34" charset="0"/>
              </a:rPr>
              <a:t>The conduct must have occurred against a person </a:t>
            </a:r>
            <a:r>
              <a:rPr lang="en-US" i="1" u="sng" dirty="0">
                <a:solidFill>
                  <a:srgbClr val="FFFF00"/>
                </a:solidFill>
                <a:latin typeface="Arial Narrow" panose="020B0604020202020204" pitchFamily="34" charset="0"/>
                <a:cs typeface="Arial Narrow" panose="020B0604020202020204" pitchFamily="34" charset="0"/>
              </a:rPr>
              <a:t>in the United States</a:t>
            </a:r>
            <a:r>
              <a:rPr lang="en-US" i="1" dirty="0">
                <a:solidFill>
                  <a:srgbClr val="FFFF00"/>
                </a:solidFill>
                <a:latin typeface="Arial Narrow" panose="020B0604020202020204" pitchFamily="34" charset="0"/>
                <a:cs typeface="Arial Narrow" panose="020B0604020202020204" pitchFamily="34" charset="0"/>
              </a:rPr>
              <a:t>.</a:t>
            </a:r>
          </a:p>
          <a:p>
            <a:pPr marL="742950" lvl="1" indent="-285750">
              <a:buFont typeface="Wingdings" pitchFamily="2" charset="2"/>
              <a:buChar char="v"/>
            </a:pPr>
            <a:r>
              <a:rPr lang="en-US" i="1" dirty="0">
                <a:solidFill>
                  <a:schemeClr val="bg1"/>
                </a:solidFill>
                <a:latin typeface="Arial Narrow" panose="020B0604020202020204" pitchFamily="34" charset="0"/>
                <a:cs typeface="Arial Narrow" panose="020B0604020202020204" pitchFamily="34" charset="0"/>
              </a:rPr>
              <a:t>The conduct must have occurred </a:t>
            </a:r>
            <a:r>
              <a:rPr lang="en-US" i="1" u="sng" dirty="0">
                <a:solidFill>
                  <a:srgbClr val="FFFF00"/>
                </a:solidFill>
                <a:latin typeface="Arial Narrow" panose="020B0604020202020204" pitchFamily="34" charset="0"/>
                <a:cs typeface="Arial Narrow" panose="020B0604020202020204" pitchFamily="34" charset="0"/>
              </a:rPr>
              <a:t>within the University’s education program or activity</a:t>
            </a:r>
            <a:r>
              <a:rPr lang="en-US" i="1" dirty="0">
                <a:solidFill>
                  <a:srgbClr val="FFFF00"/>
                </a:solidFill>
                <a:latin typeface="Arial Narrow" panose="020B0604020202020204" pitchFamily="34" charset="0"/>
                <a:cs typeface="Arial Narrow" panose="020B0604020202020204" pitchFamily="34" charset="0"/>
              </a:rPr>
              <a:t>. </a:t>
            </a:r>
            <a:r>
              <a:rPr lang="en-US" i="1" dirty="0">
                <a:solidFill>
                  <a:schemeClr val="bg1"/>
                </a:solidFill>
                <a:latin typeface="Arial Narrow" panose="020B0604020202020204" pitchFamily="34" charset="0"/>
                <a:cs typeface="Arial Narrow" panose="020B0604020202020204" pitchFamily="34" charset="0"/>
              </a:rPr>
              <a:t>For purposes of this provision, this means that the conduct must have occurred either (a) in a location, event, or circumstances over which MVNU exercised substantial control over both the respondent and the context in which the sexual harassment occurs or (b) in relation to a building owned or controlled by a student organization that is officially recognized by the MVNU.</a:t>
            </a:r>
          </a:p>
          <a:p>
            <a:pPr marL="742950" lvl="1" indent="-285750">
              <a:buFont typeface="Wingdings" pitchFamily="2" charset="2"/>
              <a:buChar char="v"/>
            </a:pPr>
            <a:r>
              <a:rPr lang="en-US" i="1" dirty="0">
                <a:solidFill>
                  <a:schemeClr val="bg1"/>
                </a:solidFill>
                <a:latin typeface="Arial Narrow" panose="020B0604020202020204" pitchFamily="34" charset="0"/>
                <a:cs typeface="Arial Narrow" panose="020B0604020202020204" pitchFamily="34" charset="0"/>
              </a:rPr>
              <a:t>The </a:t>
            </a:r>
            <a:r>
              <a:rPr lang="en-US" i="1" u="sng" dirty="0">
                <a:solidFill>
                  <a:srgbClr val="FFFF00"/>
                </a:solidFill>
                <a:latin typeface="Arial Narrow" panose="020B0604020202020204" pitchFamily="34" charset="0"/>
                <a:cs typeface="Arial Narrow" panose="020B0604020202020204" pitchFamily="34" charset="0"/>
              </a:rPr>
              <a:t>complainant must be participating in or attempting to participate in the education program or activity </a:t>
            </a:r>
            <a:r>
              <a:rPr lang="en-US" i="1" dirty="0">
                <a:solidFill>
                  <a:schemeClr val="bg1"/>
                </a:solidFill>
                <a:latin typeface="Arial Narrow" panose="020B0604020202020204" pitchFamily="34" charset="0"/>
                <a:cs typeface="Arial Narrow" panose="020B0604020202020204" pitchFamily="34" charset="0"/>
              </a:rPr>
              <a:t>of the University at the time the formal complaint is filed.  </a:t>
            </a:r>
          </a:p>
          <a:p>
            <a:endParaRPr lang="en-US" dirty="0"/>
          </a:p>
        </p:txBody>
      </p:sp>
    </p:spTree>
    <p:extLst>
      <p:ext uri="{BB962C8B-B14F-4D97-AF65-F5344CB8AC3E}">
        <p14:creationId xmlns:p14="http://schemas.microsoft.com/office/powerpoint/2010/main" val="18581483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6235B2-5E25-8DAB-2C24-2094BDB6D22B}"/>
              </a:ext>
            </a:extLst>
          </p:cNvPr>
          <p:cNvSpPr>
            <a:spLocks noGrp="1"/>
          </p:cNvSpPr>
          <p:nvPr>
            <p:ph idx="1"/>
          </p:nvPr>
        </p:nvSpPr>
        <p:spPr>
          <a:xfrm>
            <a:off x="838200" y="423747"/>
            <a:ext cx="10515600" cy="4739268"/>
          </a:xfrm>
          <a:solidFill>
            <a:schemeClr val="accent5">
              <a:lumMod val="40000"/>
              <a:lumOff val="60000"/>
            </a:schemeClr>
          </a:solidFill>
          <a:ln w="57150">
            <a:solidFill>
              <a:srgbClr val="009323"/>
            </a:solidFill>
          </a:ln>
        </p:spPr>
        <p:txBody>
          <a:bodyPr>
            <a:normAutofit/>
          </a:bodyPr>
          <a:lstStyle/>
          <a:p>
            <a:pPr marL="0" indent="0">
              <a:buNone/>
            </a:pPr>
            <a:endParaRPr lang="en-US" sz="1900" b="1" dirty="0"/>
          </a:p>
          <a:p>
            <a:pPr marL="0" indent="0">
              <a:buNone/>
            </a:pPr>
            <a:r>
              <a:rPr lang="en-US" sz="2600" b="1" dirty="0"/>
              <a:t>Conduct that does not meet these threshold requirements is subject to a Title IX Dismissal but may still be resolved as a Non-Title IX Sexual Misconduct.</a:t>
            </a:r>
          </a:p>
          <a:p>
            <a:pPr lvl="0"/>
            <a:r>
              <a:rPr lang="en-US" dirty="0"/>
              <a:t>Non-Title IX Sexual Assault</a:t>
            </a:r>
          </a:p>
          <a:p>
            <a:pPr lvl="0"/>
            <a:r>
              <a:rPr lang="en-US" dirty="0"/>
              <a:t>Sexual and Gender-Based Harassment</a:t>
            </a:r>
          </a:p>
          <a:p>
            <a:pPr lvl="0"/>
            <a:r>
              <a:rPr lang="en-US" dirty="0"/>
              <a:t>Sexual Exploitation</a:t>
            </a:r>
          </a:p>
          <a:p>
            <a:pPr lvl="0"/>
            <a:r>
              <a:rPr lang="en-US" dirty="0"/>
              <a:t>Non-Title IX Domestic Violence</a:t>
            </a:r>
          </a:p>
          <a:p>
            <a:pPr lvl="0"/>
            <a:r>
              <a:rPr lang="en-US" dirty="0"/>
              <a:t>Non-Title IX Dating Violence</a:t>
            </a:r>
          </a:p>
          <a:p>
            <a:pPr lvl="0"/>
            <a:r>
              <a:rPr lang="en-US" dirty="0"/>
              <a:t>Non-Title IX Stalking</a:t>
            </a:r>
          </a:p>
          <a:p>
            <a:endParaRPr lang="en-US" dirty="0"/>
          </a:p>
        </p:txBody>
      </p:sp>
      <p:pic>
        <p:nvPicPr>
          <p:cNvPr id="4" name="Picture 3" descr="TitleIX_Logo.jpg">
            <a:extLst>
              <a:ext uri="{FF2B5EF4-FFF2-40B4-BE49-F238E27FC236}">
                <a16:creationId xmlns:a16="http://schemas.microsoft.com/office/drawing/2014/main" id="{FCF84332-D21A-539B-375E-BDFBE64832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76399" y="2676293"/>
            <a:ext cx="2998427" cy="1881772"/>
          </a:xfrm>
          <a:prstGeom prst="rect">
            <a:avLst/>
          </a:prstGeom>
          <a:ln w="57150">
            <a:solidFill>
              <a:srgbClr val="009323"/>
            </a:solidFill>
          </a:ln>
        </p:spPr>
      </p:pic>
      <p:sp>
        <p:nvSpPr>
          <p:cNvPr id="5" name="TextBox 4">
            <a:extLst>
              <a:ext uri="{FF2B5EF4-FFF2-40B4-BE49-F238E27FC236}">
                <a16:creationId xmlns:a16="http://schemas.microsoft.com/office/drawing/2014/main" id="{2E64435B-FAAD-2B42-29BA-6F60583CD1DC}"/>
              </a:ext>
            </a:extLst>
          </p:cNvPr>
          <p:cNvSpPr txBox="1"/>
          <p:nvPr/>
        </p:nvSpPr>
        <p:spPr>
          <a:xfrm>
            <a:off x="804747" y="5536584"/>
            <a:ext cx="10482147" cy="369332"/>
          </a:xfrm>
          <a:prstGeom prst="rect">
            <a:avLst/>
          </a:prstGeom>
          <a:solidFill>
            <a:srgbClr val="2550AC"/>
          </a:solidFill>
        </p:spPr>
        <p:txBody>
          <a:bodyPr wrap="square" rtlCol="0">
            <a:spAutoFit/>
          </a:bodyPr>
          <a:lstStyle/>
          <a:p>
            <a:endParaRPr lang="en-US" dirty="0"/>
          </a:p>
        </p:txBody>
      </p:sp>
      <p:sp>
        <p:nvSpPr>
          <p:cNvPr id="11" name="&quot;No&quot; Symbol 10">
            <a:extLst>
              <a:ext uri="{FF2B5EF4-FFF2-40B4-BE49-F238E27FC236}">
                <a16:creationId xmlns:a16="http://schemas.microsoft.com/office/drawing/2014/main" id="{2D4ED8DF-FB95-441C-9CAA-91E3C95E9635}"/>
              </a:ext>
            </a:extLst>
          </p:cNvPr>
          <p:cNvSpPr/>
          <p:nvPr/>
        </p:nvSpPr>
        <p:spPr>
          <a:xfrm>
            <a:off x="6980663" y="2408663"/>
            <a:ext cx="2665141" cy="2520176"/>
          </a:xfrm>
          <a:prstGeom prst="noSmok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9759530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2060"/>
          </a:solidFill>
        </p:spPr>
        <p:txBody>
          <a:bodyPr>
            <a:normAutofit/>
          </a:bodyPr>
          <a:lstStyle/>
          <a:p>
            <a:r>
              <a:rPr lang="en-US" sz="4800" b="1" i="1" dirty="0">
                <a:solidFill>
                  <a:schemeClr val="bg1"/>
                </a:solidFill>
                <a:latin typeface="Arial Narrow" panose="020B0604020202020204" pitchFamily="34" charset="0"/>
                <a:cs typeface="Arial Narrow" panose="020B0604020202020204" pitchFamily="34" charset="0"/>
              </a:rPr>
              <a:t>Consent Defined</a:t>
            </a:r>
          </a:p>
        </p:txBody>
      </p:sp>
      <p:sp>
        <p:nvSpPr>
          <p:cNvPr id="3" name="Content Placeholder 2"/>
          <p:cNvSpPr>
            <a:spLocks noGrp="1"/>
          </p:cNvSpPr>
          <p:nvPr>
            <p:ph idx="1"/>
          </p:nvPr>
        </p:nvSpPr>
        <p:spPr>
          <a:solidFill>
            <a:srgbClr val="0070C0"/>
          </a:solidFill>
        </p:spPr>
        <p:txBody>
          <a:bodyPr>
            <a:normAutofit fontScale="85000" lnSpcReduction="20000"/>
          </a:bodyPr>
          <a:lstStyle/>
          <a:p>
            <a:pPr marL="0" indent="0" fontAlgn="base">
              <a:buNone/>
            </a:pPr>
            <a:endParaRPr lang="en-US" sz="1000" dirty="0">
              <a:solidFill>
                <a:schemeClr val="bg1"/>
              </a:solidFill>
            </a:endParaRPr>
          </a:p>
          <a:p>
            <a:pPr fontAlgn="base"/>
            <a:r>
              <a:rPr lang="en-US" dirty="0">
                <a:solidFill>
                  <a:schemeClr val="bg1"/>
                </a:solidFill>
              </a:rPr>
              <a:t>Must be informed, knowing and voluntary </a:t>
            </a:r>
            <a:r>
              <a:rPr lang="mr-IN" dirty="0">
                <a:solidFill>
                  <a:schemeClr val="bg1"/>
                </a:solidFill>
              </a:rPr>
              <a:t>–</a:t>
            </a:r>
            <a:r>
              <a:rPr lang="en-US" dirty="0">
                <a:solidFill>
                  <a:schemeClr val="bg1"/>
                </a:solidFill>
              </a:rPr>
              <a:t> freely given through clear words or action​</a:t>
            </a:r>
          </a:p>
          <a:p>
            <a:pPr fontAlgn="base"/>
            <a:r>
              <a:rPr lang="en-US" dirty="0">
                <a:solidFill>
                  <a:schemeClr val="bg1"/>
                </a:solidFill>
              </a:rPr>
              <a:t>Cannot use force, threats, intimidating behavior, or coercion (unreasonable/persistent pressure).​</a:t>
            </a:r>
          </a:p>
          <a:p>
            <a:pPr fontAlgn="base"/>
            <a:r>
              <a:rPr lang="en-US" dirty="0">
                <a:solidFill>
                  <a:schemeClr val="bg1"/>
                </a:solidFill>
              </a:rPr>
              <a:t>It cannot be given by someone known to be </a:t>
            </a:r>
            <a:r>
              <a:rPr lang="mr-IN" dirty="0">
                <a:solidFill>
                  <a:schemeClr val="bg1"/>
                </a:solidFill>
              </a:rPr>
              <a:t>–</a:t>
            </a:r>
            <a:r>
              <a:rPr lang="en-US" dirty="0">
                <a:solidFill>
                  <a:schemeClr val="bg1"/>
                </a:solidFill>
              </a:rPr>
              <a:t> or who should be known to be mentally or physically incapacitated.​</a:t>
            </a:r>
          </a:p>
          <a:p>
            <a:pPr marL="0" indent="0" fontAlgn="base">
              <a:buNone/>
            </a:pPr>
            <a:r>
              <a:rPr lang="en-US" dirty="0"/>
              <a:t>​</a:t>
            </a:r>
          </a:p>
          <a:p>
            <a:pPr marL="0" indent="0" algn="ctr" fontAlgn="base">
              <a:buNone/>
            </a:pPr>
            <a:r>
              <a:rPr lang="en-US" b="1" u="sng" dirty="0">
                <a:solidFill>
                  <a:srgbClr val="FFFF00"/>
                </a:solidFill>
              </a:rPr>
              <a:t>Consent requires the following conditions</a:t>
            </a:r>
            <a:r>
              <a:rPr lang="en-US" b="1" dirty="0">
                <a:solidFill>
                  <a:srgbClr val="FFFF00"/>
                </a:solidFill>
              </a:rPr>
              <a:t>:</a:t>
            </a:r>
            <a:r>
              <a:rPr lang="en-US" dirty="0">
                <a:solidFill>
                  <a:srgbClr val="FFFF00"/>
                </a:solidFill>
              </a:rPr>
              <a:t> ​</a:t>
            </a:r>
            <a:br>
              <a:rPr lang="en-US" dirty="0"/>
            </a:br>
            <a:r>
              <a:rPr lang="en-US" dirty="0"/>
              <a:t>​</a:t>
            </a:r>
          </a:p>
          <a:p>
            <a:pPr fontAlgn="base"/>
            <a:r>
              <a:rPr lang="en-US" dirty="0">
                <a:solidFill>
                  <a:schemeClr val="bg1"/>
                </a:solidFill>
              </a:rPr>
              <a:t>1. All parties are fully conscious.​</a:t>
            </a:r>
          </a:p>
          <a:p>
            <a:pPr fontAlgn="base"/>
            <a:r>
              <a:rPr lang="en-US" dirty="0">
                <a:solidFill>
                  <a:schemeClr val="bg1"/>
                </a:solidFill>
              </a:rPr>
              <a:t>2. All parties are equally free to act.​</a:t>
            </a:r>
          </a:p>
          <a:p>
            <a:pPr fontAlgn="base"/>
            <a:r>
              <a:rPr lang="en-US" dirty="0">
                <a:solidFill>
                  <a:schemeClr val="bg1"/>
                </a:solidFill>
              </a:rPr>
              <a:t>3. All parties have positively and clearly communicated their intent. </a:t>
            </a:r>
          </a:p>
          <a:p>
            <a:endParaRPr lang="en-US" dirty="0"/>
          </a:p>
        </p:txBody>
      </p:sp>
      <p:pic>
        <p:nvPicPr>
          <p:cNvPr id="5" name="Graphic 4" descr="Lightbulb">
            <a:extLst>
              <a:ext uri="{FF2B5EF4-FFF2-40B4-BE49-F238E27FC236}">
                <a16:creationId xmlns:a16="http://schemas.microsoft.com/office/drawing/2014/main" id="{36530E60-342C-5959-C925-791CFE15B90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81662" y="439737"/>
            <a:ext cx="1176338" cy="1176338"/>
          </a:xfrm>
          <a:prstGeom prst="rect">
            <a:avLst/>
          </a:prstGeom>
        </p:spPr>
      </p:pic>
      <p:pic>
        <p:nvPicPr>
          <p:cNvPr id="7" name="Graphic 6" descr="Thought bubble">
            <a:extLst>
              <a:ext uri="{FF2B5EF4-FFF2-40B4-BE49-F238E27FC236}">
                <a16:creationId xmlns:a16="http://schemas.microsoft.com/office/drawing/2014/main" id="{56F7E061-7BC4-95BA-CBE1-5D1FB7A8C4E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10650" y="4486275"/>
            <a:ext cx="914400" cy="914400"/>
          </a:xfrm>
          <a:prstGeom prst="rect">
            <a:avLst/>
          </a:prstGeom>
        </p:spPr>
      </p:pic>
    </p:spTree>
    <p:extLst>
      <p:ext uri="{BB962C8B-B14F-4D97-AF65-F5344CB8AC3E}">
        <p14:creationId xmlns:p14="http://schemas.microsoft.com/office/powerpoint/2010/main" val="37743738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6235B2-5E25-8DAB-2C24-2094BDB6D22B}"/>
              </a:ext>
            </a:extLst>
          </p:cNvPr>
          <p:cNvSpPr>
            <a:spLocks noGrp="1"/>
          </p:cNvSpPr>
          <p:nvPr>
            <p:ph idx="1"/>
          </p:nvPr>
        </p:nvSpPr>
        <p:spPr>
          <a:xfrm>
            <a:off x="838200" y="1605410"/>
            <a:ext cx="10515600" cy="4739268"/>
          </a:xfrm>
          <a:solidFill>
            <a:schemeClr val="accent5">
              <a:lumMod val="40000"/>
              <a:lumOff val="60000"/>
            </a:schemeClr>
          </a:solidFill>
          <a:ln w="57150">
            <a:solidFill>
              <a:srgbClr val="009323"/>
            </a:solidFill>
          </a:ln>
        </p:spPr>
        <p:txBody>
          <a:bodyPr>
            <a:normAutofit fontScale="85000" lnSpcReduction="10000"/>
          </a:bodyPr>
          <a:lstStyle/>
          <a:p>
            <a:pPr marL="0" indent="0">
              <a:buNone/>
            </a:pPr>
            <a:endParaRPr lang="en-US" sz="1900" b="1" dirty="0"/>
          </a:p>
          <a:p>
            <a:pPr marL="0" indent="0">
              <a:buNone/>
            </a:pPr>
            <a:r>
              <a:rPr lang="en-US" b="1" i="1" dirty="0">
                <a:latin typeface="Arial Narrow" panose="020B0604020202020204" pitchFamily="34" charset="0"/>
                <a:cs typeface="Arial Narrow" panose="020B0604020202020204" pitchFamily="34" charset="0"/>
              </a:rPr>
              <a:t>While the University prohibits discrimination and harassment on the basis of disability, it is covered in the Civil Rights Policy Resolving Complaints under the  Disabilities Act and the Rehabilitation Act of 1973. </a:t>
            </a:r>
          </a:p>
          <a:p>
            <a:pPr marL="0" indent="0">
              <a:buNone/>
            </a:pPr>
            <a:endParaRPr lang="en-US" dirty="0"/>
          </a:p>
          <a:p>
            <a:pPr marL="0" indent="0">
              <a:buNone/>
            </a:pPr>
            <a:r>
              <a:rPr lang="en-US" b="1" u="sng" dirty="0"/>
              <a:t>STUDENTS:</a:t>
            </a:r>
          </a:p>
          <a:p>
            <a:pPr marL="0" indent="0">
              <a:buNone/>
            </a:pPr>
            <a:r>
              <a:rPr lang="en-US" dirty="0"/>
              <a:t>Further information is available on MVNU’s Accessibility Student Policy webpage.</a:t>
            </a:r>
          </a:p>
          <a:p>
            <a:pPr marL="0" indent="0">
              <a:buNone/>
            </a:pPr>
            <a:endParaRPr lang="en-US" dirty="0"/>
          </a:p>
          <a:p>
            <a:pPr marL="0" indent="0">
              <a:buNone/>
            </a:pPr>
            <a:r>
              <a:rPr lang="en-US" b="1" u="sng" dirty="0">
                <a:highlight>
                  <a:srgbClr val="FFFF00"/>
                </a:highlight>
              </a:rPr>
              <a:t>EMPLOYEES:</a:t>
            </a:r>
          </a:p>
          <a:p>
            <a:pPr marL="0" indent="0">
              <a:buNone/>
            </a:pPr>
            <a:r>
              <a:rPr lang="en-US" dirty="0"/>
              <a:t>Appropriate handbooks.</a:t>
            </a:r>
          </a:p>
          <a:p>
            <a:pPr marL="0" indent="0">
              <a:buNone/>
            </a:pPr>
            <a:endParaRPr lang="en-US" dirty="0"/>
          </a:p>
          <a:p>
            <a:pPr marL="0" indent="0">
              <a:buNone/>
            </a:pPr>
            <a:r>
              <a:rPr lang="en-US" b="1" i="1" dirty="0"/>
              <a:t>Grievance Procedures </a:t>
            </a:r>
            <a:r>
              <a:rPr lang="en-US" dirty="0"/>
              <a:t>are found at </a:t>
            </a:r>
            <a:r>
              <a:rPr lang="en-US" u="sng" dirty="0" err="1">
                <a:hlinkClick r:id="rId2"/>
              </a:rPr>
              <a:t>www.mvnu.edu</a:t>
            </a:r>
            <a:r>
              <a:rPr lang="en-US" u="sng" dirty="0">
                <a:hlinkClick r:id="rId2"/>
              </a:rPr>
              <a:t>/titleix</a:t>
            </a:r>
            <a:r>
              <a:rPr lang="en-US" dirty="0"/>
              <a:t>.</a:t>
            </a:r>
          </a:p>
          <a:p>
            <a:endParaRPr lang="en-US" dirty="0"/>
          </a:p>
        </p:txBody>
      </p:sp>
      <p:sp>
        <p:nvSpPr>
          <p:cNvPr id="5" name="TextBox 4">
            <a:extLst>
              <a:ext uri="{FF2B5EF4-FFF2-40B4-BE49-F238E27FC236}">
                <a16:creationId xmlns:a16="http://schemas.microsoft.com/office/drawing/2014/main" id="{2E64435B-FAAD-2B42-29BA-6F60583CD1DC}"/>
              </a:ext>
            </a:extLst>
          </p:cNvPr>
          <p:cNvSpPr txBox="1"/>
          <p:nvPr/>
        </p:nvSpPr>
        <p:spPr>
          <a:xfrm>
            <a:off x="311921" y="513322"/>
            <a:ext cx="6920152" cy="830997"/>
          </a:xfrm>
          <a:prstGeom prst="rect">
            <a:avLst/>
          </a:prstGeom>
          <a:solidFill>
            <a:srgbClr val="2550AC"/>
          </a:solidFill>
          <a:ln>
            <a:solidFill>
              <a:schemeClr val="tx1"/>
            </a:solidFill>
          </a:ln>
        </p:spPr>
        <p:txBody>
          <a:bodyPr wrap="square" rtlCol="0">
            <a:spAutoFit/>
          </a:bodyPr>
          <a:lstStyle/>
          <a:p>
            <a:pPr algn="ctr"/>
            <a:r>
              <a:rPr lang="en-US" sz="4800" b="1" i="1" dirty="0">
                <a:solidFill>
                  <a:schemeClr val="bg1"/>
                </a:solidFill>
                <a:latin typeface="Arial Narrow" panose="020B0604020202020204" pitchFamily="34" charset="0"/>
                <a:cs typeface="Arial Narrow" panose="020B0604020202020204" pitchFamily="34" charset="0"/>
              </a:rPr>
              <a:t>ADA / Section 504</a:t>
            </a:r>
          </a:p>
        </p:txBody>
      </p:sp>
      <p:pic>
        <p:nvPicPr>
          <p:cNvPr id="6" name="Graphic 5" descr="New Wheelchair">
            <a:extLst>
              <a:ext uri="{FF2B5EF4-FFF2-40B4-BE49-F238E27FC236}">
                <a16:creationId xmlns:a16="http://schemas.microsoft.com/office/drawing/2014/main" id="{EC5A40D3-3CEA-85B6-BCE0-4DAB17582AD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39050" y="429919"/>
            <a:ext cx="914400" cy="914400"/>
          </a:xfrm>
          <a:prstGeom prst="rect">
            <a:avLst/>
          </a:prstGeom>
        </p:spPr>
      </p:pic>
      <p:pic>
        <p:nvPicPr>
          <p:cNvPr id="8" name="Graphic 7" descr="Deaf">
            <a:extLst>
              <a:ext uri="{FF2B5EF4-FFF2-40B4-BE49-F238E27FC236}">
                <a16:creationId xmlns:a16="http://schemas.microsoft.com/office/drawing/2014/main" id="{FBB87911-C8C0-774F-2C6B-EBB2B805DFC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824912" y="429919"/>
            <a:ext cx="914400" cy="914400"/>
          </a:xfrm>
          <a:prstGeom prst="rect">
            <a:avLst/>
          </a:prstGeom>
        </p:spPr>
      </p:pic>
      <p:pic>
        <p:nvPicPr>
          <p:cNvPr id="10" name="Graphic 9" descr="Blind">
            <a:extLst>
              <a:ext uri="{FF2B5EF4-FFF2-40B4-BE49-F238E27FC236}">
                <a16:creationId xmlns:a16="http://schemas.microsoft.com/office/drawing/2014/main" id="{DA9F5B73-0826-59CC-C500-DB423710D79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010774" y="429919"/>
            <a:ext cx="914400" cy="914400"/>
          </a:xfrm>
          <a:prstGeom prst="rect">
            <a:avLst/>
          </a:prstGeom>
        </p:spPr>
      </p:pic>
    </p:spTree>
    <p:extLst>
      <p:ext uri="{BB962C8B-B14F-4D97-AF65-F5344CB8AC3E}">
        <p14:creationId xmlns:p14="http://schemas.microsoft.com/office/powerpoint/2010/main" val="31983495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B90DC-E68F-7E4D-30B9-030C45A52926}"/>
              </a:ext>
            </a:extLst>
          </p:cNvPr>
          <p:cNvSpPr>
            <a:spLocks noGrp="1"/>
          </p:cNvSpPr>
          <p:nvPr>
            <p:ph type="title"/>
          </p:nvPr>
        </p:nvSpPr>
        <p:spPr>
          <a:xfrm>
            <a:off x="952005" y="341374"/>
            <a:ext cx="10515600" cy="912896"/>
          </a:xfrm>
          <a:solidFill>
            <a:schemeClr val="accent5">
              <a:lumMod val="60000"/>
              <a:lumOff val="40000"/>
            </a:schemeClr>
          </a:solidFill>
        </p:spPr>
        <p:txBody>
          <a:bodyPr/>
          <a:lstStyle/>
          <a:p>
            <a:pPr algn="ctr"/>
            <a:r>
              <a:rPr lang="en-US" b="1" i="1" dirty="0">
                <a:latin typeface="Arial Narrow" panose="020B0604020202020204" pitchFamily="34" charset="0"/>
                <a:cs typeface="Arial Narrow" panose="020B0604020202020204" pitchFamily="34" charset="0"/>
              </a:rPr>
              <a:t>MANDATED REPORTER</a:t>
            </a:r>
          </a:p>
        </p:txBody>
      </p:sp>
      <p:sp>
        <p:nvSpPr>
          <p:cNvPr id="3" name="Content Placeholder 2">
            <a:extLst>
              <a:ext uri="{FF2B5EF4-FFF2-40B4-BE49-F238E27FC236}">
                <a16:creationId xmlns:a16="http://schemas.microsoft.com/office/drawing/2014/main" id="{88E6D3CE-5906-301A-F598-9E2F615BBE6B}"/>
              </a:ext>
            </a:extLst>
          </p:cNvPr>
          <p:cNvSpPr>
            <a:spLocks noGrp="1"/>
          </p:cNvSpPr>
          <p:nvPr>
            <p:ph idx="1"/>
          </p:nvPr>
        </p:nvSpPr>
        <p:spPr>
          <a:xfrm>
            <a:off x="952005" y="1481447"/>
            <a:ext cx="10515600" cy="3482439"/>
          </a:xfrm>
          <a:solidFill>
            <a:schemeClr val="accent5">
              <a:lumMod val="20000"/>
              <a:lumOff val="80000"/>
            </a:schemeClr>
          </a:solidFill>
        </p:spPr>
        <p:txBody>
          <a:bodyPr>
            <a:noAutofit/>
          </a:bodyPr>
          <a:lstStyle/>
          <a:p>
            <a:pPr marL="0" indent="0" algn="ctr">
              <a:buNone/>
            </a:pPr>
            <a:r>
              <a:rPr lang="en-US" sz="2400" dirty="0"/>
              <a:t>Previously referred to as responsible employees. </a:t>
            </a:r>
          </a:p>
          <a:p>
            <a:pPr marL="0" indent="0" algn="ctr">
              <a:buNone/>
            </a:pPr>
            <a:r>
              <a:rPr lang="en-US" sz="2400" dirty="0"/>
              <a:t>All University employees, student employees, and affiliated individuals are </a:t>
            </a:r>
            <a:r>
              <a:rPr lang="en-US" sz="2400" b="1" dirty="0"/>
              <a:t>required</a:t>
            </a:r>
            <a:r>
              <a:rPr lang="en-US" sz="2400" dirty="0"/>
              <a:t> to disclose to the Civil Rights Office any report of harassment or discrimination of which they </a:t>
            </a:r>
            <a:r>
              <a:rPr lang="en-US" sz="2400" b="1" dirty="0"/>
              <a:t>are aware </a:t>
            </a:r>
            <a:r>
              <a:rPr lang="en-US" sz="2400" dirty="0"/>
              <a:t>to ensure the University is able to provide a prompt, thorough, and supportive response. </a:t>
            </a:r>
          </a:p>
          <a:p>
            <a:pPr marL="0" indent="0" algn="ctr">
              <a:buNone/>
            </a:pPr>
            <a:r>
              <a:rPr lang="en-US" sz="2400" dirty="0"/>
              <a:t>Confidential resources are exempt from this requirement.</a:t>
            </a:r>
          </a:p>
          <a:p>
            <a:pPr marL="0" indent="0" algn="ctr">
              <a:buNone/>
            </a:pPr>
            <a:r>
              <a:rPr lang="en-US" sz="2400" dirty="0"/>
              <a:t>Mandated reports do not require that complainants take any specific course of action, or any action at all, with regard to any process under this Policy.</a:t>
            </a:r>
            <a:r>
              <a:rPr lang="en-US" sz="2400" dirty="0">
                <a:effectLst/>
              </a:rPr>
              <a:t> </a:t>
            </a:r>
            <a:endParaRPr lang="en-US" sz="2400" dirty="0">
              <a:cs typeface="Calibri"/>
            </a:endParaRPr>
          </a:p>
        </p:txBody>
      </p:sp>
      <p:sp>
        <p:nvSpPr>
          <p:cNvPr id="4" name="TextBox 3">
            <a:extLst>
              <a:ext uri="{FF2B5EF4-FFF2-40B4-BE49-F238E27FC236}">
                <a16:creationId xmlns:a16="http://schemas.microsoft.com/office/drawing/2014/main" id="{703F9E2C-A461-CA42-9E28-32712119A4CA}"/>
              </a:ext>
            </a:extLst>
          </p:cNvPr>
          <p:cNvSpPr txBox="1"/>
          <p:nvPr/>
        </p:nvSpPr>
        <p:spPr>
          <a:xfrm>
            <a:off x="2944091" y="5661878"/>
            <a:ext cx="6829302" cy="830997"/>
          </a:xfrm>
          <a:prstGeom prst="rect">
            <a:avLst/>
          </a:prstGeom>
          <a:solidFill>
            <a:srgbClr val="2550AC"/>
          </a:solidFill>
          <a:ln w="57150">
            <a:solidFill>
              <a:schemeClr val="accent6">
                <a:lumMod val="50000"/>
              </a:schemeClr>
            </a:solidFill>
          </a:ln>
        </p:spPr>
        <p:txBody>
          <a:bodyPr wrap="square" rtlCol="0">
            <a:spAutoFit/>
          </a:bodyPr>
          <a:lstStyle/>
          <a:p>
            <a:r>
              <a:rPr lang="en-US" sz="4800" b="1" dirty="0">
                <a:solidFill>
                  <a:schemeClr val="bg1"/>
                </a:solidFill>
                <a:latin typeface="Segoe Print" panose="02000800000000000000" pitchFamily="2" charset="0"/>
              </a:rPr>
              <a:t>REPORT = SUPPORT</a:t>
            </a:r>
            <a:endParaRPr lang="en-US" sz="4800" dirty="0">
              <a:solidFill>
                <a:schemeClr val="bg1"/>
              </a:solidFill>
              <a:latin typeface="Segoe Print" panose="02000800000000000000" pitchFamily="2" charset="0"/>
            </a:endParaRPr>
          </a:p>
        </p:txBody>
      </p:sp>
      <p:sp>
        <p:nvSpPr>
          <p:cNvPr id="5" name="TextBox 4">
            <a:extLst>
              <a:ext uri="{FF2B5EF4-FFF2-40B4-BE49-F238E27FC236}">
                <a16:creationId xmlns:a16="http://schemas.microsoft.com/office/drawing/2014/main" id="{6E09146F-0191-C6A4-923B-4CE497A1C616}"/>
              </a:ext>
            </a:extLst>
          </p:cNvPr>
          <p:cNvSpPr txBox="1"/>
          <p:nvPr/>
        </p:nvSpPr>
        <p:spPr>
          <a:xfrm>
            <a:off x="965860" y="4643252"/>
            <a:ext cx="10501745" cy="830997"/>
          </a:xfrm>
          <a:prstGeom prst="rect">
            <a:avLst/>
          </a:prstGeom>
          <a:solidFill>
            <a:schemeClr val="accent5">
              <a:lumMod val="60000"/>
              <a:lumOff val="40000"/>
            </a:schemeClr>
          </a:solidFill>
        </p:spPr>
        <p:txBody>
          <a:bodyPr wrap="square" rtlCol="0">
            <a:spAutoFit/>
          </a:bodyPr>
          <a:lstStyle/>
          <a:p>
            <a:pPr algn="ctr"/>
            <a:r>
              <a:rPr lang="en-US" sz="2400" dirty="0">
                <a:cs typeface="Calibri"/>
              </a:rPr>
              <a:t>If YOU are a student leader or work at MVNU you are required to report an incident as soon as you know about it and as much as you know.</a:t>
            </a:r>
          </a:p>
        </p:txBody>
      </p:sp>
      <p:pic>
        <p:nvPicPr>
          <p:cNvPr id="7" name="Picture 6">
            <a:extLst>
              <a:ext uri="{FF2B5EF4-FFF2-40B4-BE49-F238E27FC236}">
                <a16:creationId xmlns:a16="http://schemas.microsoft.com/office/drawing/2014/main" id="{74E447B0-27DF-8654-CDCD-E69725D3EE09}"/>
              </a:ext>
            </a:extLst>
          </p:cNvPr>
          <p:cNvPicPr>
            <a:picLocks noChangeAspect="1"/>
          </p:cNvPicPr>
          <p:nvPr/>
        </p:nvPicPr>
        <p:blipFill>
          <a:blip r:embed="rId2"/>
          <a:stretch>
            <a:fillRect/>
          </a:stretch>
        </p:blipFill>
        <p:spPr>
          <a:xfrm>
            <a:off x="1762484" y="186251"/>
            <a:ext cx="1181607" cy="1181607"/>
          </a:xfrm>
          <a:prstGeom prst="rect">
            <a:avLst/>
          </a:prstGeom>
        </p:spPr>
      </p:pic>
    </p:spTree>
    <p:extLst>
      <p:ext uri="{BB962C8B-B14F-4D97-AF65-F5344CB8AC3E}">
        <p14:creationId xmlns:p14="http://schemas.microsoft.com/office/powerpoint/2010/main" val="1073539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5">
              <a:lumMod val="20000"/>
              <a:lumOff val="80000"/>
            </a:schemeClr>
          </a:solidFill>
        </p:spPr>
        <p:txBody>
          <a:bodyPr>
            <a:normAutofit/>
          </a:bodyPr>
          <a:lstStyle/>
          <a:p>
            <a:r>
              <a:rPr lang="en-US" sz="2400" b="1" i="1" u="sng" dirty="0">
                <a:latin typeface="Arial Narrow" panose="020B0604020202020204" pitchFamily="34" charset="0"/>
                <a:cs typeface="Arial Narrow" panose="020B0604020202020204" pitchFamily="34" charset="0"/>
              </a:rPr>
              <a:t>What a Mandated Reporter Must Say </a:t>
            </a:r>
            <a:r>
              <a:rPr lang="en-US" sz="2400" b="1" i="1" dirty="0">
                <a:latin typeface="Arial Narrow" panose="020B0604020202020204" pitchFamily="34" charset="0"/>
                <a:cs typeface="Arial Narrow" panose="020B0604020202020204" pitchFamily="34" charset="0"/>
              </a:rPr>
              <a:t>		         </a:t>
            </a:r>
            <a:r>
              <a:rPr lang="en-US" sz="2400" b="1" i="1" u="sng" dirty="0">
                <a:latin typeface="Arial Narrow" panose="020B0604020202020204" pitchFamily="34" charset="0"/>
                <a:cs typeface="Arial Narrow" panose="020B0604020202020204" pitchFamily="34" charset="0"/>
              </a:rPr>
              <a:t>Responding to a Disclosure</a:t>
            </a:r>
          </a:p>
        </p:txBody>
      </p:sp>
      <p:sp>
        <p:nvSpPr>
          <p:cNvPr id="3" name="Content Placeholder 2"/>
          <p:cNvSpPr>
            <a:spLocks noGrp="1"/>
          </p:cNvSpPr>
          <p:nvPr>
            <p:ph sz="half" idx="1"/>
          </p:nvPr>
        </p:nvSpPr>
        <p:spPr>
          <a:solidFill>
            <a:schemeClr val="accent5">
              <a:lumMod val="60000"/>
              <a:lumOff val="40000"/>
            </a:schemeClr>
          </a:solidFill>
        </p:spPr>
        <p:txBody>
          <a:bodyPr>
            <a:normAutofit fontScale="77500" lnSpcReduction="20000"/>
          </a:bodyPr>
          <a:lstStyle/>
          <a:p>
            <a:pPr marL="0" indent="0" algn="ctr">
              <a:buNone/>
            </a:pPr>
            <a:endParaRPr lang="en-US" sz="1000" i="1" dirty="0"/>
          </a:p>
          <a:p>
            <a:pPr marL="0" indent="0" algn="ctr">
              <a:buNone/>
            </a:pPr>
            <a:r>
              <a:rPr lang="en-US" i="1" dirty="0"/>
              <a:t>What a Mandated Reporter Must Tell Someone Sharing information about a possible Prohibited Conduct </a:t>
            </a:r>
          </a:p>
          <a:p>
            <a:pPr marL="0" indent="0">
              <a:buNone/>
            </a:pPr>
            <a:endParaRPr lang="en-US" sz="2200" dirty="0"/>
          </a:p>
          <a:p>
            <a:pPr lvl="0"/>
            <a:r>
              <a:rPr lang="en-US" b="1" i="1" dirty="0">
                <a:latin typeface="Arial Narrow" panose="020B0604020202020204" pitchFamily="34" charset="0"/>
                <a:cs typeface="Arial Narrow" panose="020B0604020202020204" pitchFamily="34" charset="0"/>
              </a:rPr>
              <a:t>Inform reporting party of:</a:t>
            </a:r>
          </a:p>
          <a:p>
            <a:pPr lvl="1"/>
            <a:r>
              <a:rPr lang="en-US" dirty="0"/>
              <a:t>Their obligation to report the information to the Civil Rights Director</a:t>
            </a:r>
          </a:p>
          <a:p>
            <a:pPr lvl="0"/>
            <a:endParaRPr lang="en-US" dirty="0"/>
          </a:p>
          <a:p>
            <a:pPr lvl="0"/>
            <a:r>
              <a:rPr lang="en-US" b="1" i="1" dirty="0">
                <a:latin typeface="Arial Narrow" panose="020B0604020202020204" pitchFamily="34" charset="0"/>
                <a:cs typeface="Arial Narrow" panose="020B0604020202020204" pitchFamily="34" charset="0"/>
              </a:rPr>
              <a:t>They may inform them of:</a:t>
            </a:r>
            <a:endParaRPr lang="en-US" sz="3600" b="1" i="1" dirty="0">
              <a:latin typeface="Arial Narrow" panose="020B0604020202020204" pitchFamily="34" charset="0"/>
              <a:cs typeface="Arial Narrow" panose="020B0604020202020204" pitchFamily="34" charset="0"/>
            </a:endParaRPr>
          </a:p>
          <a:p>
            <a:pPr lvl="1"/>
            <a:r>
              <a:rPr lang="en-US" dirty="0"/>
              <a:t>Where they can report confidentially</a:t>
            </a:r>
            <a:endParaRPr lang="en-US" sz="3600" dirty="0"/>
          </a:p>
          <a:p>
            <a:pPr lvl="1"/>
            <a:r>
              <a:rPr lang="en-US" dirty="0"/>
              <a:t>Counseling and other support services</a:t>
            </a:r>
            <a:endParaRPr lang="en-US" sz="3600" dirty="0"/>
          </a:p>
          <a:p>
            <a:pPr lvl="1"/>
            <a:r>
              <a:rPr lang="en-US" dirty="0"/>
              <a:t>The right to file a complaint</a:t>
            </a:r>
            <a:endParaRPr lang="en-US" sz="3600" dirty="0"/>
          </a:p>
          <a:p>
            <a:pPr lvl="1"/>
            <a:r>
              <a:rPr lang="en-US" dirty="0"/>
              <a:t>The right to report the crime to campus or local law enforcement</a:t>
            </a:r>
            <a:endParaRPr lang="en-US" sz="3600" dirty="0"/>
          </a:p>
          <a:p>
            <a:endParaRPr lang="en-US" dirty="0"/>
          </a:p>
        </p:txBody>
      </p:sp>
      <p:sp>
        <p:nvSpPr>
          <p:cNvPr id="4" name="Content Placeholder 3">
            <a:extLst>
              <a:ext uri="{FF2B5EF4-FFF2-40B4-BE49-F238E27FC236}">
                <a16:creationId xmlns:a16="http://schemas.microsoft.com/office/drawing/2014/main" id="{6A7EF257-0452-3B9F-08EC-754B24C1F15D}"/>
              </a:ext>
            </a:extLst>
          </p:cNvPr>
          <p:cNvSpPr>
            <a:spLocks noGrp="1"/>
          </p:cNvSpPr>
          <p:nvPr>
            <p:ph sz="half" idx="2"/>
          </p:nvPr>
        </p:nvSpPr>
        <p:spPr>
          <a:solidFill>
            <a:srgbClr val="002060"/>
          </a:solidFill>
        </p:spPr>
        <p:txBody>
          <a:bodyPr>
            <a:normAutofit fontScale="77500" lnSpcReduction="20000"/>
          </a:bodyPr>
          <a:lstStyle/>
          <a:p>
            <a:pPr marL="0" lvl="0" indent="0" fontAlgn="base">
              <a:buNone/>
            </a:pPr>
            <a:endParaRPr lang="en-US" sz="900" dirty="0">
              <a:solidFill>
                <a:schemeClr val="bg1"/>
              </a:solidFill>
            </a:endParaRPr>
          </a:p>
          <a:p>
            <a:pPr lvl="0" fontAlgn="base"/>
            <a:r>
              <a:rPr lang="en-US" dirty="0">
                <a:solidFill>
                  <a:schemeClr val="bg1"/>
                </a:solidFill>
              </a:rPr>
              <a:t>Clarify role as a Mandated Reporter.</a:t>
            </a:r>
          </a:p>
          <a:p>
            <a:pPr marL="0" indent="0" fontAlgn="base">
              <a:buNone/>
            </a:pPr>
            <a:endParaRPr lang="en-US" sz="1000" dirty="0">
              <a:solidFill>
                <a:schemeClr val="bg1"/>
              </a:solidFill>
            </a:endParaRPr>
          </a:p>
          <a:p>
            <a:pPr lvl="0" fontAlgn="base"/>
            <a:r>
              <a:rPr lang="en-US" dirty="0">
                <a:solidFill>
                  <a:schemeClr val="bg1"/>
                </a:solidFill>
              </a:rPr>
              <a:t>Remind them that you must report to the Civil Rights Director but talking to the CRD is </a:t>
            </a:r>
            <a:r>
              <a:rPr lang="en-US" i="1" dirty="0">
                <a:solidFill>
                  <a:schemeClr val="bg1"/>
                </a:solidFill>
              </a:rPr>
              <a:t>optional.</a:t>
            </a:r>
          </a:p>
          <a:p>
            <a:pPr marL="0" indent="0" fontAlgn="base">
              <a:buNone/>
            </a:pPr>
            <a:endParaRPr lang="en-US" sz="1000" i="1" dirty="0">
              <a:solidFill>
                <a:schemeClr val="bg1"/>
              </a:solidFill>
            </a:endParaRPr>
          </a:p>
          <a:p>
            <a:pPr fontAlgn="base"/>
            <a:r>
              <a:rPr lang="en-US" dirty="0">
                <a:solidFill>
                  <a:schemeClr val="bg1"/>
                </a:solidFill>
              </a:rPr>
              <a:t>The CRD will keep the disclosure private.</a:t>
            </a:r>
          </a:p>
          <a:p>
            <a:pPr marL="0" indent="0" fontAlgn="base">
              <a:buNone/>
            </a:pPr>
            <a:endParaRPr lang="en-US" sz="1000" dirty="0">
              <a:solidFill>
                <a:schemeClr val="bg1"/>
              </a:solidFill>
            </a:endParaRPr>
          </a:p>
          <a:p>
            <a:pPr fontAlgn="base"/>
            <a:r>
              <a:rPr lang="en-US" dirty="0">
                <a:solidFill>
                  <a:schemeClr val="bg1"/>
                </a:solidFill>
              </a:rPr>
              <a:t>Do NOT investigate!  Do NOT mediate!</a:t>
            </a:r>
          </a:p>
          <a:p>
            <a:pPr marL="0" indent="0" fontAlgn="base">
              <a:buNone/>
            </a:pPr>
            <a:endParaRPr lang="en-US" sz="1000" dirty="0">
              <a:solidFill>
                <a:schemeClr val="bg1"/>
              </a:solidFill>
            </a:endParaRPr>
          </a:p>
          <a:p>
            <a:pPr lvl="0" fontAlgn="base"/>
            <a:r>
              <a:rPr lang="en-US" dirty="0">
                <a:solidFill>
                  <a:schemeClr val="bg1"/>
                </a:solidFill>
              </a:rPr>
              <a:t>Listen. Support. Refer. Measures. Document.</a:t>
            </a:r>
          </a:p>
          <a:p>
            <a:endParaRPr lang="en-US" dirty="0"/>
          </a:p>
        </p:txBody>
      </p:sp>
      <p:pic>
        <p:nvPicPr>
          <p:cNvPr id="5" name="Picture 4">
            <a:extLst>
              <a:ext uri="{FF2B5EF4-FFF2-40B4-BE49-F238E27FC236}">
                <a16:creationId xmlns:a16="http://schemas.microsoft.com/office/drawing/2014/main" id="{E0B8E68B-7689-3D4E-753E-D9B88F05612D}"/>
              </a:ext>
            </a:extLst>
          </p:cNvPr>
          <p:cNvPicPr>
            <a:picLocks noChangeAspect="1"/>
          </p:cNvPicPr>
          <p:nvPr/>
        </p:nvPicPr>
        <p:blipFill>
          <a:blip r:embed="rId3"/>
          <a:stretch>
            <a:fillRect/>
          </a:stretch>
        </p:blipFill>
        <p:spPr>
          <a:xfrm>
            <a:off x="10241437" y="5200135"/>
            <a:ext cx="861482" cy="828118"/>
          </a:xfrm>
          <a:prstGeom prst="rect">
            <a:avLst/>
          </a:prstGeom>
          <a:ln w="28575">
            <a:solidFill>
              <a:schemeClr val="accent6">
                <a:lumMod val="50000"/>
              </a:schemeClr>
            </a:solidFill>
          </a:ln>
        </p:spPr>
      </p:pic>
      <p:pic>
        <p:nvPicPr>
          <p:cNvPr id="9" name="Graphic 8" descr="Megaphone">
            <a:extLst>
              <a:ext uri="{FF2B5EF4-FFF2-40B4-BE49-F238E27FC236}">
                <a16:creationId xmlns:a16="http://schemas.microsoft.com/office/drawing/2014/main" id="{E754383D-4205-CCE5-82F9-CD1981D0E54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15000" y="570706"/>
            <a:ext cx="914400" cy="914400"/>
          </a:xfrm>
          <a:prstGeom prst="rect">
            <a:avLst/>
          </a:prstGeom>
        </p:spPr>
      </p:pic>
    </p:spTree>
    <p:extLst>
      <p:ext uri="{BB962C8B-B14F-4D97-AF65-F5344CB8AC3E}">
        <p14:creationId xmlns:p14="http://schemas.microsoft.com/office/powerpoint/2010/main" val="41603823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E6FE8-DAE7-F359-7E81-0CEC28EE65BB}"/>
              </a:ext>
            </a:extLst>
          </p:cNvPr>
          <p:cNvSpPr>
            <a:spLocks noGrp="1"/>
          </p:cNvSpPr>
          <p:nvPr>
            <p:ph type="title"/>
          </p:nvPr>
        </p:nvSpPr>
        <p:spPr>
          <a:xfrm>
            <a:off x="838200" y="223025"/>
            <a:ext cx="10515600" cy="1467664"/>
          </a:xfrm>
        </p:spPr>
        <p:txBody>
          <a:bodyPr>
            <a:normAutofit fontScale="90000"/>
          </a:bodyPr>
          <a:lstStyle/>
          <a:p>
            <a:br>
              <a:rPr lang="en-US" b="1" u="sng" dirty="0"/>
            </a:br>
            <a:r>
              <a:rPr lang="en-US" b="1" i="1" u="sng" dirty="0">
                <a:latin typeface="Arial Narrow" panose="020B0604020202020204" pitchFamily="34" charset="0"/>
                <a:cs typeface="Arial Narrow" panose="020B0604020202020204" pitchFamily="34" charset="0"/>
              </a:rPr>
              <a:t>Religious Expression</a:t>
            </a:r>
            <a:br>
              <a:rPr lang="en-US" dirty="0"/>
            </a:br>
            <a:r>
              <a:rPr lang="en-US" i="1" dirty="0">
                <a:solidFill>
                  <a:schemeClr val="bg1"/>
                </a:solidFill>
              </a:rPr>
              <a:t>Who We Are and What We Believe</a:t>
            </a:r>
            <a:br>
              <a:rPr lang="en-US" dirty="0"/>
            </a:br>
            <a:endParaRPr lang="en-US" dirty="0"/>
          </a:p>
        </p:txBody>
      </p:sp>
      <p:sp>
        <p:nvSpPr>
          <p:cNvPr id="7" name="Content Placeholder 6">
            <a:extLst>
              <a:ext uri="{FF2B5EF4-FFF2-40B4-BE49-F238E27FC236}">
                <a16:creationId xmlns:a16="http://schemas.microsoft.com/office/drawing/2014/main" id="{EBE9FD64-A22C-511C-A818-F5DEA8C7E4BE}"/>
              </a:ext>
            </a:extLst>
          </p:cNvPr>
          <p:cNvSpPr>
            <a:spLocks noGrp="1"/>
          </p:cNvSpPr>
          <p:nvPr>
            <p:ph idx="1"/>
          </p:nvPr>
        </p:nvSpPr>
        <p:spPr>
          <a:xfrm>
            <a:off x="356839" y="1690689"/>
            <a:ext cx="11541512" cy="4944286"/>
          </a:xfrm>
          <a:solidFill>
            <a:srgbClr val="0070C0"/>
          </a:solidFill>
        </p:spPr>
        <p:txBody>
          <a:bodyPr>
            <a:normAutofit fontScale="70000" lnSpcReduction="20000"/>
          </a:bodyPr>
          <a:lstStyle/>
          <a:p>
            <a:pPr marL="0" indent="0">
              <a:buNone/>
            </a:pPr>
            <a:endParaRPr lang="en-US" sz="1600" dirty="0"/>
          </a:p>
          <a:p>
            <a:r>
              <a:rPr lang="en-US" dirty="0">
                <a:solidFill>
                  <a:schemeClr val="accent5">
                    <a:lumMod val="60000"/>
                    <a:lumOff val="40000"/>
                  </a:schemeClr>
                </a:solidFill>
              </a:rPr>
              <a:t>Being of Wesleyan heritage, and a ministry of the Church of the Nazarene, we strive to be a learning community where grace is foundational, truth is pursued, and holiness is a way of life.  Furthermore, we attempt to </a:t>
            </a:r>
            <a:r>
              <a:rPr lang="en-US" dirty="0"/>
              <a:t>make all policies and decisions within the doctrinal and moral convictions</a:t>
            </a:r>
            <a:r>
              <a:rPr lang="en-US" dirty="0">
                <a:solidFill>
                  <a:schemeClr val="accent5">
                    <a:lumMod val="60000"/>
                    <a:lumOff val="40000"/>
                  </a:schemeClr>
                </a:solidFill>
              </a:rPr>
              <a:t> of the Church of the Nazarene as articulated within the Manual of the Church of the Nazarene (e.g., Articles of Faith, Covenant of Christian Conduct including the Statement on Human Sexuality and Marriage, Covenant of Christian Character, and the agreed upon Statement on Discrimination, 915). We also strive to provide a learning and living environment that promotes safety, transparency, personal integrity, civility, mutual respect and freedom from unlawful discrimination. </a:t>
            </a:r>
          </a:p>
          <a:p>
            <a:pPr marL="0" indent="0">
              <a:buNone/>
            </a:pPr>
            <a:endParaRPr lang="en-US" sz="1600" dirty="0">
              <a:solidFill>
                <a:schemeClr val="accent5">
                  <a:lumMod val="60000"/>
                  <a:lumOff val="40000"/>
                </a:schemeClr>
              </a:solidFill>
            </a:endParaRPr>
          </a:p>
          <a:p>
            <a:r>
              <a:rPr lang="en-US" dirty="0">
                <a:solidFill>
                  <a:schemeClr val="accent5">
                    <a:lumMod val="60000"/>
                    <a:lumOff val="40000"/>
                  </a:schemeClr>
                </a:solidFill>
              </a:rPr>
              <a:t>This integration of faith and learning is recognized by the United States and Ohio Constitutions and many state and federal laws. Therefore, it is a </a:t>
            </a:r>
            <a:r>
              <a:rPr lang="en-US" dirty="0"/>
              <a:t>recognized right</a:t>
            </a:r>
            <a:r>
              <a:rPr lang="en-US" dirty="0">
                <a:solidFill>
                  <a:schemeClr val="accent5">
                    <a:lumMod val="60000"/>
                    <a:lumOff val="40000"/>
                  </a:schemeClr>
                </a:solidFill>
              </a:rPr>
              <a:t> of religious educational institutions such as MVNU to </a:t>
            </a:r>
            <a:r>
              <a:rPr lang="en-US" dirty="0"/>
              <a:t>incorporate religious beliefs into all aspects of university life and maintain faith-based standards of behavior which all community members voluntarily agree to follow</a:t>
            </a:r>
            <a:r>
              <a:rPr lang="en-US" dirty="0">
                <a:solidFill>
                  <a:schemeClr val="accent5">
                    <a:lumMod val="60000"/>
                    <a:lumOff val="40000"/>
                  </a:schemeClr>
                </a:solidFill>
              </a:rPr>
              <a:t>.  </a:t>
            </a:r>
          </a:p>
          <a:p>
            <a:pPr marL="0" indent="0">
              <a:buNone/>
            </a:pPr>
            <a:endParaRPr lang="en-US" sz="1600" dirty="0">
              <a:solidFill>
                <a:schemeClr val="accent5">
                  <a:lumMod val="60000"/>
                  <a:lumOff val="40000"/>
                </a:schemeClr>
              </a:solidFill>
            </a:endParaRPr>
          </a:p>
          <a:p>
            <a:r>
              <a:rPr lang="en-US" dirty="0">
                <a:solidFill>
                  <a:schemeClr val="accent5">
                    <a:lumMod val="60000"/>
                    <a:lumOff val="40000"/>
                  </a:schemeClr>
                </a:solidFill>
              </a:rPr>
              <a:t>MVNU seeks to recruit students of the Christian faith and to create an institutional environment conducive to their growth in Christ; however, we do not require that students be confessing Christians. We welcome and value students of every background and faith. As a Christian community, </a:t>
            </a:r>
            <a:r>
              <a:rPr lang="en-US" dirty="0"/>
              <a:t>we expect that all of our students will respect the nature of our community,</a:t>
            </a:r>
            <a:r>
              <a:rPr lang="en-US" dirty="0">
                <a:solidFill>
                  <a:schemeClr val="accent5">
                    <a:lumMod val="60000"/>
                    <a:lumOff val="40000"/>
                  </a:schemeClr>
                </a:solidFill>
              </a:rPr>
              <a:t> learn about our traditions and participate in our community practices. MVNU affirms that a Christian liberal arts education includes an understanding of and appreciation of the differences in faith, living, and practice.</a:t>
            </a:r>
          </a:p>
        </p:txBody>
      </p:sp>
      <p:pic>
        <p:nvPicPr>
          <p:cNvPr id="9" name="Picture 8">
            <a:extLst>
              <a:ext uri="{FF2B5EF4-FFF2-40B4-BE49-F238E27FC236}">
                <a16:creationId xmlns:a16="http://schemas.microsoft.com/office/drawing/2014/main" id="{55AEAC4C-4A29-EED9-7A2E-1C3CA302BD98}"/>
              </a:ext>
            </a:extLst>
          </p:cNvPr>
          <p:cNvPicPr>
            <a:picLocks noChangeAspect="1"/>
          </p:cNvPicPr>
          <p:nvPr/>
        </p:nvPicPr>
        <p:blipFill>
          <a:blip r:embed="rId2"/>
          <a:stretch>
            <a:fillRect/>
          </a:stretch>
        </p:blipFill>
        <p:spPr>
          <a:xfrm>
            <a:off x="5416395" y="112172"/>
            <a:ext cx="1422400" cy="1422400"/>
          </a:xfrm>
          <a:prstGeom prst="rect">
            <a:avLst/>
          </a:prstGeom>
          <a:ln w="57150">
            <a:solidFill>
              <a:schemeClr val="tx1"/>
            </a:solidFill>
          </a:ln>
        </p:spPr>
      </p:pic>
    </p:spTree>
    <p:extLst>
      <p:ext uri="{BB962C8B-B14F-4D97-AF65-F5344CB8AC3E}">
        <p14:creationId xmlns:p14="http://schemas.microsoft.com/office/powerpoint/2010/main" val="4647466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BB397-6156-BEFD-5401-5BF067462718}"/>
              </a:ext>
            </a:extLst>
          </p:cNvPr>
          <p:cNvSpPr>
            <a:spLocks noGrp="1"/>
          </p:cNvSpPr>
          <p:nvPr>
            <p:ph type="title"/>
          </p:nvPr>
        </p:nvSpPr>
        <p:spPr>
          <a:solidFill>
            <a:srgbClr val="2550AC"/>
          </a:solidFill>
        </p:spPr>
        <p:txBody>
          <a:bodyPr/>
          <a:lstStyle/>
          <a:p>
            <a:pPr algn="ctr"/>
            <a:r>
              <a:rPr lang="en-US" b="1" dirty="0">
                <a:solidFill>
                  <a:schemeClr val="bg1"/>
                </a:solidFill>
              </a:rPr>
              <a:t>Confidential Resources</a:t>
            </a:r>
            <a:endParaRPr lang="en-US" dirty="0">
              <a:solidFill>
                <a:schemeClr val="bg1"/>
              </a:solidFill>
            </a:endParaRPr>
          </a:p>
        </p:txBody>
      </p:sp>
      <p:sp>
        <p:nvSpPr>
          <p:cNvPr id="3" name="Content Placeholder 2">
            <a:extLst>
              <a:ext uri="{FF2B5EF4-FFF2-40B4-BE49-F238E27FC236}">
                <a16:creationId xmlns:a16="http://schemas.microsoft.com/office/drawing/2014/main" id="{AF7C4EA5-3ED8-E1A8-DB3F-9DDF69DA44DF}"/>
              </a:ext>
            </a:extLst>
          </p:cNvPr>
          <p:cNvSpPr>
            <a:spLocks noGrp="1"/>
          </p:cNvSpPr>
          <p:nvPr>
            <p:ph idx="1"/>
          </p:nvPr>
        </p:nvSpPr>
        <p:spPr>
          <a:solidFill>
            <a:srgbClr val="2550AC"/>
          </a:solidFill>
        </p:spPr>
        <p:txBody>
          <a:bodyPr>
            <a:normAutofit fontScale="85000" lnSpcReduction="20000"/>
          </a:bodyPr>
          <a:lstStyle/>
          <a:p>
            <a:pPr marL="0" indent="0">
              <a:buNone/>
            </a:pPr>
            <a:r>
              <a:rPr lang="en-US" b="1" i="1" u="sng" dirty="0">
                <a:solidFill>
                  <a:srgbClr val="FFFF00"/>
                </a:solidFill>
                <a:latin typeface="Arial Narrow" panose="020B0604020202020204" pitchFamily="34" charset="0"/>
                <a:cs typeface="Arial Narrow" panose="020B0604020202020204" pitchFamily="34" charset="0"/>
              </a:rPr>
              <a:t>On Campus</a:t>
            </a:r>
            <a:endParaRPr lang="en-US" sz="800" b="1" i="1" u="sng" dirty="0">
              <a:solidFill>
                <a:srgbClr val="FFFF00"/>
              </a:solidFill>
              <a:latin typeface="Arial Narrow" panose="020B0604020202020204" pitchFamily="34" charset="0"/>
              <a:cs typeface="Arial Narrow" panose="020B0604020202020204" pitchFamily="34" charset="0"/>
            </a:endParaRPr>
          </a:p>
          <a:p>
            <a:pPr marL="0" indent="0">
              <a:buNone/>
            </a:pPr>
            <a:endParaRPr lang="en-US" sz="1050" u="sng" dirty="0"/>
          </a:p>
          <a:p>
            <a:pPr>
              <a:buFont typeface="Wingdings" charset="2"/>
              <a:buChar char="Ø"/>
            </a:pPr>
            <a:r>
              <a:rPr lang="en-US" dirty="0">
                <a:solidFill>
                  <a:schemeClr val="bg1"/>
                </a:solidFill>
              </a:rPr>
              <a:t>Campus Counseling Center</a:t>
            </a:r>
          </a:p>
          <a:p>
            <a:pPr>
              <a:buFont typeface="Wingdings" charset="2"/>
              <a:buChar char="Ø"/>
            </a:pPr>
            <a:r>
              <a:rPr lang="en-US" dirty="0">
                <a:solidFill>
                  <a:schemeClr val="bg1"/>
                </a:solidFill>
              </a:rPr>
              <a:t>Campus Pastor and Associate Pastor</a:t>
            </a:r>
          </a:p>
          <a:p>
            <a:pPr>
              <a:buFont typeface="Wingdings" charset="2"/>
              <a:buChar char="Ø"/>
            </a:pPr>
            <a:r>
              <a:rPr lang="en-US" dirty="0">
                <a:solidFill>
                  <a:schemeClr val="bg1"/>
                </a:solidFill>
              </a:rPr>
              <a:t>Student Health Services</a:t>
            </a:r>
          </a:p>
          <a:p>
            <a:pPr marL="0" indent="0">
              <a:buNone/>
            </a:pPr>
            <a:endParaRPr lang="en-US" sz="1050" dirty="0"/>
          </a:p>
          <a:p>
            <a:pPr marL="0" indent="0">
              <a:buNone/>
            </a:pPr>
            <a:r>
              <a:rPr lang="en-US" b="1" i="1" u="sng" dirty="0">
                <a:solidFill>
                  <a:srgbClr val="FFFF00"/>
                </a:solidFill>
                <a:latin typeface="Arial Narrow" panose="020B0604020202020204" pitchFamily="34" charset="0"/>
                <a:cs typeface="Arial Narrow" panose="020B0604020202020204" pitchFamily="34" charset="0"/>
              </a:rPr>
              <a:t>Off Campus</a:t>
            </a:r>
          </a:p>
          <a:p>
            <a:pPr>
              <a:buFont typeface="Wingdings" charset="2"/>
              <a:buChar char="Ø"/>
            </a:pPr>
            <a:r>
              <a:rPr lang="en-US" dirty="0">
                <a:solidFill>
                  <a:schemeClr val="bg1"/>
                </a:solidFill>
              </a:rPr>
              <a:t>New Directions Domestic Abuse &amp; Rape Crisis Center</a:t>
            </a:r>
          </a:p>
          <a:p>
            <a:pPr>
              <a:buFont typeface="Wingdings" charset="2"/>
              <a:buChar char="Ø"/>
            </a:pPr>
            <a:r>
              <a:rPr lang="en-US" dirty="0">
                <a:solidFill>
                  <a:schemeClr val="bg1"/>
                </a:solidFill>
              </a:rPr>
              <a:t>Knox County Victim’s Assistance</a:t>
            </a:r>
          </a:p>
          <a:p>
            <a:pPr>
              <a:buFont typeface="Wingdings" charset="2"/>
              <a:buChar char="Ø"/>
            </a:pPr>
            <a:r>
              <a:rPr lang="en-US" dirty="0">
                <a:solidFill>
                  <a:schemeClr val="bg1"/>
                </a:solidFill>
              </a:rPr>
              <a:t>National Domestic Violence Hotline</a:t>
            </a:r>
          </a:p>
          <a:p>
            <a:pPr>
              <a:buFont typeface="Wingdings" charset="2"/>
              <a:buChar char="Ø"/>
            </a:pPr>
            <a:r>
              <a:rPr lang="en-US" dirty="0">
                <a:solidFill>
                  <a:schemeClr val="bg1"/>
                </a:solidFill>
              </a:rPr>
              <a:t>Ohio Sexual Violence Domestic Violence Hotline </a:t>
            </a:r>
          </a:p>
          <a:p>
            <a:pPr>
              <a:buFont typeface="Wingdings" charset="2"/>
              <a:buChar char="Ø"/>
            </a:pPr>
            <a:r>
              <a:rPr lang="en-US" dirty="0">
                <a:solidFill>
                  <a:schemeClr val="bg1"/>
                </a:solidFill>
              </a:rPr>
              <a:t>Ohio Hispanic Coalition Domestic Violence Hotline</a:t>
            </a:r>
          </a:p>
          <a:p>
            <a:endParaRPr lang="en-US" dirty="0"/>
          </a:p>
        </p:txBody>
      </p:sp>
      <p:pic>
        <p:nvPicPr>
          <p:cNvPr id="4" name="Picture 3" descr="32464366_2120930944816823_8768567324132245504_n.png">
            <a:extLst>
              <a:ext uri="{FF2B5EF4-FFF2-40B4-BE49-F238E27FC236}">
                <a16:creationId xmlns:a16="http://schemas.microsoft.com/office/drawing/2014/main" id="{29A02DE9-07ED-9F22-18F7-8608F20199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2891" y="2203823"/>
            <a:ext cx="2450353" cy="2450353"/>
          </a:xfrm>
          <a:prstGeom prst="rect">
            <a:avLst/>
          </a:prstGeom>
        </p:spPr>
      </p:pic>
      <p:sp>
        <p:nvSpPr>
          <p:cNvPr id="5" name="TextBox 4">
            <a:extLst>
              <a:ext uri="{FF2B5EF4-FFF2-40B4-BE49-F238E27FC236}">
                <a16:creationId xmlns:a16="http://schemas.microsoft.com/office/drawing/2014/main" id="{27F823E2-C457-7456-B599-B4EA868AEEBA}"/>
              </a:ext>
            </a:extLst>
          </p:cNvPr>
          <p:cNvSpPr txBox="1"/>
          <p:nvPr/>
        </p:nvSpPr>
        <p:spPr>
          <a:xfrm>
            <a:off x="8164097" y="4901191"/>
            <a:ext cx="2767940" cy="707886"/>
          </a:xfrm>
          <a:prstGeom prst="rect">
            <a:avLst/>
          </a:prstGeom>
          <a:solidFill>
            <a:schemeClr val="accent5">
              <a:lumMod val="20000"/>
              <a:lumOff val="80000"/>
            </a:schemeClr>
          </a:solidFill>
        </p:spPr>
        <p:txBody>
          <a:bodyPr wrap="square" rtlCol="0">
            <a:spAutoFit/>
          </a:bodyPr>
          <a:lstStyle/>
          <a:p>
            <a:pPr algn="ctr"/>
            <a:r>
              <a:rPr lang="en-US" sz="2000" b="1" dirty="0"/>
              <a:t>More Resources at </a:t>
            </a:r>
            <a:r>
              <a:rPr lang="en-US" sz="2000" b="1" dirty="0" err="1"/>
              <a:t>mvnu.edu</a:t>
            </a:r>
            <a:r>
              <a:rPr lang="en-US" sz="2000" b="1" dirty="0"/>
              <a:t>./</a:t>
            </a:r>
            <a:r>
              <a:rPr lang="en-US" sz="2000" b="1" dirty="0" err="1"/>
              <a:t>titleix</a:t>
            </a:r>
            <a:endParaRPr lang="en-US" sz="2000" b="1" dirty="0"/>
          </a:p>
        </p:txBody>
      </p:sp>
    </p:spTree>
    <p:extLst>
      <p:ext uri="{BB962C8B-B14F-4D97-AF65-F5344CB8AC3E}">
        <p14:creationId xmlns:p14="http://schemas.microsoft.com/office/powerpoint/2010/main" val="38657367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C0B77-238B-B335-2EEA-9C72512DD303}"/>
              </a:ext>
            </a:extLst>
          </p:cNvPr>
          <p:cNvSpPr>
            <a:spLocks noGrp="1"/>
          </p:cNvSpPr>
          <p:nvPr>
            <p:ph type="title"/>
          </p:nvPr>
        </p:nvSpPr>
        <p:spPr>
          <a:solidFill>
            <a:schemeClr val="accent5">
              <a:lumMod val="75000"/>
            </a:schemeClr>
          </a:solidFill>
        </p:spPr>
        <p:txBody>
          <a:bodyPr>
            <a:normAutofit/>
          </a:bodyPr>
          <a:lstStyle/>
          <a:p>
            <a:r>
              <a:rPr lang="en-US" sz="3200" b="1" i="1" u="sng" dirty="0">
                <a:solidFill>
                  <a:schemeClr val="bg1"/>
                </a:solidFill>
              </a:rPr>
              <a:t>How Do I Report?</a:t>
            </a:r>
            <a:r>
              <a:rPr lang="en-US" sz="3200" b="1" i="1" dirty="0">
                <a:solidFill>
                  <a:schemeClr val="bg1"/>
                </a:solidFill>
              </a:rPr>
              <a:t>			</a:t>
            </a:r>
            <a:r>
              <a:rPr lang="en-US" sz="3200" b="1" i="1" u="sng" dirty="0">
                <a:solidFill>
                  <a:schemeClr val="bg1"/>
                </a:solidFill>
              </a:rPr>
              <a:t>Writing an Incident Report</a:t>
            </a:r>
          </a:p>
        </p:txBody>
      </p:sp>
      <p:sp>
        <p:nvSpPr>
          <p:cNvPr id="3" name="Content Placeholder 2">
            <a:extLst>
              <a:ext uri="{FF2B5EF4-FFF2-40B4-BE49-F238E27FC236}">
                <a16:creationId xmlns:a16="http://schemas.microsoft.com/office/drawing/2014/main" id="{5C553E96-EF72-EA88-168F-D94EA6014197}"/>
              </a:ext>
            </a:extLst>
          </p:cNvPr>
          <p:cNvSpPr>
            <a:spLocks noGrp="1"/>
          </p:cNvSpPr>
          <p:nvPr>
            <p:ph sz="half" idx="1"/>
          </p:nvPr>
        </p:nvSpPr>
        <p:spPr>
          <a:solidFill>
            <a:schemeClr val="accent5">
              <a:lumMod val="40000"/>
              <a:lumOff val="60000"/>
            </a:schemeClr>
          </a:solidFill>
        </p:spPr>
        <p:txBody>
          <a:bodyPr>
            <a:normAutofit fontScale="77500" lnSpcReduction="20000"/>
          </a:bodyPr>
          <a:lstStyle/>
          <a:p>
            <a:pPr marL="0" lvl="0" indent="0">
              <a:buNone/>
            </a:pPr>
            <a:endParaRPr lang="en-US" sz="1000" b="1" dirty="0"/>
          </a:p>
          <a:p>
            <a:pPr lvl="0"/>
            <a:r>
              <a:rPr lang="en-US" b="1" dirty="0"/>
              <a:t>Civil Rights Director / TIX Coordinator / 504 Coordinator</a:t>
            </a:r>
            <a:endParaRPr lang="en-US" dirty="0"/>
          </a:p>
          <a:p>
            <a:pPr lvl="1"/>
            <a:r>
              <a:rPr lang="en-US" dirty="0" err="1"/>
              <a:t>Lakeholm</a:t>
            </a:r>
            <a:r>
              <a:rPr lang="en-US" dirty="0"/>
              <a:t> 109</a:t>
            </a:r>
          </a:p>
          <a:p>
            <a:pPr lvl="1"/>
            <a:r>
              <a:rPr lang="en-US" dirty="0"/>
              <a:t>Off Campus:  740-399-8250 / On Campus:  740-399-9000, ext. 3250</a:t>
            </a:r>
          </a:p>
          <a:p>
            <a:pPr lvl="1"/>
            <a:r>
              <a:rPr lang="en-US" u="sng" dirty="0">
                <a:hlinkClick r:id="rId2"/>
              </a:rPr>
              <a:t>www.mvnu.edu/titleix</a:t>
            </a:r>
            <a:r>
              <a:rPr lang="en-US" dirty="0"/>
              <a:t> </a:t>
            </a:r>
          </a:p>
          <a:p>
            <a:pPr lvl="0"/>
            <a:r>
              <a:rPr lang="en-US" b="1" dirty="0"/>
              <a:t>Campus Safety</a:t>
            </a:r>
            <a:r>
              <a:rPr lang="en-US" dirty="0"/>
              <a:t> (24-hour availability)</a:t>
            </a:r>
          </a:p>
          <a:p>
            <a:pPr lvl="1"/>
            <a:r>
              <a:rPr lang="en-US" dirty="0"/>
              <a:t>On Campus:  740-399-8686</a:t>
            </a:r>
          </a:p>
          <a:p>
            <a:pPr lvl="1"/>
            <a:r>
              <a:rPr lang="en-US" dirty="0"/>
              <a:t>Off Campus:  740-399-9000, ext. 8686</a:t>
            </a:r>
          </a:p>
          <a:p>
            <a:pPr lvl="1"/>
            <a:r>
              <a:rPr lang="en-US" u="sng" dirty="0">
                <a:hlinkClick r:id="rId3"/>
              </a:rPr>
              <a:t>campus.safety@mvnu.edu</a:t>
            </a:r>
            <a:endParaRPr lang="en-US" dirty="0"/>
          </a:p>
          <a:p>
            <a:pPr lvl="0"/>
            <a:r>
              <a:rPr lang="en-US" b="1" dirty="0"/>
              <a:t>Any Non-Confidential University employee</a:t>
            </a:r>
            <a:endParaRPr lang="en-US" dirty="0"/>
          </a:p>
          <a:p>
            <a:pPr lvl="0"/>
            <a:r>
              <a:rPr lang="en-US" b="1" dirty="0"/>
              <a:t>Online Incident Report form</a:t>
            </a:r>
            <a:r>
              <a:rPr lang="en-US" dirty="0"/>
              <a:t> at </a:t>
            </a:r>
            <a:r>
              <a:rPr lang="en-US" u="sng" dirty="0">
                <a:hlinkClick r:id="rId4"/>
              </a:rPr>
              <a:t>www.mnvu.edu/titleix</a:t>
            </a:r>
            <a:endParaRPr lang="en-US" dirty="0"/>
          </a:p>
          <a:p>
            <a:endParaRPr lang="en-US" dirty="0"/>
          </a:p>
        </p:txBody>
      </p:sp>
      <p:sp>
        <p:nvSpPr>
          <p:cNvPr id="4" name="Content Placeholder 3">
            <a:extLst>
              <a:ext uri="{FF2B5EF4-FFF2-40B4-BE49-F238E27FC236}">
                <a16:creationId xmlns:a16="http://schemas.microsoft.com/office/drawing/2014/main" id="{84549C32-0B4A-EEE6-78D7-6CD543E35EB7}"/>
              </a:ext>
            </a:extLst>
          </p:cNvPr>
          <p:cNvSpPr>
            <a:spLocks noGrp="1"/>
          </p:cNvSpPr>
          <p:nvPr>
            <p:ph sz="half" idx="2"/>
          </p:nvPr>
        </p:nvSpPr>
        <p:spPr>
          <a:solidFill>
            <a:srgbClr val="002060"/>
          </a:solidFill>
        </p:spPr>
        <p:txBody>
          <a:bodyPr>
            <a:normAutofit fontScale="77500" lnSpcReduction="20000"/>
          </a:bodyPr>
          <a:lstStyle/>
          <a:p>
            <a:pPr marL="0" lvl="0" indent="0" fontAlgn="base">
              <a:buNone/>
            </a:pPr>
            <a:endParaRPr lang="en-US" sz="1000" dirty="0">
              <a:solidFill>
                <a:schemeClr val="bg1"/>
              </a:solidFill>
            </a:endParaRPr>
          </a:p>
          <a:p>
            <a:pPr lvl="0" fontAlgn="base"/>
            <a:r>
              <a:rPr lang="en-US" dirty="0">
                <a:solidFill>
                  <a:schemeClr val="bg1"/>
                </a:solidFill>
              </a:rPr>
              <a:t>Use the Incident Report Form online @ </a:t>
            </a:r>
            <a:r>
              <a:rPr lang="en-US" u="sng" dirty="0">
                <a:solidFill>
                  <a:schemeClr val="bg1"/>
                </a:solidFill>
                <a:hlinkClick r:id="rId2">
                  <a:extLst>
                    <a:ext uri="{A12FA001-AC4F-418D-AE19-62706E023703}">
                      <ahyp:hlinkClr xmlns:ahyp="http://schemas.microsoft.com/office/drawing/2018/hyperlinkcolor" val="tx"/>
                    </a:ext>
                  </a:extLst>
                </a:hlinkClick>
              </a:rPr>
              <a:t>www.mvnu.edu/titleix</a:t>
            </a:r>
            <a:endParaRPr lang="en-US" u="sng" dirty="0">
              <a:solidFill>
                <a:schemeClr val="bg1"/>
              </a:solidFill>
            </a:endParaRPr>
          </a:p>
          <a:p>
            <a:pPr marL="0" lvl="0" indent="0" fontAlgn="base">
              <a:buNone/>
            </a:pPr>
            <a:endParaRPr lang="en-US" dirty="0">
              <a:solidFill>
                <a:schemeClr val="bg1"/>
              </a:solidFill>
            </a:endParaRPr>
          </a:p>
          <a:p>
            <a:pPr lvl="0" fontAlgn="base"/>
            <a:r>
              <a:rPr lang="en-US" dirty="0">
                <a:solidFill>
                  <a:schemeClr val="bg1"/>
                </a:solidFill>
              </a:rPr>
              <a:t>Fill out the rest of the form to the best of your ability.  As a mandated reporter you cannot report anonymously.</a:t>
            </a:r>
          </a:p>
          <a:p>
            <a:pPr lvl="0" fontAlgn="base"/>
            <a:endParaRPr lang="en-US" dirty="0">
              <a:solidFill>
                <a:schemeClr val="bg1"/>
              </a:solidFill>
            </a:endParaRPr>
          </a:p>
          <a:p>
            <a:pPr lvl="0" fontAlgn="base"/>
            <a:r>
              <a:rPr lang="en-US" dirty="0">
                <a:solidFill>
                  <a:schemeClr val="bg1"/>
                </a:solidFill>
              </a:rPr>
              <a:t>Be clear. Use first/last names. Avoid pronouns.</a:t>
            </a:r>
          </a:p>
          <a:p>
            <a:pPr lvl="0" fontAlgn="base"/>
            <a:endParaRPr lang="en-US" dirty="0">
              <a:solidFill>
                <a:schemeClr val="bg1"/>
              </a:solidFill>
            </a:endParaRPr>
          </a:p>
          <a:p>
            <a:pPr lvl="0" fontAlgn="base"/>
            <a:r>
              <a:rPr lang="en-US" dirty="0">
                <a:solidFill>
                  <a:schemeClr val="bg1"/>
                </a:solidFill>
              </a:rPr>
              <a:t>If you don’t know the exact date of the incident, indicate that in the narrative.</a:t>
            </a:r>
          </a:p>
          <a:p>
            <a:endParaRPr lang="en-US" dirty="0"/>
          </a:p>
        </p:txBody>
      </p:sp>
      <p:pic>
        <p:nvPicPr>
          <p:cNvPr id="5" name="Graphic 4" descr="Pencil">
            <a:extLst>
              <a:ext uri="{FF2B5EF4-FFF2-40B4-BE49-F238E27FC236}">
                <a16:creationId xmlns:a16="http://schemas.microsoft.com/office/drawing/2014/main" id="{F7FAADD7-D231-D280-80A3-9D2045893F4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96600" y="570706"/>
            <a:ext cx="914400" cy="914400"/>
          </a:xfrm>
          <a:prstGeom prst="rect">
            <a:avLst/>
          </a:prstGeom>
        </p:spPr>
      </p:pic>
      <p:pic>
        <p:nvPicPr>
          <p:cNvPr id="7" name="Graphic 6" descr="Document">
            <a:extLst>
              <a:ext uri="{FF2B5EF4-FFF2-40B4-BE49-F238E27FC236}">
                <a16:creationId xmlns:a16="http://schemas.microsoft.com/office/drawing/2014/main" id="{19E13405-8040-4201-C373-4526F2E655A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095750" y="570706"/>
            <a:ext cx="914400" cy="914400"/>
          </a:xfrm>
          <a:prstGeom prst="rect">
            <a:avLst/>
          </a:prstGeom>
        </p:spPr>
      </p:pic>
      <p:sp>
        <p:nvSpPr>
          <p:cNvPr id="8" name="TextBox 7">
            <a:extLst>
              <a:ext uri="{FF2B5EF4-FFF2-40B4-BE49-F238E27FC236}">
                <a16:creationId xmlns:a16="http://schemas.microsoft.com/office/drawing/2014/main" id="{C5DD5DE8-D087-8B8C-5837-75490FEA7EB8}"/>
              </a:ext>
            </a:extLst>
          </p:cNvPr>
          <p:cNvSpPr txBox="1"/>
          <p:nvPr/>
        </p:nvSpPr>
        <p:spPr>
          <a:xfrm>
            <a:off x="3429000" y="6031210"/>
            <a:ext cx="4384357" cy="461665"/>
          </a:xfrm>
          <a:prstGeom prst="rect">
            <a:avLst/>
          </a:prstGeom>
          <a:solidFill>
            <a:srgbClr val="0070C0"/>
          </a:solidFill>
          <a:ln>
            <a:solidFill>
              <a:schemeClr val="tx1"/>
            </a:solidFill>
          </a:ln>
        </p:spPr>
        <p:txBody>
          <a:bodyPr wrap="square">
            <a:spAutoFit/>
          </a:bodyPr>
          <a:lstStyle/>
          <a:p>
            <a:pPr algn="ctr"/>
            <a:r>
              <a:rPr lang="en-US" sz="2400" b="1" i="1" dirty="0">
                <a:solidFill>
                  <a:schemeClr val="bg1"/>
                </a:solidFill>
                <a:latin typeface="Arial Narrow" panose="020B0604020202020204" pitchFamily="34" charset="0"/>
                <a:cs typeface="Arial Narrow" panose="020B0604020202020204" pitchFamily="34" charset="0"/>
              </a:rPr>
              <a:t>Report versus Formal Complaint</a:t>
            </a:r>
          </a:p>
        </p:txBody>
      </p:sp>
      <p:pic>
        <p:nvPicPr>
          <p:cNvPr id="9" name="Graphic 8" descr="Play">
            <a:extLst>
              <a:ext uri="{FF2B5EF4-FFF2-40B4-BE49-F238E27FC236}">
                <a16:creationId xmlns:a16="http://schemas.microsoft.com/office/drawing/2014/main" id="{223D2866-F615-F40A-42BF-2F361AA67F6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914650" y="5925344"/>
            <a:ext cx="773112" cy="773112"/>
          </a:xfrm>
          <a:prstGeom prst="rect">
            <a:avLst/>
          </a:prstGeom>
        </p:spPr>
      </p:pic>
    </p:spTree>
    <p:extLst>
      <p:ext uri="{BB962C8B-B14F-4D97-AF65-F5344CB8AC3E}">
        <p14:creationId xmlns:p14="http://schemas.microsoft.com/office/powerpoint/2010/main" val="1993267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D0034C6-3001-7038-7A98-48CE0112473D}"/>
              </a:ext>
            </a:extLst>
          </p:cNvPr>
          <p:cNvPicPr>
            <a:picLocks noChangeAspect="1"/>
          </p:cNvPicPr>
          <p:nvPr/>
        </p:nvPicPr>
        <p:blipFill>
          <a:blip r:embed="rId2"/>
          <a:stretch>
            <a:fillRect/>
          </a:stretch>
        </p:blipFill>
        <p:spPr>
          <a:xfrm>
            <a:off x="365694" y="314964"/>
            <a:ext cx="11460611" cy="6228072"/>
          </a:xfrm>
          <a:prstGeom prst="rect">
            <a:avLst/>
          </a:prstGeom>
        </p:spPr>
      </p:pic>
      <p:sp>
        <p:nvSpPr>
          <p:cNvPr id="7" name="TextBox 6">
            <a:extLst>
              <a:ext uri="{FF2B5EF4-FFF2-40B4-BE49-F238E27FC236}">
                <a16:creationId xmlns:a16="http://schemas.microsoft.com/office/drawing/2014/main" id="{EFC0B296-824B-E9F0-B021-349E36DE063D}"/>
              </a:ext>
            </a:extLst>
          </p:cNvPr>
          <p:cNvSpPr txBox="1"/>
          <p:nvPr/>
        </p:nvSpPr>
        <p:spPr>
          <a:xfrm rot="21116736">
            <a:off x="618892" y="5040556"/>
            <a:ext cx="3440151" cy="1077218"/>
          </a:xfrm>
          <a:prstGeom prst="rect">
            <a:avLst/>
          </a:prstGeom>
          <a:solidFill>
            <a:srgbClr val="002060"/>
          </a:solidFill>
          <a:ln w="57150">
            <a:solidFill>
              <a:srgbClr val="00B0F0"/>
            </a:solidFill>
          </a:ln>
        </p:spPr>
        <p:txBody>
          <a:bodyPr wrap="square">
            <a:spAutoFit/>
          </a:bodyPr>
          <a:lstStyle/>
          <a:p>
            <a:pPr algn="ctr"/>
            <a:r>
              <a:rPr lang="en-US" sz="3200" b="1" i="1" dirty="0">
                <a:solidFill>
                  <a:schemeClr val="bg1"/>
                </a:solidFill>
                <a:latin typeface="Arial Narrow" panose="020B0604020202020204" pitchFamily="34" charset="0"/>
                <a:cs typeface="Arial Narrow" panose="020B0604020202020204" pitchFamily="34" charset="0"/>
              </a:rPr>
              <a:t>Civil Rights </a:t>
            </a:r>
          </a:p>
          <a:p>
            <a:pPr algn="ctr"/>
            <a:r>
              <a:rPr lang="en-US" sz="3200" b="1" i="1" dirty="0">
                <a:solidFill>
                  <a:schemeClr val="bg1"/>
                </a:solidFill>
                <a:latin typeface="Arial Narrow" panose="020B0604020202020204" pitchFamily="34" charset="0"/>
                <a:cs typeface="Arial Narrow" panose="020B0604020202020204" pitchFamily="34" charset="0"/>
              </a:rPr>
              <a:t>Webpage</a:t>
            </a:r>
          </a:p>
        </p:txBody>
      </p:sp>
      <p:pic>
        <p:nvPicPr>
          <p:cNvPr id="8" name="Graphic 7" descr="Magnifying glass">
            <a:extLst>
              <a:ext uri="{FF2B5EF4-FFF2-40B4-BE49-F238E27FC236}">
                <a16:creationId xmlns:a16="http://schemas.microsoft.com/office/drawing/2014/main" id="{676E394D-2520-3E4B-E588-CA0FA2826D6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18249" y="3885174"/>
            <a:ext cx="1214489" cy="1214489"/>
          </a:xfrm>
          <a:prstGeom prst="rect">
            <a:avLst/>
          </a:prstGeom>
        </p:spPr>
      </p:pic>
    </p:spTree>
    <p:extLst>
      <p:ext uri="{BB962C8B-B14F-4D97-AF65-F5344CB8AC3E}">
        <p14:creationId xmlns:p14="http://schemas.microsoft.com/office/powerpoint/2010/main" val="22824627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277BE30-46DB-BB74-29A7-EF03501272D4}"/>
              </a:ext>
            </a:extLst>
          </p:cNvPr>
          <p:cNvPicPr>
            <a:picLocks noChangeAspect="1"/>
          </p:cNvPicPr>
          <p:nvPr/>
        </p:nvPicPr>
        <p:blipFill>
          <a:blip r:embed="rId2"/>
          <a:stretch>
            <a:fillRect/>
          </a:stretch>
        </p:blipFill>
        <p:spPr>
          <a:xfrm>
            <a:off x="6622356" y="76469"/>
            <a:ext cx="4338569" cy="6705061"/>
          </a:xfrm>
          <a:prstGeom prst="rect">
            <a:avLst/>
          </a:prstGeom>
        </p:spPr>
      </p:pic>
      <p:sp>
        <p:nvSpPr>
          <p:cNvPr id="6" name="TextBox 5">
            <a:extLst>
              <a:ext uri="{FF2B5EF4-FFF2-40B4-BE49-F238E27FC236}">
                <a16:creationId xmlns:a16="http://schemas.microsoft.com/office/drawing/2014/main" id="{28225521-4F21-8CFF-4BA4-A4FE93908657}"/>
              </a:ext>
            </a:extLst>
          </p:cNvPr>
          <p:cNvSpPr txBox="1"/>
          <p:nvPr/>
        </p:nvSpPr>
        <p:spPr>
          <a:xfrm>
            <a:off x="677012" y="551288"/>
            <a:ext cx="4892634" cy="5755422"/>
          </a:xfrm>
          <a:prstGeom prst="rect">
            <a:avLst/>
          </a:prstGeom>
          <a:solidFill>
            <a:schemeClr val="accent5">
              <a:lumMod val="60000"/>
              <a:lumOff val="40000"/>
            </a:schemeClr>
          </a:solidFill>
          <a:ln w="57150">
            <a:solidFill>
              <a:srgbClr val="002060"/>
            </a:solidFill>
          </a:ln>
        </p:spPr>
        <p:txBody>
          <a:bodyPr wrap="square" rtlCol="0">
            <a:spAutoFit/>
          </a:bodyPr>
          <a:lstStyle/>
          <a:p>
            <a:endParaRPr lang="en-US" sz="800" b="1" i="1" dirty="0">
              <a:solidFill>
                <a:srgbClr val="096F30"/>
              </a:solidFill>
              <a:latin typeface="Arial Narrow" panose="020B0604020202020204" pitchFamily="34" charset="0"/>
              <a:cs typeface="Arial Narrow" panose="020B0604020202020204" pitchFamily="34" charset="0"/>
            </a:endParaRPr>
          </a:p>
          <a:p>
            <a:r>
              <a:rPr lang="en-US" sz="3200" b="1" i="1" dirty="0">
                <a:solidFill>
                  <a:srgbClr val="096F30"/>
                </a:solidFill>
                <a:latin typeface="Arial Narrow" panose="020B0604020202020204" pitchFamily="34" charset="0"/>
                <a:cs typeface="Arial Narrow" panose="020B0604020202020204" pitchFamily="34" charset="0"/>
              </a:rPr>
              <a:t>There are three tracks that may be pursued if a formal complaint is lodged with the Civil Rights Office.</a:t>
            </a:r>
          </a:p>
          <a:p>
            <a:endParaRPr lang="en-US" sz="3200" dirty="0">
              <a:solidFill>
                <a:schemeClr val="bg1"/>
              </a:solidFill>
            </a:endParaRPr>
          </a:p>
          <a:p>
            <a:pPr marL="285750" indent="-285750">
              <a:buFont typeface="Wingdings" pitchFamily="2" charset="2"/>
              <a:buChar char="Ø"/>
            </a:pPr>
            <a:r>
              <a:rPr lang="en-US" sz="3200" b="1" i="1" dirty="0">
                <a:solidFill>
                  <a:srgbClr val="002060"/>
                </a:solidFill>
                <a:latin typeface="Arial Narrow" panose="020B0604020202020204" pitchFamily="34" charset="0"/>
                <a:cs typeface="Arial Narrow" panose="020B0604020202020204" pitchFamily="34" charset="0"/>
              </a:rPr>
              <a:t>Informal Resolution Process</a:t>
            </a:r>
          </a:p>
          <a:p>
            <a:pPr marL="285750" indent="-285750">
              <a:buFont typeface="Wingdings" pitchFamily="2" charset="2"/>
              <a:buChar char="Ø"/>
            </a:pPr>
            <a:r>
              <a:rPr lang="en-US" sz="3200" b="1" i="1" dirty="0">
                <a:solidFill>
                  <a:srgbClr val="002060"/>
                </a:solidFill>
                <a:latin typeface="Arial Narrow" panose="020B0604020202020204" pitchFamily="34" charset="0"/>
                <a:cs typeface="Arial Narrow" panose="020B0604020202020204" pitchFamily="34" charset="0"/>
              </a:rPr>
              <a:t>Investigator Resolution Process </a:t>
            </a:r>
          </a:p>
          <a:p>
            <a:pPr marL="285750" indent="-285750">
              <a:buFont typeface="Wingdings" pitchFamily="2" charset="2"/>
              <a:buChar char="Ø"/>
            </a:pPr>
            <a:r>
              <a:rPr lang="en-US" sz="3200" b="1" i="1" dirty="0">
                <a:solidFill>
                  <a:srgbClr val="002060"/>
                </a:solidFill>
                <a:latin typeface="Arial Narrow" panose="020B0604020202020204" pitchFamily="34" charset="0"/>
                <a:cs typeface="Arial Narrow" panose="020B0604020202020204" pitchFamily="34" charset="0"/>
              </a:rPr>
              <a:t>Hearing Resolution Process</a:t>
            </a:r>
          </a:p>
          <a:p>
            <a:endParaRPr lang="en-US" sz="800" b="1" i="1" dirty="0">
              <a:solidFill>
                <a:srgbClr val="002060"/>
              </a:solidFill>
              <a:latin typeface="Arial Narrow" panose="020B0604020202020204" pitchFamily="34" charset="0"/>
              <a:cs typeface="Arial Narrow" panose="020B0604020202020204" pitchFamily="34" charset="0"/>
            </a:endParaRPr>
          </a:p>
        </p:txBody>
      </p:sp>
      <p:cxnSp>
        <p:nvCxnSpPr>
          <p:cNvPr id="10" name="Straight Arrow Connector 9">
            <a:extLst>
              <a:ext uri="{FF2B5EF4-FFF2-40B4-BE49-F238E27FC236}">
                <a16:creationId xmlns:a16="http://schemas.microsoft.com/office/drawing/2014/main" id="{5D205DE7-9CBE-F300-496F-B304A924F1C5}"/>
              </a:ext>
            </a:extLst>
          </p:cNvPr>
          <p:cNvCxnSpPr>
            <a:cxnSpLocks/>
          </p:cNvCxnSpPr>
          <p:nvPr/>
        </p:nvCxnSpPr>
        <p:spPr>
          <a:xfrm flipH="1">
            <a:off x="10652166" y="1183077"/>
            <a:ext cx="1104405" cy="4868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57B52277-0E5A-BC54-CCA3-1A232562C0CE}"/>
              </a:ext>
            </a:extLst>
          </p:cNvPr>
          <p:cNvCxnSpPr>
            <a:cxnSpLocks/>
          </p:cNvCxnSpPr>
          <p:nvPr/>
        </p:nvCxnSpPr>
        <p:spPr>
          <a:xfrm flipH="1">
            <a:off x="10859984" y="4141853"/>
            <a:ext cx="1104405" cy="4868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7D48614-3A63-D3E5-9B17-C82B983A6569}"/>
              </a:ext>
            </a:extLst>
          </p:cNvPr>
          <p:cNvCxnSpPr>
            <a:cxnSpLocks/>
          </p:cNvCxnSpPr>
          <p:nvPr/>
        </p:nvCxnSpPr>
        <p:spPr>
          <a:xfrm>
            <a:off x="5925786" y="4261597"/>
            <a:ext cx="1092531" cy="2510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96110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61DBA-D791-474C-04C0-FE4DDA72B4C8}"/>
              </a:ext>
            </a:extLst>
          </p:cNvPr>
          <p:cNvSpPr>
            <a:spLocks noGrp="1"/>
          </p:cNvSpPr>
          <p:nvPr>
            <p:ph type="title"/>
          </p:nvPr>
        </p:nvSpPr>
        <p:spPr>
          <a:xfrm>
            <a:off x="838200" y="365125"/>
            <a:ext cx="10515600" cy="1137853"/>
          </a:xfrm>
          <a:solidFill>
            <a:srgbClr val="002060"/>
          </a:solidFill>
        </p:spPr>
        <p:txBody>
          <a:bodyPr>
            <a:normAutofit/>
          </a:bodyPr>
          <a:lstStyle/>
          <a:p>
            <a:r>
              <a:rPr lang="en-US" sz="2400" b="1" i="1" dirty="0">
                <a:solidFill>
                  <a:schemeClr val="bg1"/>
                </a:solidFill>
                <a:latin typeface="Arial Narrow" panose="020B0604020202020204" pitchFamily="34" charset="0"/>
                <a:cs typeface="Arial Narrow" panose="020B0604020202020204" pitchFamily="34" charset="0"/>
              </a:rPr>
              <a:t>SUPPORTIVE MEASURES                                 BUILDING CULTURE</a:t>
            </a:r>
          </a:p>
        </p:txBody>
      </p:sp>
      <p:sp>
        <p:nvSpPr>
          <p:cNvPr id="3" name="Content Placeholder 2">
            <a:extLst>
              <a:ext uri="{FF2B5EF4-FFF2-40B4-BE49-F238E27FC236}">
                <a16:creationId xmlns:a16="http://schemas.microsoft.com/office/drawing/2014/main" id="{848DDFCE-9411-BF83-D608-9BECF3EE1E24}"/>
              </a:ext>
            </a:extLst>
          </p:cNvPr>
          <p:cNvSpPr>
            <a:spLocks noGrp="1"/>
          </p:cNvSpPr>
          <p:nvPr>
            <p:ph sz="half" idx="1"/>
          </p:nvPr>
        </p:nvSpPr>
        <p:spPr>
          <a:solidFill>
            <a:schemeClr val="accent5">
              <a:lumMod val="75000"/>
            </a:schemeClr>
          </a:solidFill>
        </p:spPr>
        <p:txBody>
          <a:bodyPr>
            <a:normAutofit/>
          </a:bodyPr>
          <a:lstStyle/>
          <a:p>
            <a:pPr marL="0" indent="0">
              <a:buNone/>
            </a:pPr>
            <a:endParaRPr lang="en-US" sz="800" dirty="0">
              <a:solidFill>
                <a:schemeClr val="bg1"/>
              </a:solidFill>
            </a:endParaRPr>
          </a:p>
          <a:p>
            <a:r>
              <a:rPr lang="en-US" sz="2100" dirty="0">
                <a:solidFill>
                  <a:schemeClr val="bg1"/>
                </a:solidFill>
                <a:latin typeface="Century Gothic" panose="020B0502020202020204" pitchFamily="34" charset="0"/>
              </a:rPr>
              <a:t>Regardless of when, where or with whom the conduct occurred, the </a:t>
            </a:r>
            <a:r>
              <a:rPr lang="en-US" sz="2100" u="sng" dirty="0">
                <a:solidFill>
                  <a:schemeClr val="bg1"/>
                </a:solidFill>
                <a:latin typeface="Century Gothic" panose="020B0502020202020204" pitchFamily="34" charset="0"/>
              </a:rPr>
              <a:t>University will offer resources and assistance</a:t>
            </a:r>
            <a:r>
              <a:rPr lang="en-US" sz="2100" dirty="0">
                <a:solidFill>
                  <a:schemeClr val="bg1"/>
                </a:solidFill>
                <a:latin typeface="Century Gothic" panose="020B0502020202020204" pitchFamily="34" charset="0"/>
              </a:rPr>
              <a:t> to any individual who has been affected by Prohibited Conduct.</a:t>
            </a:r>
          </a:p>
          <a:p>
            <a:pPr marL="0" indent="0">
              <a:buNone/>
            </a:pPr>
            <a:endParaRPr lang="en-US" sz="2100" dirty="0">
              <a:solidFill>
                <a:schemeClr val="bg1"/>
              </a:solidFill>
              <a:latin typeface="Century Gothic" panose="020B0502020202020204" pitchFamily="34" charset="0"/>
            </a:endParaRPr>
          </a:p>
          <a:p>
            <a:r>
              <a:rPr lang="en-US" sz="2100" dirty="0">
                <a:solidFill>
                  <a:schemeClr val="bg1"/>
                </a:solidFill>
                <a:latin typeface="Century Gothic" panose="020B0502020202020204" pitchFamily="34" charset="0"/>
              </a:rPr>
              <a:t>Non-disciplinary, non-punitive individualized services offered to both the </a:t>
            </a:r>
            <a:r>
              <a:rPr lang="en-US" sz="2100" u="sng" dirty="0">
                <a:solidFill>
                  <a:schemeClr val="bg1"/>
                </a:solidFill>
                <a:latin typeface="Century Gothic" panose="020B0502020202020204" pitchFamily="34" charset="0"/>
              </a:rPr>
              <a:t>complainant and respondent</a:t>
            </a:r>
            <a:r>
              <a:rPr lang="en-US" sz="2100" dirty="0">
                <a:solidFill>
                  <a:schemeClr val="bg1"/>
                </a:solidFill>
                <a:latin typeface="Century Gothic" panose="020B0502020202020204" pitchFamily="34" charset="0"/>
              </a:rPr>
              <a:t> as appropriate, reasonably available, and without fee or charge. </a:t>
            </a:r>
          </a:p>
        </p:txBody>
      </p:sp>
      <p:sp>
        <p:nvSpPr>
          <p:cNvPr id="4" name="Content Placeholder 3">
            <a:extLst>
              <a:ext uri="{FF2B5EF4-FFF2-40B4-BE49-F238E27FC236}">
                <a16:creationId xmlns:a16="http://schemas.microsoft.com/office/drawing/2014/main" id="{3DBBC556-6677-26D5-0CC0-DD692E1B87E9}"/>
              </a:ext>
            </a:extLst>
          </p:cNvPr>
          <p:cNvSpPr>
            <a:spLocks noGrp="1"/>
          </p:cNvSpPr>
          <p:nvPr>
            <p:ph sz="half" idx="2"/>
          </p:nvPr>
        </p:nvSpPr>
        <p:spPr>
          <a:solidFill>
            <a:schemeClr val="accent5">
              <a:lumMod val="75000"/>
            </a:schemeClr>
          </a:solidFill>
        </p:spPr>
        <p:txBody>
          <a:bodyPr>
            <a:noAutofit/>
          </a:bodyPr>
          <a:lstStyle/>
          <a:p>
            <a:pPr marL="0" indent="0">
              <a:buNone/>
            </a:pPr>
            <a:endParaRPr lang="en-US" sz="800" dirty="0">
              <a:solidFill>
                <a:schemeClr val="bg1"/>
              </a:solidFill>
              <a:latin typeface="Century Gothic"/>
              <a:cs typeface="Arial"/>
            </a:endParaRPr>
          </a:p>
          <a:p>
            <a:pPr marL="285750" indent="-285750">
              <a:buFont typeface="Arial"/>
              <a:buChar char="•"/>
            </a:pPr>
            <a:r>
              <a:rPr lang="en-US" sz="1600" dirty="0">
                <a:solidFill>
                  <a:schemeClr val="bg1"/>
                </a:solidFill>
                <a:latin typeface="Century Gothic"/>
                <a:cs typeface="Arial"/>
              </a:rPr>
              <a:t>Pay attention to culture, and </a:t>
            </a:r>
            <a:r>
              <a:rPr lang="en-US" sz="1600" b="1" dirty="0">
                <a:solidFill>
                  <a:schemeClr val="bg1"/>
                </a:solidFill>
                <a:latin typeface="Century Gothic"/>
                <a:cs typeface="Arial"/>
              </a:rPr>
              <a:t>shut down </a:t>
            </a:r>
            <a:r>
              <a:rPr lang="en-US" sz="1600" dirty="0">
                <a:solidFill>
                  <a:schemeClr val="bg1"/>
                </a:solidFill>
                <a:latin typeface="Century Gothic"/>
                <a:cs typeface="Arial"/>
              </a:rPr>
              <a:t>conversations, jokes, actions, or media that you wouldn't want directed at you or a loved one.</a:t>
            </a:r>
          </a:p>
          <a:p>
            <a:pPr marL="0" indent="0">
              <a:buNone/>
            </a:pPr>
            <a:endParaRPr lang="en-US" sz="1600" dirty="0">
              <a:solidFill>
                <a:schemeClr val="bg1"/>
              </a:solidFill>
              <a:latin typeface="Century Gothic"/>
              <a:cs typeface="Arial"/>
            </a:endParaRPr>
          </a:p>
          <a:p>
            <a:pPr marL="285750" indent="-285750">
              <a:spcBef>
                <a:spcPts val="0"/>
              </a:spcBef>
              <a:buFont typeface="Arial"/>
              <a:buChar char="•"/>
            </a:pPr>
            <a:r>
              <a:rPr lang="en-US" sz="1600" b="1" dirty="0">
                <a:solidFill>
                  <a:schemeClr val="bg1"/>
                </a:solidFill>
                <a:latin typeface="Century Gothic"/>
                <a:cs typeface="Arial"/>
              </a:rPr>
              <a:t>Step into situations </a:t>
            </a:r>
            <a:r>
              <a:rPr lang="en-US" sz="1600" dirty="0">
                <a:solidFill>
                  <a:schemeClr val="bg1"/>
                </a:solidFill>
                <a:latin typeface="Century Gothic"/>
                <a:cs typeface="Arial"/>
              </a:rPr>
              <a:t>that seem like they might be getting out of hand.  BE A GOOD BYSTANDER, i.e., a Good Samaritan - a Good Neighbor</a:t>
            </a:r>
          </a:p>
          <a:p>
            <a:pPr marL="0" indent="0">
              <a:spcBef>
                <a:spcPts val="0"/>
              </a:spcBef>
              <a:buNone/>
            </a:pPr>
            <a:endParaRPr lang="en-US" sz="1600" dirty="0">
              <a:solidFill>
                <a:schemeClr val="bg1"/>
              </a:solidFill>
              <a:latin typeface="Century Gothic"/>
              <a:cs typeface="Arial"/>
            </a:endParaRPr>
          </a:p>
          <a:p>
            <a:pPr marL="285750" indent="-285750">
              <a:buFont typeface="Arial"/>
              <a:buChar char="•"/>
            </a:pPr>
            <a:r>
              <a:rPr lang="en-US" sz="1600" b="1" dirty="0">
                <a:solidFill>
                  <a:schemeClr val="bg1"/>
                </a:solidFill>
                <a:latin typeface="Century Gothic"/>
                <a:cs typeface="Arial"/>
              </a:rPr>
              <a:t>Build trust and bonds </a:t>
            </a:r>
            <a:r>
              <a:rPr lang="en-US" sz="1600" dirty="0">
                <a:solidFill>
                  <a:schemeClr val="bg1"/>
                </a:solidFill>
                <a:latin typeface="Century Gothic"/>
                <a:cs typeface="Arial"/>
              </a:rPr>
              <a:t>within our community ​</a:t>
            </a:r>
          </a:p>
          <a:p>
            <a:pPr marL="457200" lvl="1" indent="0">
              <a:buNone/>
            </a:pPr>
            <a:endParaRPr lang="en-US" sz="1600" dirty="0">
              <a:solidFill>
                <a:schemeClr val="bg1"/>
              </a:solidFill>
              <a:latin typeface="Century Gothic"/>
              <a:cs typeface="Arial"/>
            </a:endParaRPr>
          </a:p>
          <a:p>
            <a:pPr marL="285750" indent="-285750">
              <a:buFont typeface="Arial"/>
              <a:buChar char="•"/>
            </a:pPr>
            <a:r>
              <a:rPr lang="en-US" sz="1600" b="1" dirty="0">
                <a:solidFill>
                  <a:schemeClr val="bg1"/>
                </a:solidFill>
                <a:latin typeface="Century Gothic"/>
                <a:cs typeface="Arial"/>
              </a:rPr>
              <a:t>Encourage healthy social media </a:t>
            </a:r>
            <a:r>
              <a:rPr lang="en-US" sz="1600" dirty="0">
                <a:solidFill>
                  <a:schemeClr val="bg1"/>
                </a:solidFill>
                <a:latin typeface="Century Gothic"/>
                <a:cs typeface="Arial"/>
              </a:rPr>
              <a:t>habits</a:t>
            </a:r>
          </a:p>
          <a:p>
            <a:pPr marL="0" indent="0">
              <a:buNone/>
            </a:pPr>
            <a:endParaRPr lang="en-US" sz="1600" dirty="0">
              <a:solidFill>
                <a:schemeClr val="bg1"/>
              </a:solidFill>
              <a:latin typeface="Century Gothic"/>
              <a:cs typeface="Arial"/>
            </a:endParaRPr>
          </a:p>
          <a:p>
            <a:pPr marL="285750" indent="-285750">
              <a:buFont typeface="Arial"/>
              <a:buChar char="•"/>
            </a:pPr>
            <a:r>
              <a:rPr lang="en-US" sz="1600" b="1" dirty="0">
                <a:solidFill>
                  <a:schemeClr val="bg1"/>
                </a:solidFill>
                <a:latin typeface="Century Gothic"/>
                <a:cs typeface="Arial"/>
              </a:rPr>
              <a:t>Tie this respect culture into our faith discussions</a:t>
            </a:r>
          </a:p>
        </p:txBody>
      </p:sp>
      <p:pic>
        <p:nvPicPr>
          <p:cNvPr id="5" name="Graphic 4" descr="Open hand">
            <a:extLst>
              <a:ext uri="{FF2B5EF4-FFF2-40B4-BE49-F238E27FC236}">
                <a16:creationId xmlns:a16="http://schemas.microsoft.com/office/drawing/2014/main" id="{BEBAE2C4-84AB-2362-599D-F93FF03AFF8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168173" y="365125"/>
            <a:ext cx="1390650" cy="1390650"/>
          </a:xfrm>
          <a:prstGeom prst="rect">
            <a:avLst/>
          </a:prstGeom>
        </p:spPr>
      </p:pic>
      <p:pic>
        <p:nvPicPr>
          <p:cNvPr id="6" name="Graphic 5" descr="House">
            <a:extLst>
              <a:ext uri="{FF2B5EF4-FFF2-40B4-BE49-F238E27FC236}">
                <a16:creationId xmlns:a16="http://schemas.microsoft.com/office/drawing/2014/main" id="{7C2B022E-DF46-675D-4276-5BAE6BDD740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525986" y="476851"/>
            <a:ext cx="914400" cy="914400"/>
          </a:xfrm>
          <a:prstGeom prst="rect">
            <a:avLst/>
          </a:prstGeom>
        </p:spPr>
      </p:pic>
    </p:spTree>
    <p:extLst>
      <p:ext uri="{BB962C8B-B14F-4D97-AF65-F5344CB8AC3E}">
        <p14:creationId xmlns:p14="http://schemas.microsoft.com/office/powerpoint/2010/main" val="12672963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4E5FC-EF56-A642-1E51-ACE17C943599}"/>
              </a:ext>
            </a:extLst>
          </p:cNvPr>
          <p:cNvSpPr>
            <a:spLocks noGrp="1"/>
          </p:cNvSpPr>
          <p:nvPr>
            <p:ph type="title"/>
          </p:nvPr>
        </p:nvSpPr>
        <p:sp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p:spPr>
        <p:txBody>
          <a:bodyPr/>
          <a:lstStyle/>
          <a:p>
            <a:r>
              <a:rPr lang="en-US" b="1" i="1" dirty="0">
                <a:solidFill>
                  <a:schemeClr val="bg1"/>
                </a:solidFill>
                <a:latin typeface="Arial Narrow" panose="020B0604020202020204" pitchFamily="34" charset="0"/>
                <a:cs typeface="Arial Narrow" panose="020B0604020202020204" pitchFamily="34" charset="0"/>
              </a:rPr>
              <a:t>Scripture supports our mission  </a:t>
            </a:r>
          </a:p>
        </p:txBody>
      </p:sp>
      <p:sp>
        <p:nvSpPr>
          <p:cNvPr id="3" name="Content Placeholder 2">
            <a:extLst>
              <a:ext uri="{FF2B5EF4-FFF2-40B4-BE49-F238E27FC236}">
                <a16:creationId xmlns:a16="http://schemas.microsoft.com/office/drawing/2014/main" id="{0DC51E96-9D0D-98F3-F6B3-124080EC6C32}"/>
              </a:ext>
            </a:extLst>
          </p:cNvPr>
          <p:cNvSpPr>
            <a:spLocks noGrp="1"/>
          </p:cNvSpPr>
          <p:nvPr>
            <p:ph idx="1"/>
          </p:nvPr>
        </p:nvSpPr>
        <p:spPr>
          <a:xfrm>
            <a:off x="838200" y="1825625"/>
            <a:ext cx="10515600" cy="4667250"/>
          </a:xfrm>
          <a:solidFill>
            <a:schemeClr val="accent1">
              <a:lumMod val="20000"/>
              <a:lumOff val="80000"/>
            </a:schemeClr>
          </a:solidFill>
        </p:spPr>
        <p:txBody>
          <a:bodyPr>
            <a:noAutofit/>
          </a:bodyPr>
          <a:lstStyle/>
          <a:p>
            <a:pPr marL="0" indent="0" algn="ctr">
              <a:buNone/>
            </a:pPr>
            <a:endParaRPr lang="en-US" sz="800" b="1" i="1" dirty="0">
              <a:solidFill>
                <a:srgbClr val="002060"/>
              </a:solidFill>
              <a:latin typeface="Arial Narrow" panose="020B0604020202020204" pitchFamily="34" charset="0"/>
              <a:cs typeface="Arial Narrow" panose="020B0604020202020204" pitchFamily="34" charset="0"/>
            </a:endParaRPr>
          </a:p>
          <a:p>
            <a:pPr marL="0" indent="0" algn="ctr">
              <a:buNone/>
            </a:pPr>
            <a:endParaRPr lang="en-US" sz="800" b="1" i="1" dirty="0">
              <a:solidFill>
                <a:srgbClr val="002060"/>
              </a:solidFill>
              <a:latin typeface="Arial Narrow" panose="020B0604020202020204" pitchFamily="34" charset="0"/>
              <a:cs typeface="Arial Narrow" panose="020B0604020202020204" pitchFamily="34" charset="0"/>
            </a:endParaRPr>
          </a:p>
          <a:p>
            <a:pPr marL="0" indent="0" algn="ctr">
              <a:buNone/>
            </a:pPr>
            <a:r>
              <a:rPr lang="en-US" sz="3600" b="1" i="1" dirty="0">
                <a:solidFill>
                  <a:srgbClr val="002060"/>
                </a:solidFill>
                <a:latin typeface="Arial Narrow" panose="020B0604020202020204" pitchFamily="34" charset="0"/>
                <a:cs typeface="Arial Narrow" panose="020B0604020202020204" pitchFamily="34" charset="0"/>
              </a:rPr>
              <a:t>“You, my brothers and sisters, were called to be free. But do not use your freedom to indulge the flesh; rather, </a:t>
            </a:r>
            <a:r>
              <a:rPr lang="en-US" sz="3600" b="1" i="1" u="sng" dirty="0">
                <a:solidFill>
                  <a:srgbClr val="002060"/>
                </a:solidFill>
                <a:latin typeface="Arial Narrow" panose="020B0604020202020204" pitchFamily="34" charset="0"/>
                <a:cs typeface="Arial Narrow" panose="020B0604020202020204" pitchFamily="34" charset="0"/>
              </a:rPr>
              <a:t>serve one another humbly in love</a:t>
            </a:r>
            <a:r>
              <a:rPr lang="en-US" sz="3600" b="1" i="1" dirty="0">
                <a:solidFill>
                  <a:srgbClr val="002060"/>
                </a:solidFill>
                <a:latin typeface="Arial Narrow" panose="020B0604020202020204" pitchFamily="34" charset="0"/>
                <a:cs typeface="Arial Narrow" panose="020B0604020202020204" pitchFamily="34" charset="0"/>
              </a:rPr>
              <a:t>. For the </a:t>
            </a:r>
            <a:r>
              <a:rPr lang="en-US" sz="3600" b="1" i="1" u="sng" dirty="0">
                <a:solidFill>
                  <a:srgbClr val="002060"/>
                </a:solidFill>
                <a:latin typeface="Arial Narrow" panose="020B0604020202020204" pitchFamily="34" charset="0"/>
                <a:cs typeface="Arial Narrow" panose="020B0604020202020204" pitchFamily="34" charset="0"/>
              </a:rPr>
              <a:t>entire law </a:t>
            </a:r>
            <a:r>
              <a:rPr lang="en-US" sz="3600" b="1" i="1" dirty="0">
                <a:solidFill>
                  <a:srgbClr val="002060"/>
                </a:solidFill>
                <a:latin typeface="Arial Narrow" panose="020B0604020202020204" pitchFamily="34" charset="0"/>
                <a:cs typeface="Arial Narrow" panose="020B0604020202020204" pitchFamily="34" charset="0"/>
              </a:rPr>
              <a:t>is fulfilled in keeping this one command: “</a:t>
            </a:r>
            <a:r>
              <a:rPr lang="en-US" sz="3600" b="1" i="1" u="sng" dirty="0">
                <a:solidFill>
                  <a:srgbClr val="002060"/>
                </a:solidFill>
                <a:latin typeface="Arial Narrow" panose="020B0604020202020204" pitchFamily="34" charset="0"/>
                <a:cs typeface="Arial Narrow" panose="020B0604020202020204" pitchFamily="34" charset="0"/>
              </a:rPr>
              <a:t>Love</a:t>
            </a:r>
            <a:r>
              <a:rPr lang="en-US" sz="3600" b="1" i="1" dirty="0">
                <a:solidFill>
                  <a:srgbClr val="002060"/>
                </a:solidFill>
                <a:latin typeface="Arial Narrow" panose="020B0604020202020204" pitchFamily="34" charset="0"/>
                <a:cs typeface="Arial Narrow" panose="020B0604020202020204" pitchFamily="34" charset="0"/>
              </a:rPr>
              <a:t> your </a:t>
            </a:r>
            <a:r>
              <a:rPr lang="en-US" sz="3600" b="1" i="1" u="sng" dirty="0">
                <a:solidFill>
                  <a:srgbClr val="002060"/>
                </a:solidFill>
                <a:latin typeface="Arial Narrow" panose="020B0604020202020204" pitchFamily="34" charset="0"/>
                <a:cs typeface="Arial Narrow" panose="020B0604020202020204" pitchFamily="34" charset="0"/>
              </a:rPr>
              <a:t>neighbor as yourself</a:t>
            </a:r>
            <a:r>
              <a:rPr lang="en-US" sz="3600" b="1" i="1" dirty="0">
                <a:solidFill>
                  <a:srgbClr val="002060"/>
                </a:solidFill>
                <a:latin typeface="Arial Narrow" panose="020B0604020202020204" pitchFamily="34" charset="0"/>
                <a:cs typeface="Arial Narrow" panose="020B0604020202020204" pitchFamily="34" charset="0"/>
              </a:rPr>
              <a:t>.”              </a:t>
            </a:r>
          </a:p>
          <a:p>
            <a:pPr marL="0" indent="0" algn="ctr">
              <a:buNone/>
            </a:pPr>
            <a:r>
              <a:rPr lang="en-US" sz="3600" b="1" i="1" dirty="0">
                <a:solidFill>
                  <a:srgbClr val="002060"/>
                </a:solidFill>
                <a:latin typeface="Arial Narrow" panose="020B0604020202020204" pitchFamily="34" charset="0"/>
                <a:cs typeface="Arial Narrow" panose="020B0604020202020204" pitchFamily="34" charset="0"/>
              </a:rPr>
              <a:t>Gal. 5:13-14 (NIV)</a:t>
            </a:r>
          </a:p>
          <a:p>
            <a:pPr marL="0" indent="0">
              <a:spcBef>
                <a:spcPts val="0"/>
              </a:spcBef>
              <a:buNone/>
            </a:pPr>
            <a:endParaRPr lang="en-US" sz="1800" dirty="0"/>
          </a:p>
        </p:txBody>
      </p:sp>
      <p:pic>
        <p:nvPicPr>
          <p:cNvPr id="7" name="Picture 6">
            <a:extLst>
              <a:ext uri="{FF2B5EF4-FFF2-40B4-BE49-F238E27FC236}">
                <a16:creationId xmlns:a16="http://schemas.microsoft.com/office/drawing/2014/main" id="{51EBABAE-1094-3B9F-F472-4F51F0443523}"/>
              </a:ext>
            </a:extLst>
          </p:cNvPr>
          <p:cNvPicPr>
            <a:picLocks noChangeAspect="1"/>
          </p:cNvPicPr>
          <p:nvPr/>
        </p:nvPicPr>
        <p:blipFill>
          <a:blip r:embed="rId2"/>
          <a:stretch>
            <a:fillRect/>
          </a:stretch>
        </p:blipFill>
        <p:spPr>
          <a:xfrm>
            <a:off x="8605253" y="392906"/>
            <a:ext cx="1270000" cy="1270000"/>
          </a:xfrm>
          <a:prstGeom prst="rect">
            <a:avLst/>
          </a:prstGeom>
          <a:ln w="28575">
            <a:solidFill>
              <a:schemeClr val="tx1"/>
            </a:solidFill>
          </a:ln>
        </p:spPr>
      </p:pic>
    </p:spTree>
    <p:extLst>
      <p:ext uri="{BB962C8B-B14F-4D97-AF65-F5344CB8AC3E}">
        <p14:creationId xmlns:p14="http://schemas.microsoft.com/office/powerpoint/2010/main" val="42942929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8C696-961A-9C94-BC44-6540E77C5443}"/>
              </a:ext>
            </a:extLst>
          </p:cNvPr>
          <p:cNvSpPr>
            <a:spLocks noGrp="1"/>
          </p:cNvSpPr>
          <p:nvPr>
            <p:ph type="title"/>
          </p:nvPr>
        </p:nvSpPr>
        <p:spPr>
          <a:solidFill>
            <a:srgbClr val="0070C0"/>
          </a:solidFill>
          <a:ln w="57150">
            <a:noFill/>
          </a:ln>
        </p:spPr>
        <p:txBody>
          <a:bodyPr>
            <a:normAutofit/>
          </a:bodyPr>
          <a:lstStyle/>
          <a:p>
            <a:r>
              <a:rPr lang="en-US" sz="2800" b="1" i="1" u="sng" dirty="0">
                <a:solidFill>
                  <a:schemeClr val="bg1"/>
                </a:solidFill>
              </a:rPr>
              <a:t>Bystander Intervention</a:t>
            </a:r>
            <a:r>
              <a:rPr lang="en-US" sz="2800" b="1" i="1" dirty="0">
                <a:solidFill>
                  <a:schemeClr val="bg1"/>
                </a:solidFill>
              </a:rPr>
              <a:t>				    </a:t>
            </a:r>
            <a:r>
              <a:rPr lang="en-US" sz="2800" b="1" i="1" u="sng" dirty="0">
                <a:cs typeface="Arial Narrow" panose="020B0604020202020204" pitchFamily="34" charset="0"/>
              </a:rPr>
              <a:t>Recognizing Trauma</a:t>
            </a:r>
          </a:p>
        </p:txBody>
      </p:sp>
      <p:pic>
        <p:nvPicPr>
          <p:cNvPr id="4" name="Content Placeholder 3" descr="32585710_2120986018144649_3958265692767125504_o.jpg">
            <a:extLst>
              <a:ext uri="{FF2B5EF4-FFF2-40B4-BE49-F238E27FC236}">
                <a16:creationId xmlns:a16="http://schemas.microsoft.com/office/drawing/2014/main" id="{FD8AAC35-85B3-60B5-1EF8-84CF917CAFFF}"/>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2058194"/>
            <a:ext cx="5181600" cy="3886200"/>
          </a:xfrm>
          <a:prstGeom prst="rect">
            <a:avLst/>
          </a:prstGeom>
        </p:spPr>
      </p:pic>
      <p:sp>
        <p:nvSpPr>
          <p:cNvPr id="3" name="Content Placeholder 2">
            <a:extLst>
              <a:ext uri="{FF2B5EF4-FFF2-40B4-BE49-F238E27FC236}">
                <a16:creationId xmlns:a16="http://schemas.microsoft.com/office/drawing/2014/main" id="{82456A61-3F4F-D091-3257-6F83C6805C51}"/>
              </a:ext>
            </a:extLst>
          </p:cNvPr>
          <p:cNvSpPr>
            <a:spLocks noGrp="1"/>
          </p:cNvSpPr>
          <p:nvPr>
            <p:ph sz="half" idx="2"/>
          </p:nvPr>
        </p:nvSpPr>
        <p:spPr>
          <a:solidFill>
            <a:schemeClr val="accent5">
              <a:lumMod val="40000"/>
              <a:lumOff val="60000"/>
            </a:schemeClr>
          </a:solidFill>
        </p:spPr>
        <p:txBody>
          <a:bodyPr>
            <a:normAutofit fontScale="92500" lnSpcReduction="20000"/>
          </a:bodyPr>
          <a:lstStyle/>
          <a:p>
            <a:pPr marL="342900" lvl="1" indent="-342900">
              <a:spcBef>
                <a:spcPts val="0"/>
              </a:spcBef>
            </a:pPr>
            <a:r>
              <a:rPr lang="en-US" sz="2200" dirty="0">
                <a:latin typeface="+mj-lt"/>
                <a:cs typeface="Arial"/>
              </a:rPr>
              <a:t>Anxiety/Depression​</a:t>
            </a:r>
            <a:endParaRPr lang="en-US" sz="2200" dirty="0">
              <a:latin typeface="+mj-lt"/>
              <a:cs typeface="Calibri"/>
            </a:endParaRPr>
          </a:p>
          <a:p>
            <a:pPr marL="0" lvl="1" indent="-342900">
              <a:spcBef>
                <a:spcPts val="0"/>
              </a:spcBef>
              <a:buFont typeface="Arial"/>
              <a:buChar char="•"/>
            </a:pPr>
            <a:r>
              <a:rPr lang="en-US" sz="2200" dirty="0">
                <a:latin typeface="+mj-lt"/>
                <a:cs typeface="Arial"/>
              </a:rPr>
              <a:t>Low self-esteem​</a:t>
            </a:r>
          </a:p>
          <a:p>
            <a:pPr marL="0" lvl="1" indent="-342900">
              <a:spcBef>
                <a:spcPts val="0"/>
              </a:spcBef>
              <a:buFont typeface="Arial"/>
              <a:buChar char="•"/>
            </a:pPr>
            <a:r>
              <a:rPr lang="en-US" sz="2200" dirty="0">
                <a:latin typeface="+mj-lt"/>
                <a:cs typeface="Arial"/>
              </a:rPr>
              <a:t>Reinforcements of stereotypes​</a:t>
            </a:r>
          </a:p>
          <a:p>
            <a:pPr marL="0" lvl="1" indent="-342900">
              <a:spcBef>
                <a:spcPts val="0"/>
              </a:spcBef>
              <a:buFont typeface="Arial"/>
              <a:buChar char="•"/>
            </a:pPr>
            <a:r>
              <a:rPr lang="en-US" sz="2200" dirty="0">
                <a:latin typeface="+mj-lt"/>
                <a:cs typeface="Arial"/>
              </a:rPr>
              <a:t>Flashbacks​</a:t>
            </a:r>
          </a:p>
          <a:p>
            <a:pPr marL="0" lvl="1" indent="-342900">
              <a:spcBef>
                <a:spcPts val="0"/>
              </a:spcBef>
              <a:buFont typeface="Arial"/>
              <a:buChar char="•"/>
            </a:pPr>
            <a:r>
              <a:rPr lang="en-US" sz="2200" dirty="0">
                <a:latin typeface="+mj-lt"/>
                <a:cs typeface="Arial"/>
              </a:rPr>
              <a:t>Disrupted sleep, loss of concentration​</a:t>
            </a:r>
          </a:p>
          <a:p>
            <a:pPr marL="0" lvl="1" indent="-342900">
              <a:spcBef>
                <a:spcPts val="0"/>
              </a:spcBef>
              <a:buFont typeface="Arial"/>
              <a:buChar char="•"/>
            </a:pPr>
            <a:r>
              <a:rPr lang="en-US" sz="2200" dirty="0">
                <a:latin typeface="+mj-lt"/>
                <a:cs typeface="Arial"/>
              </a:rPr>
              <a:t>Suicidal thoughts/self-harming ​</a:t>
            </a:r>
          </a:p>
          <a:p>
            <a:pPr marL="0" lvl="1" indent="-342900">
              <a:spcBef>
                <a:spcPts val="0"/>
              </a:spcBef>
              <a:buFont typeface="Arial"/>
              <a:buChar char="•"/>
            </a:pPr>
            <a:r>
              <a:rPr lang="en-US" sz="2200" dirty="0">
                <a:latin typeface="+mj-lt"/>
                <a:cs typeface="Arial"/>
              </a:rPr>
              <a:t>Breakdown in trust</a:t>
            </a:r>
          </a:p>
          <a:p>
            <a:pPr marL="0" indent="-285750">
              <a:spcBef>
                <a:spcPts val="0"/>
              </a:spcBef>
              <a:buFont typeface="Arial"/>
              <a:buChar char="•"/>
            </a:pPr>
            <a:r>
              <a:rPr lang="en-US" sz="2200" dirty="0">
                <a:latin typeface="+mj-lt"/>
                <a:cs typeface="Arial"/>
              </a:rPr>
              <a:t>Dizziness​</a:t>
            </a:r>
            <a:endParaRPr lang="en-US" sz="2200" dirty="0">
              <a:latin typeface="+mj-lt"/>
              <a:cs typeface="Calibri"/>
            </a:endParaRPr>
          </a:p>
          <a:p>
            <a:pPr marL="0" indent="-285750">
              <a:spcBef>
                <a:spcPts val="0"/>
              </a:spcBef>
              <a:buFont typeface="Arial"/>
              <a:buChar char="•"/>
            </a:pPr>
            <a:r>
              <a:rPr lang="en-US" sz="2200" dirty="0">
                <a:latin typeface="+mj-lt"/>
                <a:cs typeface="Arial"/>
              </a:rPr>
              <a:t>Dilated pupils​</a:t>
            </a:r>
          </a:p>
          <a:p>
            <a:pPr marL="0" indent="-285750">
              <a:spcBef>
                <a:spcPts val="0"/>
              </a:spcBef>
              <a:buFont typeface="Arial"/>
              <a:buChar char="•"/>
            </a:pPr>
            <a:r>
              <a:rPr lang="en-US" sz="2200" dirty="0">
                <a:latin typeface="+mj-lt"/>
                <a:cs typeface="Arial"/>
              </a:rPr>
              <a:t>Dry mouth​</a:t>
            </a:r>
          </a:p>
          <a:p>
            <a:pPr marL="0" indent="-285750">
              <a:spcBef>
                <a:spcPts val="0"/>
              </a:spcBef>
              <a:buFont typeface="Arial"/>
              <a:buChar char="•"/>
            </a:pPr>
            <a:r>
              <a:rPr lang="en-US" sz="2200" dirty="0">
                <a:latin typeface="+mj-lt"/>
                <a:cs typeface="Arial"/>
              </a:rPr>
              <a:t>Muscle tension​</a:t>
            </a:r>
          </a:p>
          <a:p>
            <a:pPr marL="0" indent="-285750">
              <a:spcBef>
                <a:spcPts val="0"/>
              </a:spcBef>
              <a:buFont typeface="Arial"/>
              <a:buChar char="•"/>
            </a:pPr>
            <a:r>
              <a:rPr lang="en-US" sz="2200" dirty="0">
                <a:latin typeface="+mj-lt"/>
                <a:cs typeface="Arial"/>
              </a:rPr>
              <a:t>Hyperventilation​</a:t>
            </a:r>
          </a:p>
          <a:p>
            <a:pPr marL="0" indent="-285750">
              <a:spcBef>
                <a:spcPts val="0"/>
              </a:spcBef>
              <a:buFont typeface="Arial"/>
              <a:buChar char="•"/>
            </a:pPr>
            <a:r>
              <a:rPr lang="en-US" sz="2200" dirty="0">
                <a:latin typeface="+mj-lt"/>
                <a:cs typeface="Arial"/>
              </a:rPr>
              <a:t>Rapid Speech​</a:t>
            </a:r>
          </a:p>
          <a:p>
            <a:pPr marL="0" indent="-285750">
              <a:spcBef>
                <a:spcPts val="0"/>
              </a:spcBef>
              <a:buFont typeface="Arial"/>
              <a:buChar char="•"/>
            </a:pPr>
            <a:r>
              <a:rPr lang="en-US" sz="2200" dirty="0">
                <a:latin typeface="+mj-lt"/>
                <a:cs typeface="Arial"/>
              </a:rPr>
              <a:t>Anxiety​</a:t>
            </a:r>
          </a:p>
          <a:p>
            <a:pPr marL="0" indent="-285750">
              <a:spcBef>
                <a:spcPts val="0"/>
              </a:spcBef>
              <a:buFont typeface="Arial"/>
              <a:buChar char="•"/>
            </a:pPr>
            <a:r>
              <a:rPr lang="en-US" sz="2200" dirty="0">
                <a:latin typeface="+mj-lt"/>
                <a:cs typeface="Arial"/>
              </a:rPr>
              <a:t>Floods of Emotion​</a:t>
            </a:r>
          </a:p>
          <a:p>
            <a:pPr marL="0" indent="-285750">
              <a:spcBef>
                <a:spcPts val="0"/>
              </a:spcBef>
              <a:buFont typeface="Arial"/>
              <a:buChar char="•"/>
            </a:pPr>
            <a:r>
              <a:rPr lang="en-US" sz="2200" dirty="0">
                <a:latin typeface="+mj-lt"/>
                <a:cs typeface="Arial"/>
              </a:rPr>
              <a:t>Unfocused eyes​</a:t>
            </a:r>
          </a:p>
          <a:p>
            <a:pPr marL="0" indent="-285750">
              <a:spcBef>
                <a:spcPts val="0"/>
              </a:spcBef>
              <a:buFont typeface="Arial"/>
              <a:buChar char="•"/>
            </a:pPr>
            <a:r>
              <a:rPr lang="en-US" sz="2200" dirty="0">
                <a:latin typeface="+mj-lt"/>
                <a:cs typeface="Arial"/>
              </a:rPr>
              <a:t>Disassociation​</a:t>
            </a:r>
          </a:p>
          <a:p>
            <a:pPr marL="0" indent="-285750">
              <a:spcBef>
                <a:spcPts val="0"/>
              </a:spcBef>
              <a:buFont typeface="Arial"/>
              <a:buChar char="•"/>
            </a:pPr>
            <a:r>
              <a:rPr lang="en-US" sz="2200" dirty="0">
                <a:latin typeface="+mj-lt"/>
                <a:cs typeface="Arial"/>
              </a:rPr>
              <a:t>Low energy​</a:t>
            </a:r>
          </a:p>
          <a:p>
            <a:pPr marL="0" indent="-285750">
              <a:spcBef>
                <a:spcPts val="0"/>
              </a:spcBef>
              <a:buFont typeface="Arial"/>
              <a:buChar char="•"/>
            </a:pPr>
            <a:r>
              <a:rPr lang="en-US" sz="2200" dirty="0">
                <a:latin typeface="+mj-lt"/>
                <a:cs typeface="Arial"/>
              </a:rPr>
              <a:t>Non-responsive</a:t>
            </a:r>
          </a:p>
          <a:p>
            <a:pPr marL="800100" lvl="1" indent="-342900">
              <a:buFont typeface="Arial"/>
              <a:buChar char="•"/>
            </a:pPr>
            <a:endParaRPr lang="en-US" sz="2000" dirty="0">
              <a:latin typeface="Century Gothic"/>
              <a:cs typeface="Arial"/>
            </a:endParaRPr>
          </a:p>
          <a:p>
            <a:endParaRPr lang="en-US" dirty="0"/>
          </a:p>
        </p:txBody>
      </p:sp>
      <p:pic>
        <p:nvPicPr>
          <p:cNvPr id="6" name="Picture 5">
            <a:extLst>
              <a:ext uri="{FF2B5EF4-FFF2-40B4-BE49-F238E27FC236}">
                <a16:creationId xmlns:a16="http://schemas.microsoft.com/office/drawing/2014/main" id="{B1C1D1C4-B710-9DE0-5FAE-F431BFC32696}"/>
              </a:ext>
            </a:extLst>
          </p:cNvPr>
          <p:cNvPicPr>
            <a:picLocks noChangeAspect="1"/>
          </p:cNvPicPr>
          <p:nvPr/>
        </p:nvPicPr>
        <p:blipFill>
          <a:blip r:embed="rId3"/>
          <a:stretch>
            <a:fillRect/>
          </a:stretch>
        </p:blipFill>
        <p:spPr>
          <a:xfrm>
            <a:off x="4684275" y="493725"/>
            <a:ext cx="941150" cy="1564469"/>
          </a:xfrm>
          <a:prstGeom prst="rect">
            <a:avLst/>
          </a:prstGeom>
          <a:ln w="28575">
            <a:solidFill>
              <a:srgbClr val="C00000"/>
            </a:solidFill>
          </a:ln>
        </p:spPr>
      </p:pic>
      <p:sp>
        <p:nvSpPr>
          <p:cNvPr id="7" name="TextBox 6">
            <a:extLst>
              <a:ext uri="{FF2B5EF4-FFF2-40B4-BE49-F238E27FC236}">
                <a16:creationId xmlns:a16="http://schemas.microsoft.com/office/drawing/2014/main" id="{0CA2F55C-2DFA-BBE0-9683-65D57F0BF55B}"/>
              </a:ext>
            </a:extLst>
          </p:cNvPr>
          <p:cNvSpPr txBox="1"/>
          <p:nvPr/>
        </p:nvSpPr>
        <p:spPr>
          <a:xfrm>
            <a:off x="5507638" y="621218"/>
            <a:ext cx="2006568" cy="584775"/>
          </a:xfrm>
          <a:prstGeom prst="rect">
            <a:avLst/>
          </a:prstGeom>
          <a:solidFill>
            <a:srgbClr val="00B050"/>
          </a:solidFill>
          <a:ln w="28575">
            <a:solidFill>
              <a:srgbClr val="C00000"/>
            </a:solidFill>
          </a:ln>
        </p:spPr>
        <p:txBody>
          <a:bodyPr wrap="square" rtlCol="0">
            <a:spAutoFit/>
          </a:bodyPr>
          <a:lstStyle/>
          <a:p>
            <a:pPr algn="ctr"/>
            <a:r>
              <a:rPr lang="en-US" sz="1600" b="1" i="1" dirty="0">
                <a:solidFill>
                  <a:schemeClr val="bg1"/>
                </a:solidFill>
                <a:latin typeface="Arial Narrow" panose="020B0604020202020204" pitchFamily="34" charset="0"/>
                <a:cs typeface="Arial Narrow" panose="020B0604020202020204" pitchFamily="34" charset="0"/>
              </a:rPr>
              <a:t>Be a part of the SOLUTION</a:t>
            </a:r>
          </a:p>
        </p:txBody>
      </p:sp>
      <p:pic>
        <p:nvPicPr>
          <p:cNvPr id="5" name="Picture 4">
            <a:extLst>
              <a:ext uri="{FF2B5EF4-FFF2-40B4-BE49-F238E27FC236}">
                <a16:creationId xmlns:a16="http://schemas.microsoft.com/office/drawing/2014/main" id="{97F89650-B28E-76F1-E6CC-14442855B56A}"/>
              </a:ext>
            </a:extLst>
          </p:cNvPr>
          <p:cNvPicPr>
            <a:picLocks noChangeAspect="1"/>
          </p:cNvPicPr>
          <p:nvPr/>
        </p:nvPicPr>
        <p:blipFill>
          <a:blip r:embed="rId4"/>
          <a:stretch>
            <a:fillRect/>
          </a:stretch>
        </p:blipFill>
        <p:spPr>
          <a:xfrm>
            <a:off x="8504697" y="3457249"/>
            <a:ext cx="2660811" cy="1167022"/>
          </a:xfrm>
          <a:prstGeom prst="rect">
            <a:avLst/>
          </a:prstGeom>
          <a:ln w="28575">
            <a:solidFill>
              <a:srgbClr val="002060"/>
            </a:solidFill>
          </a:ln>
        </p:spPr>
      </p:pic>
    </p:spTree>
    <p:extLst>
      <p:ext uri="{BB962C8B-B14F-4D97-AF65-F5344CB8AC3E}">
        <p14:creationId xmlns:p14="http://schemas.microsoft.com/office/powerpoint/2010/main" val="9301201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B065D-6B14-6E07-8D68-0373AF89BFE4}"/>
              </a:ext>
            </a:extLst>
          </p:cNvPr>
          <p:cNvSpPr>
            <a:spLocks noGrp="1"/>
          </p:cNvSpPr>
          <p:nvPr>
            <p:ph type="title"/>
          </p:nvPr>
        </p:nvSpPr>
        <p:spPr>
          <a:xfrm>
            <a:off x="838200" y="142876"/>
            <a:ext cx="10515600" cy="785812"/>
          </a:xfrm>
          <a:solidFill>
            <a:srgbClr val="0070C0"/>
          </a:solidFill>
        </p:spPr>
        <p:txBody>
          <a:bodyPr/>
          <a:lstStyle/>
          <a:p>
            <a:pPr algn="ctr"/>
            <a:r>
              <a:rPr lang="en-US" b="1" i="1" dirty="0">
                <a:solidFill>
                  <a:schemeClr val="bg1"/>
                </a:solidFill>
                <a:latin typeface="Arial Narrow" panose="020B0604020202020204" pitchFamily="34" charset="0"/>
                <a:ea typeface="+mj-lt"/>
                <a:cs typeface="Arial Narrow" panose="020B0604020202020204" pitchFamily="34" charset="0"/>
              </a:rPr>
              <a:t>How do you help?</a:t>
            </a:r>
            <a:endParaRPr lang="en-US" b="1" i="1" dirty="0">
              <a:solidFill>
                <a:schemeClr val="bg1"/>
              </a:solidFill>
              <a:latin typeface="Arial Narrow" panose="020B0604020202020204" pitchFamily="34" charset="0"/>
              <a:cs typeface="Arial Narrow" panose="020B0604020202020204" pitchFamily="34" charset="0"/>
            </a:endParaRPr>
          </a:p>
        </p:txBody>
      </p:sp>
      <p:sp>
        <p:nvSpPr>
          <p:cNvPr id="3" name="Content Placeholder 2">
            <a:extLst>
              <a:ext uri="{FF2B5EF4-FFF2-40B4-BE49-F238E27FC236}">
                <a16:creationId xmlns:a16="http://schemas.microsoft.com/office/drawing/2014/main" id="{DDB4552F-B5E2-F193-4D64-C3B12621775C}"/>
              </a:ext>
            </a:extLst>
          </p:cNvPr>
          <p:cNvSpPr>
            <a:spLocks noGrp="1"/>
          </p:cNvSpPr>
          <p:nvPr>
            <p:ph idx="1"/>
          </p:nvPr>
        </p:nvSpPr>
        <p:spPr>
          <a:xfrm>
            <a:off x="838200" y="928688"/>
            <a:ext cx="10515600" cy="2089150"/>
          </a:xfrm>
          <a:solidFill>
            <a:schemeClr val="accent5">
              <a:lumMod val="60000"/>
              <a:lumOff val="40000"/>
            </a:schemeClr>
          </a:solidFill>
        </p:spPr>
        <p:txBody>
          <a:bodyPr>
            <a:normAutofit fontScale="92500"/>
          </a:bodyPr>
          <a:lstStyle/>
          <a:p>
            <a:r>
              <a:rPr lang="en-US" dirty="0">
                <a:latin typeface="Century Gothic"/>
                <a:cs typeface="Arial"/>
              </a:rPr>
              <a:t>Be present, active listening, be patient​</a:t>
            </a:r>
          </a:p>
          <a:p>
            <a:r>
              <a:rPr lang="en-US" dirty="0">
                <a:latin typeface="Century Gothic"/>
                <a:cs typeface="Arial"/>
              </a:rPr>
              <a:t>Validate their feelings​</a:t>
            </a:r>
          </a:p>
          <a:p>
            <a:r>
              <a:rPr lang="en-US" dirty="0">
                <a:latin typeface="Century Gothic"/>
                <a:cs typeface="Arial"/>
              </a:rPr>
              <a:t>Offer resources​</a:t>
            </a:r>
          </a:p>
          <a:p>
            <a:pPr lvl="1"/>
            <a:r>
              <a:rPr lang="en-US" dirty="0">
                <a:latin typeface="Century Gothic"/>
                <a:cs typeface="Arial"/>
              </a:rPr>
              <a:t>Counseling/Campus pastors, Title IX office support (adjust class schedules, police report, no-contact orders, room re-assignments, </a:t>
            </a:r>
            <a:r>
              <a:rPr lang="en-US" dirty="0" err="1">
                <a:latin typeface="Century Gothic"/>
                <a:cs typeface="Arial"/>
              </a:rPr>
              <a:t>etc</a:t>
            </a:r>
            <a:r>
              <a:rPr lang="en-US" dirty="0">
                <a:latin typeface="Century Gothic"/>
                <a:cs typeface="Arial"/>
              </a:rPr>
              <a:t>)</a:t>
            </a:r>
          </a:p>
          <a:p>
            <a:endParaRPr lang="en-US" dirty="0"/>
          </a:p>
        </p:txBody>
      </p:sp>
      <p:pic>
        <p:nvPicPr>
          <p:cNvPr id="4" name="Picture 4" descr="Graphical user interface, text, application&#10;&#10;Description automatically generated">
            <a:extLst>
              <a:ext uri="{FF2B5EF4-FFF2-40B4-BE49-F238E27FC236}">
                <a16:creationId xmlns:a16="http://schemas.microsoft.com/office/drawing/2014/main" id="{96978459-06E8-C875-0AFD-11F6F85C3D16}"/>
              </a:ext>
            </a:extLst>
          </p:cNvPr>
          <p:cNvPicPr>
            <a:picLocks noChangeAspect="1"/>
          </p:cNvPicPr>
          <p:nvPr/>
        </p:nvPicPr>
        <p:blipFill>
          <a:blip r:embed="rId2"/>
          <a:stretch>
            <a:fillRect/>
          </a:stretch>
        </p:blipFill>
        <p:spPr>
          <a:xfrm>
            <a:off x="1896359" y="3167499"/>
            <a:ext cx="8399282" cy="3547625"/>
          </a:xfrm>
          <a:prstGeom prst="rect">
            <a:avLst/>
          </a:prstGeom>
        </p:spPr>
      </p:pic>
      <p:pic>
        <p:nvPicPr>
          <p:cNvPr id="6" name="Graphic 5" descr="Ear">
            <a:extLst>
              <a:ext uri="{FF2B5EF4-FFF2-40B4-BE49-F238E27FC236}">
                <a16:creationId xmlns:a16="http://schemas.microsoft.com/office/drawing/2014/main" id="{99D8EACD-EAFA-3F8C-745F-CB7D7A9A6F8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96262" y="1030288"/>
            <a:ext cx="914400" cy="914400"/>
          </a:xfrm>
          <a:prstGeom prst="rect">
            <a:avLst/>
          </a:prstGeom>
        </p:spPr>
      </p:pic>
    </p:spTree>
    <p:extLst>
      <p:ext uri="{BB962C8B-B14F-4D97-AF65-F5344CB8AC3E}">
        <p14:creationId xmlns:p14="http://schemas.microsoft.com/office/powerpoint/2010/main" val="26130048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88E9FB6-FAB1-E40A-2BFA-E30E71ABAD8D}"/>
              </a:ext>
            </a:extLst>
          </p:cNvPr>
          <p:cNvPicPr>
            <a:picLocks noChangeAspect="1"/>
          </p:cNvPicPr>
          <p:nvPr/>
        </p:nvPicPr>
        <p:blipFill>
          <a:blip r:embed="rId2"/>
          <a:stretch>
            <a:fillRect/>
          </a:stretch>
        </p:blipFill>
        <p:spPr>
          <a:xfrm>
            <a:off x="755946" y="55103"/>
            <a:ext cx="8732439" cy="6747794"/>
          </a:xfrm>
          <a:prstGeom prst="rect">
            <a:avLst/>
          </a:prstGeom>
          <a:ln w="38100">
            <a:solidFill>
              <a:schemeClr val="tx1"/>
            </a:solidFill>
          </a:ln>
        </p:spPr>
      </p:pic>
      <p:sp>
        <p:nvSpPr>
          <p:cNvPr id="6" name="TextBox 5">
            <a:extLst>
              <a:ext uri="{FF2B5EF4-FFF2-40B4-BE49-F238E27FC236}">
                <a16:creationId xmlns:a16="http://schemas.microsoft.com/office/drawing/2014/main" id="{C49ED066-B3E1-DCF7-9725-B29457956161}"/>
              </a:ext>
            </a:extLst>
          </p:cNvPr>
          <p:cNvSpPr txBox="1"/>
          <p:nvPr/>
        </p:nvSpPr>
        <p:spPr>
          <a:xfrm>
            <a:off x="10058400" y="1912043"/>
            <a:ext cx="1579418" cy="2677656"/>
          </a:xfrm>
          <a:prstGeom prst="rect">
            <a:avLst/>
          </a:prstGeom>
          <a:solidFill>
            <a:schemeClr val="accent5">
              <a:lumMod val="20000"/>
              <a:lumOff val="80000"/>
            </a:schemeClr>
          </a:solidFill>
          <a:ln w="38100">
            <a:solidFill>
              <a:schemeClr val="tx1"/>
            </a:solidFill>
          </a:ln>
        </p:spPr>
        <p:txBody>
          <a:bodyPr wrap="square" rtlCol="0">
            <a:spAutoFit/>
          </a:bodyPr>
          <a:lstStyle/>
          <a:p>
            <a:pPr algn="ctr"/>
            <a:r>
              <a:rPr lang="en-US" sz="2800" b="1" i="1" dirty="0">
                <a:latin typeface="Arial Narrow" panose="020B0604020202020204" pitchFamily="34" charset="0"/>
                <a:cs typeface="Arial Narrow" panose="020B0604020202020204" pitchFamily="34" charset="0"/>
              </a:rPr>
              <a:t>Check out the </a:t>
            </a:r>
            <a:r>
              <a:rPr lang="en-US" sz="2800" b="1" i="1" dirty="0">
                <a:solidFill>
                  <a:srgbClr val="096F30"/>
                </a:solidFill>
                <a:latin typeface="Arial Narrow" panose="020B0604020202020204" pitchFamily="34" charset="0"/>
                <a:cs typeface="Arial Narrow" panose="020B0604020202020204" pitchFamily="34" charset="0"/>
              </a:rPr>
              <a:t>MVNU </a:t>
            </a:r>
            <a:r>
              <a:rPr lang="en-US" sz="2800" b="1" i="1" dirty="0">
                <a:solidFill>
                  <a:schemeClr val="accent1">
                    <a:lumMod val="75000"/>
                  </a:schemeClr>
                </a:solidFill>
                <a:latin typeface="Arial Narrow" panose="020B0604020202020204" pitchFamily="34" charset="0"/>
                <a:cs typeface="Arial Narrow" panose="020B0604020202020204" pitchFamily="34" charset="0"/>
              </a:rPr>
              <a:t>Civil Rights Brochure</a:t>
            </a:r>
          </a:p>
        </p:txBody>
      </p:sp>
      <p:pic>
        <p:nvPicPr>
          <p:cNvPr id="8" name="Graphic 7" descr="Magnifying glass">
            <a:extLst>
              <a:ext uri="{FF2B5EF4-FFF2-40B4-BE49-F238E27FC236}">
                <a16:creationId xmlns:a16="http://schemas.microsoft.com/office/drawing/2014/main" id="{1B2D316C-CE80-459F-1076-43F55DE01D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723418" y="1217849"/>
            <a:ext cx="914400" cy="914400"/>
          </a:xfrm>
          <a:prstGeom prst="rect">
            <a:avLst/>
          </a:prstGeom>
        </p:spPr>
      </p:pic>
    </p:spTree>
    <p:extLst>
      <p:ext uri="{BB962C8B-B14F-4D97-AF65-F5344CB8AC3E}">
        <p14:creationId xmlns:p14="http://schemas.microsoft.com/office/powerpoint/2010/main" val="32927784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BE6FC44-66B0-D613-5126-4B396FB75811}"/>
              </a:ext>
            </a:extLst>
          </p:cNvPr>
          <p:cNvSpPr>
            <a:spLocks noGrp="1"/>
          </p:cNvSpPr>
          <p:nvPr>
            <p:ph idx="1"/>
          </p:nvPr>
        </p:nvSpPr>
        <p:spPr>
          <a:xfrm>
            <a:off x="838200" y="441036"/>
            <a:ext cx="10515600" cy="4738255"/>
          </a:xfrm>
          <a:solidFill>
            <a:srgbClr val="002060"/>
          </a:solidFill>
        </p:spPr>
        <p:txBody>
          <a:bodyPr/>
          <a:lstStyle/>
          <a:p>
            <a:pPr marL="0" indent="0">
              <a:buNone/>
            </a:pPr>
            <a:r>
              <a:rPr lang="en-US" sz="3600" dirty="0">
                <a:solidFill>
                  <a:schemeClr val="bg1"/>
                </a:solidFill>
              </a:rPr>
              <a:t>For the complete </a:t>
            </a:r>
            <a:r>
              <a:rPr lang="en-US" sz="3600" b="1" i="1" dirty="0">
                <a:solidFill>
                  <a:schemeClr val="bg1"/>
                </a:solidFill>
              </a:rPr>
              <a:t>policies, go to </a:t>
            </a:r>
            <a:r>
              <a:rPr lang="en-US" sz="3600" dirty="0">
                <a:solidFill>
                  <a:schemeClr val="bg1"/>
                </a:solidFill>
              </a:rPr>
              <a:t> </a:t>
            </a:r>
            <a:r>
              <a:rPr lang="en-US" sz="3600" dirty="0">
                <a:solidFill>
                  <a:schemeClr val="bg1"/>
                </a:solidFill>
                <a:hlinkClick r:id="rId2"/>
              </a:rPr>
              <a:t>www.mvnu.edu/titleix</a:t>
            </a:r>
            <a:endParaRPr lang="en-US" sz="3600" dirty="0">
              <a:solidFill>
                <a:schemeClr val="bg1"/>
              </a:solidFill>
            </a:endParaRPr>
          </a:p>
          <a:p>
            <a:pPr marL="0" indent="0">
              <a:buNone/>
            </a:pPr>
            <a:endParaRPr lang="en-US" dirty="0">
              <a:solidFill>
                <a:schemeClr val="bg1"/>
              </a:solidFill>
            </a:endParaRPr>
          </a:p>
          <a:p>
            <a:pPr>
              <a:buFont typeface="Wingdings" pitchFamily="2" charset="2"/>
              <a:buChar char="Ø"/>
            </a:pPr>
            <a:r>
              <a:rPr lang="en-US" dirty="0">
                <a:solidFill>
                  <a:schemeClr val="bg1"/>
                </a:solidFill>
              </a:rPr>
              <a:t>Amnesty </a:t>
            </a:r>
          </a:p>
          <a:p>
            <a:pPr>
              <a:buFont typeface="Wingdings" pitchFamily="2" charset="2"/>
              <a:buChar char="Ø"/>
            </a:pPr>
            <a:r>
              <a:rPr lang="en-US" dirty="0">
                <a:solidFill>
                  <a:schemeClr val="bg1"/>
                </a:solidFill>
              </a:rPr>
              <a:t>Reporting Options</a:t>
            </a:r>
          </a:p>
          <a:p>
            <a:pPr>
              <a:buFont typeface="Wingdings" pitchFamily="2" charset="2"/>
              <a:buChar char="Ø"/>
            </a:pPr>
            <a:r>
              <a:rPr lang="en-US" dirty="0">
                <a:solidFill>
                  <a:schemeClr val="bg1"/>
                </a:solidFill>
              </a:rPr>
              <a:t>Prohibited Conduct </a:t>
            </a:r>
          </a:p>
          <a:p>
            <a:pPr>
              <a:buFont typeface="Wingdings" pitchFamily="2" charset="2"/>
              <a:buChar char="Ø"/>
            </a:pPr>
            <a:r>
              <a:rPr lang="en-US" dirty="0">
                <a:solidFill>
                  <a:schemeClr val="bg1"/>
                </a:solidFill>
              </a:rPr>
              <a:t>Consent, Force, Coercion, Incapacitation</a:t>
            </a:r>
          </a:p>
          <a:p>
            <a:pPr>
              <a:buFont typeface="Wingdings" pitchFamily="2" charset="2"/>
              <a:buChar char="Ø"/>
            </a:pPr>
            <a:r>
              <a:rPr lang="en-US" dirty="0">
                <a:solidFill>
                  <a:schemeClr val="bg1"/>
                </a:solidFill>
              </a:rPr>
              <a:t>Relationships</a:t>
            </a:r>
          </a:p>
          <a:p>
            <a:pPr>
              <a:buFont typeface="Wingdings" pitchFamily="2" charset="2"/>
              <a:buChar char="Ø"/>
            </a:pPr>
            <a:r>
              <a:rPr lang="en-US" dirty="0">
                <a:solidFill>
                  <a:schemeClr val="bg1"/>
                </a:solidFill>
              </a:rPr>
              <a:t>Complaint Resolution Processes &amp; Flowchart</a:t>
            </a:r>
          </a:p>
        </p:txBody>
      </p:sp>
      <p:pic>
        <p:nvPicPr>
          <p:cNvPr id="7" name="Picture 6">
            <a:extLst>
              <a:ext uri="{FF2B5EF4-FFF2-40B4-BE49-F238E27FC236}">
                <a16:creationId xmlns:a16="http://schemas.microsoft.com/office/drawing/2014/main" id="{6DF25C22-AF5F-BA61-EEB4-6E5D932F4E19}"/>
              </a:ext>
            </a:extLst>
          </p:cNvPr>
          <p:cNvPicPr>
            <a:picLocks noChangeAspect="1"/>
          </p:cNvPicPr>
          <p:nvPr/>
        </p:nvPicPr>
        <p:blipFill>
          <a:blip r:embed="rId3"/>
          <a:stretch>
            <a:fillRect/>
          </a:stretch>
        </p:blipFill>
        <p:spPr>
          <a:xfrm>
            <a:off x="8373094" y="1637146"/>
            <a:ext cx="2590470" cy="2590470"/>
          </a:xfrm>
          <a:prstGeom prst="rect">
            <a:avLst/>
          </a:prstGeom>
        </p:spPr>
      </p:pic>
      <p:sp>
        <p:nvSpPr>
          <p:cNvPr id="8" name="TextBox 7">
            <a:extLst>
              <a:ext uri="{FF2B5EF4-FFF2-40B4-BE49-F238E27FC236}">
                <a16:creationId xmlns:a16="http://schemas.microsoft.com/office/drawing/2014/main" id="{E7D13B26-A3FE-81A5-4E56-009129F312C5}"/>
              </a:ext>
            </a:extLst>
          </p:cNvPr>
          <p:cNvSpPr txBox="1"/>
          <p:nvPr/>
        </p:nvSpPr>
        <p:spPr>
          <a:xfrm>
            <a:off x="803564" y="5556004"/>
            <a:ext cx="10550236" cy="975425"/>
          </a:xfrm>
          <a:prstGeom prst="rect">
            <a:avLst/>
          </a:prstGeom>
          <a:solidFill>
            <a:srgbClr val="096F30"/>
          </a:solidFill>
        </p:spPr>
        <p:txBody>
          <a:bodyPr wrap="square" rtlCol="0">
            <a:spAutoFit/>
          </a:bodyPr>
          <a:lstStyle/>
          <a:p>
            <a:endParaRPr lang="en-US" dirty="0"/>
          </a:p>
        </p:txBody>
      </p:sp>
      <p:pic>
        <p:nvPicPr>
          <p:cNvPr id="10" name="Picture 9">
            <a:extLst>
              <a:ext uri="{FF2B5EF4-FFF2-40B4-BE49-F238E27FC236}">
                <a16:creationId xmlns:a16="http://schemas.microsoft.com/office/drawing/2014/main" id="{97E86B6F-E44A-7782-0F2B-60621018E493}"/>
              </a:ext>
            </a:extLst>
          </p:cNvPr>
          <p:cNvPicPr>
            <a:picLocks noChangeAspect="1"/>
          </p:cNvPicPr>
          <p:nvPr/>
        </p:nvPicPr>
        <p:blipFill>
          <a:blip r:embed="rId4"/>
          <a:stretch>
            <a:fillRect/>
          </a:stretch>
        </p:blipFill>
        <p:spPr>
          <a:xfrm>
            <a:off x="2927317" y="5442577"/>
            <a:ext cx="6337365" cy="1195729"/>
          </a:xfrm>
          <a:prstGeom prst="rect">
            <a:avLst/>
          </a:prstGeom>
        </p:spPr>
      </p:pic>
    </p:spTree>
    <p:extLst>
      <p:ext uri="{BB962C8B-B14F-4D97-AF65-F5344CB8AC3E}">
        <p14:creationId xmlns:p14="http://schemas.microsoft.com/office/powerpoint/2010/main" val="7033861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E6FE8-DAE7-F359-7E81-0CEC28EE65BB}"/>
              </a:ext>
            </a:extLst>
          </p:cNvPr>
          <p:cNvSpPr>
            <a:spLocks noGrp="1"/>
          </p:cNvSpPr>
          <p:nvPr>
            <p:ph type="title"/>
          </p:nvPr>
        </p:nvSpPr>
        <p:spPr>
          <a:xfrm>
            <a:off x="336396" y="211873"/>
            <a:ext cx="10515600" cy="1325563"/>
          </a:xfrm>
          <a:solidFill>
            <a:srgbClr val="0070C0"/>
          </a:solidFill>
          <a:ln w="28575">
            <a:solidFill>
              <a:srgbClr val="002060"/>
            </a:solidFill>
          </a:ln>
        </p:spPr>
        <p:txBody>
          <a:bodyPr/>
          <a:lstStyle/>
          <a:p>
            <a:r>
              <a:rPr lang="en-US" b="1" i="1" dirty="0">
                <a:solidFill>
                  <a:schemeClr val="bg1"/>
                </a:solidFill>
                <a:latin typeface="Arial Narrow" panose="020B0604020202020204" pitchFamily="34" charset="0"/>
                <a:cs typeface="Arial Narrow" panose="020B0604020202020204" pitchFamily="34" charset="0"/>
              </a:rPr>
              <a:t>  </a:t>
            </a:r>
            <a:r>
              <a:rPr lang="en-US" b="1" i="1" u="sng" dirty="0">
                <a:solidFill>
                  <a:schemeClr val="bg1"/>
                </a:solidFill>
                <a:latin typeface="Arial Narrow" panose="020B0604020202020204" pitchFamily="34" charset="0"/>
                <a:cs typeface="Arial Narrow" panose="020B0604020202020204" pitchFamily="34" charset="0"/>
              </a:rPr>
              <a:t>Notice of Non-Discrimination</a:t>
            </a:r>
            <a:br>
              <a:rPr lang="en-US" dirty="0"/>
            </a:br>
            <a:endParaRPr lang="en-US" dirty="0"/>
          </a:p>
        </p:txBody>
      </p:sp>
      <p:sp>
        <p:nvSpPr>
          <p:cNvPr id="3" name="Content Placeholder 2">
            <a:extLst>
              <a:ext uri="{FF2B5EF4-FFF2-40B4-BE49-F238E27FC236}">
                <a16:creationId xmlns:a16="http://schemas.microsoft.com/office/drawing/2014/main" id="{E0B2F6D1-CA45-4B96-283A-2D41EB31AF6A}"/>
              </a:ext>
            </a:extLst>
          </p:cNvPr>
          <p:cNvSpPr>
            <a:spLocks noGrp="1"/>
          </p:cNvSpPr>
          <p:nvPr>
            <p:ph idx="1"/>
          </p:nvPr>
        </p:nvSpPr>
        <p:spPr>
          <a:xfrm>
            <a:off x="581722" y="1253331"/>
            <a:ext cx="7882054" cy="5392796"/>
          </a:xfrm>
          <a:solidFill>
            <a:schemeClr val="accent5">
              <a:lumMod val="60000"/>
              <a:lumOff val="40000"/>
            </a:schemeClr>
          </a:solidFill>
        </p:spPr>
        <p:txBody>
          <a:bodyPr>
            <a:normAutofit fontScale="85000" lnSpcReduction="10000"/>
          </a:bodyPr>
          <a:lstStyle/>
          <a:p>
            <a:pPr marL="0" indent="0">
              <a:buNone/>
            </a:pPr>
            <a:endParaRPr lang="en-US" sz="1300" b="1" i="1" dirty="0">
              <a:solidFill>
                <a:srgbClr val="002060"/>
              </a:solidFill>
              <a:latin typeface="Arial Narrow" panose="020B0604020202020204" pitchFamily="34" charset="0"/>
              <a:cs typeface="Arial Narrow" panose="020B0604020202020204" pitchFamily="34" charset="0"/>
            </a:endParaRPr>
          </a:p>
          <a:p>
            <a:r>
              <a:rPr lang="en-US" i="1" dirty="0">
                <a:solidFill>
                  <a:srgbClr val="002060"/>
                </a:solidFill>
                <a:latin typeface="Arial Narrow" panose="020B0604020202020204" pitchFamily="34" charset="0"/>
                <a:cs typeface="Arial Narrow" panose="020B0604020202020204" pitchFamily="34" charset="0"/>
              </a:rPr>
              <a:t>Mount Vernon Nazarene University is committed to fostering a non-discriminatory campus environment in which community members can learn and work. MVNU prohibits discrimination on the basis of race, sex, age, color, national origin, disability, marital status, or military service in the operation of all University programs, activities, and services.  As a faith-based institution, the University is exempted from certain laws and regulations concerning discrimination. The University maintains the right, with regard to its lifestyle covenant, employment, and other matters, to uphold and apply its Christian beliefs related to, among other issues, marriage, sex (gender), gender identity, sexual orientation, and sexual activity to the fullest extent permitted by law. Thus, MVNU attempts to make all policies and decisions within the doctrinal and moral convictions of the Church of the Nazarene (e.g., Articles of Faith, Covenant of Christian Conduct including the Statement on Human Sexuality and Marriage, Covenant of Christian Character, and the Statement on Discrimination, 915).</a:t>
            </a:r>
          </a:p>
          <a:p>
            <a:endParaRPr lang="en-US" dirty="0"/>
          </a:p>
        </p:txBody>
      </p:sp>
      <p:pic>
        <p:nvPicPr>
          <p:cNvPr id="5" name="Picture 4">
            <a:extLst>
              <a:ext uri="{FF2B5EF4-FFF2-40B4-BE49-F238E27FC236}">
                <a16:creationId xmlns:a16="http://schemas.microsoft.com/office/drawing/2014/main" id="{8C9B5D6A-B687-5536-B619-B8AE03364637}"/>
              </a:ext>
            </a:extLst>
          </p:cNvPr>
          <p:cNvPicPr>
            <a:picLocks noChangeAspect="1"/>
          </p:cNvPicPr>
          <p:nvPr/>
        </p:nvPicPr>
        <p:blipFill>
          <a:blip r:embed="rId2"/>
          <a:stretch>
            <a:fillRect/>
          </a:stretch>
        </p:blipFill>
        <p:spPr>
          <a:xfrm>
            <a:off x="8766716" y="2180062"/>
            <a:ext cx="3122341" cy="3122341"/>
          </a:xfrm>
          <a:prstGeom prst="rect">
            <a:avLst/>
          </a:prstGeom>
          <a:ln w="57150">
            <a:solidFill>
              <a:srgbClr val="002060"/>
            </a:solidFill>
          </a:ln>
        </p:spPr>
      </p:pic>
    </p:spTree>
    <p:extLst>
      <p:ext uri="{BB962C8B-B14F-4D97-AF65-F5344CB8AC3E}">
        <p14:creationId xmlns:p14="http://schemas.microsoft.com/office/powerpoint/2010/main" val="40336324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3121" y="168155"/>
            <a:ext cx="8825658" cy="2571417"/>
          </a:xfrm>
          <a:solidFill>
            <a:srgbClr val="0070C0"/>
          </a:solidFill>
          <a:ln w="76200">
            <a:solidFill>
              <a:srgbClr val="002060"/>
            </a:solidFill>
          </a:ln>
        </p:spPr>
        <p:txBody>
          <a:bodyPr vert="horz" lIns="91440" tIns="45720" rIns="91440" bIns="45720" rtlCol="0" anchor="b">
            <a:normAutofit fontScale="90000"/>
          </a:bodyPr>
          <a:lstStyle/>
          <a:p>
            <a:pPr algn="ctr"/>
            <a:br>
              <a:rPr lang="en-US" sz="5400" b="1" i="1" dirty="0">
                <a:solidFill>
                  <a:schemeClr val="bg1"/>
                </a:solidFill>
                <a:latin typeface="Arial Narrow" panose="020B0604020202020204" pitchFamily="34" charset="0"/>
                <a:cs typeface="Arial Narrow" panose="020B0604020202020204" pitchFamily="34" charset="0"/>
              </a:rPr>
            </a:br>
            <a:br>
              <a:rPr lang="en-US" sz="5400" b="1" i="1" dirty="0">
                <a:solidFill>
                  <a:schemeClr val="bg1"/>
                </a:solidFill>
                <a:latin typeface="Arial Narrow" panose="020B0604020202020204" pitchFamily="34" charset="0"/>
                <a:cs typeface="Arial Narrow" panose="020B0604020202020204" pitchFamily="34" charset="0"/>
              </a:rPr>
            </a:br>
            <a:br>
              <a:rPr lang="en-US" sz="5400" b="1" i="1" dirty="0">
                <a:solidFill>
                  <a:schemeClr val="bg1"/>
                </a:solidFill>
                <a:latin typeface="Arial Narrow" panose="020B0604020202020204" pitchFamily="34" charset="0"/>
                <a:cs typeface="Arial Narrow" panose="020B0604020202020204" pitchFamily="34" charset="0"/>
              </a:rPr>
            </a:br>
            <a:br>
              <a:rPr lang="en-US" sz="5400" b="1" i="1" dirty="0">
                <a:solidFill>
                  <a:schemeClr val="bg1"/>
                </a:solidFill>
                <a:latin typeface="Arial Narrow" panose="020B0604020202020204" pitchFamily="34" charset="0"/>
                <a:cs typeface="Arial Narrow" panose="020B0604020202020204" pitchFamily="34" charset="0"/>
              </a:rPr>
            </a:br>
            <a:r>
              <a:rPr lang="en-US" sz="5400" b="1" i="1" dirty="0">
                <a:solidFill>
                  <a:schemeClr val="bg1"/>
                </a:solidFill>
                <a:latin typeface="Arial Narrow" panose="020B0604020202020204" pitchFamily="34" charset="0"/>
                <a:cs typeface="Arial Narrow" panose="020B0604020202020204" pitchFamily="34" charset="0"/>
              </a:rPr>
              <a:t>ANTI-HAZING POLICY</a:t>
            </a:r>
            <a:br>
              <a:rPr lang="en-US" sz="5400" b="1" i="1" dirty="0">
                <a:solidFill>
                  <a:schemeClr val="bg1"/>
                </a:solidFill>
                <a:latin typeface="Arial Narrow" panose="020B0604020202020204" pitchFamily="34" charset="0"/>
                <a:cs typeface="Arial Narrow" panose="020B0604020202020204" pitchFamily="34" charset="0"/>
              </a:rPr>
            </a:br>
            <a:br>
              <a:rPr lang="en-US" sz="5400" b="1" i="1" dirty="0">
                <a:solidFill>
                  <a:schemeClr val="bg1"/>
                </a:solidFill>
                <a:latin typeface="Arial Narrow" panose="020B0604020202020204" pitchFamily="34" charset="0"/>
                <a:cs typeface="Arial Narrow" panose="020B0604020202020204" pitchFamily="34" charset="0"/>
              </a:rPr>
            </a:br>
            <a:endParaRPr lang="en-US" sz="5400" b="1" i="1" dirty="0">
              <a:solidFill>
                <a:schemeClr val="bg1"/>
              </a:solidFill>
              <a:latin typeface="Arial Narrow" panose="020B0604020202020204" pitchFamily="34" charset="0"/>
              <a:cs typeface="Arial Narrow" panose="020B0604020202020204" pitchFamily="34" charset="0"/>
            </a:endParaRPr>
          </a:p>
        </p:txBody>
      </p:sp>
      <p:pic>
        <p:nvPicPr>
          <p:cNvPr id="4" name="Picture 3" descr="A picture containing text, old&#10;&#10;Description automatically generated">
            <a:extLst>
              <a:ext uri="{FF2B5EF4-FFF2-40B4-BE49-F238E27FC236}">
                <a16:creationId xmlns:a16="http://schemas.microsoft.com/office/drawing/2014/main" id="{4ABF9F3F-0DD0-65BF-92DA-D11E7E9C3CF9}"/>
              </a:ext>
            </a:extLst>
          </p:cNvPr>
          <p:cNvPicPr>
            <a:picLocks noChangeAspect="1"/>
          </p:cNvPicPr>
          <p:nvPr/>
        </p:nvPicPr>
        <p:blipFill>
          <a:blip r:embed="rId3"/>
          <a:stretch>
            <a:fillRect/>
          </a:stretch>
        </p:blipFill>
        <p:spPr>
          <a:xfrm>
            <a:off x="7451732" y="1558972"/>
            <a:ext cx="4574490" cy="2571417"/>
          </a:xfrm>
          <a:prstGeom prst="rect">
            <a:avLst/>
          </a:prstGeom>
          <a:ln w="57150">
            <a:solidFill>
              <a:srgbClr val="002060"/>
            </a:solidFill>
          </a:ln>
        </p:spPr>
      </p:pic>
      <p:pic>
        <p:nvPicPr>
          <p:cNvPr id="6" name="Picture 5" descr="Graphical user interface, website&#10;&#10;Description automatically generated">
            <a:extLst>
              <a:ext uri="{FF2B5EF4-FFF2-40B4-BE49-F238E27FC236}">
                <a16:creationId xmlns:a16="http://schemas.microsoft.com/office/drawing/2014/main" id="{A6F069C3-4D7F-17FF-8BCB-F9F81E6EC1D6}"/>
              </a:ext>
            </a:extLst>
          </p:cNvPr>
          <p:cNvPicPr>
            <a:picLocks noChangeAspect="1"/>
          </p:cNvPicPr>
          <p:nvPr/>
        </p:nvPicPr>
        <p:blipFill>
          <a:blip r:embed="rId4"/>
          <a:stretch>
            <a:fillRect/>
          </a:stretch>
        </p:blipFill>
        <p:spPr>
          <a:xfrm>
            <a:off x="684951" y="1623159"/>
            <a:ext cx="6168611" cy="3424748"/>
          </a:xfrm>
          <a:prstGeom prst="rect">
            <a:avLst/>
          </a:prstGeom>
          <a:ln w="57150">
            <a:solidFill>
              <a:srgbClr val="002060"/>
            </a:solidFill>
          </a:ln>
        </p:spPr>
      </p:pic>
      <p:pic>
        <p:nvPicPr>
          <p:cNvPr id="10" name="Picture 9" descr="Graphical user interface, text, application&#10;&#10;Description automatically generated">
            <a:extLst>
              <a:ext uri="{FF2B5EF4-FFF2-40B4-BE49-F238E27FC236}">
                <a16:creationId xmlns:a16="http://schemas.microsoft.com/office/drawing/2014/main" id="{435A35D1-0160-854E-221E-EAA3CC67BA70}"/>
              </a:ext>
            </a:extLst>
          </p:cNvPr>
          <p:cNvPicPr>
            <a:picLocks noChangeAspect="1"/>
          </p:cNvPicPr>
          <p:nvPr/>
        </p:nvPicPr>
        <p:blipFill>
          <a:blip r:embed="rId5"/>
          <a:stretch>
            <a:fillRect/>
          </a:stretch>
        </p:blipFill>
        <p:spPr>
          <a:xfrm>
            <a:off x="4646321" y="4130389"/>
            <a:ext cx="6860728" cy="2437431"/>
          </a:xfrm>
          <a:prstGeom prst="rect">
            <a:avLst/>
          </a:prstGeom>
          <a:solidFill>
            <a:srgbClr val="002060"/>
          </a:solidFill>
          <a:ln w="57150">
            <a:solidFill>
              <a:srgbClr val="002060"/>
            </a:solidFill>
          </a:ln>
        </p:spPr>
      </p:pic>
    </p:spTree>
    <p:extLst>
      <p:ext uri="{BB962C8B-B14F-4D97-AF65-F5344CB8AC3E}">
        <p14:creationId xmlns:p14="http://schemas.microsoft.com/office/powerpoint/2010/main" val="677885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Shape 14">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3" name="Isosceles Triangle 22">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BB4482A-2248-1540-2E03-73B2CB4213E5}"/>
              </a:ext>
            </a:extLst>
          </p:cNvPr>
          <p:cNvPicPr>
            <a:picLocks noChangeAspect="1"/>
          </p:cNvPicPr>
          <p:nvPr/>
        </p:nvPicPr>
        <p:blipFill>
          <a:blip r:embed="rId2"/>
          <a:stretch>
            <a:fillRect/>
          </a:stretch>
        </p:blipFill>
        <p:spPr>
          <a:xfrm>
            <a:off x="687197" y="643467"/>
            <a:ext cx="10817605" cy="5571065"/>
          </a:xfrm>
          <a:prstGeom prst="rect">
            <a:avLst/>
          </a:prstGeom>
          <a:ln>
            <a:noFill/>
          </a:ln>
        </p:spPr>
      </p:pic>
      <p:sp>
        <p:nvSpPr>
          <p:cNvPr id="25" name="Isosceles Triangle 24">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46997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832" y="750050"/>
            <a:ext cx="7991168" cy="1325563"/>
          </a:xfrm>
          <a:solidFill>
            <a:srgbClr val="0070C0"/>
          </a:solidFill>
        </p:spPr>
        <p:txBody>
          <a:bodyPr>
            <a:normAutofit/>
          </a:bodyPr>
          <a:lstStyle/>
          <a:p>
            <a:r>
              <a:rPr lang="en-US" sz="4800" dirty="0">
                <a:solidFill>
                  <a:schemeClr val="bg1"/>
                </a:solidFill>
                <a:latin typeface="Franklin Gothic Medium Cond"/>
              </a:rPr>
              <a:t>ANTI-HAZING POLICY</a:t>
            </a:r>
            <a:endParaRPr lang="en-US" dirty="0">
              <a:solidFill>
                <a:schemeClr val="bg1"/>
              </a:solidFill>
            </a:endParaRPr>
          </a:p>
        </p:txBody>
      </p:sp>
      <p:sp>
        <p:nvSpPr>
          <p:cNvPr id="3" name="Content Placeholder 2"/>
          <p:cNvSpPr>
            <a:spLocks noGrp="1"/>
          </p:cNvSpPr>
          <p:nvPr>
            <p:ph idx="1"/>
          </p:nvPr>
        </p:nvSpPr>
        <p:spPr>
          <a:xfrm>
            <a:off x="467832" y="2424223"/>
            <a:ext cx="11334307" cy="4348717"/>
          </a:xfrm>
        </p:spPr>
        <p:txBody>
          <a:bodyPr vert="horz" lIns="91440" tIns="45720" rIns="91440" bIns="45720" rtlCol="0" anchor="t">
            <a:normAutofit lnSpcReduction="10000"/>
          </a:bodyPr>
          <a:lstStyle/>
          <a:p>
            <a:pPr marL="0" indent="0">
              <a:buNone/>
            </a:pPr>
            <a:r>
              <a:rPr lang="en-US" sz="3600" dirty="0">
                <a:solidFill>
                  <a:srgbClr val="002060"/>
                </a:solidFill>
                <a:cs typeface="Calibri"/>
              </a:rPr>
              <a:t>The </a:t>
            </a:r>
            <a:r>
              <a:rPr lang="en-US" sz="3600" b="1" dirty="0">
                <a:solidFill>
                  <a:srgbClr val="002060"/>
                </a:solidFill>
                <a:cs typeface="Calibri"/>
              </a:rPr>
              <a:t>Ohio Revised Code</a:t>
            </a:r>
            <a:r>
              <a:rPr lang="en-US" sz="3600" dirty="0">
                <a:solidFill>
                  <a:srgbClr val="002060"/>
                </a:solidFill>
                <a:cs typeface="Calibri"/>
              </a:rPr>
              <a:t>, Section 2903.31 defines hazing as: "doing any act or coercing another, including the victim, to </a:t>
            </a:r>
            <a:r>
              <a:rPr lang="en-US" sz="3600" u="sng" dirty="0">
                <a:solidFill>
                  <a:srgbClr val="002060"/>
                </a:solidFill>
                <a:cs typeface="Calibri"/>
              </a:rPr>
              <a:t>do any act of initiation into any student or other organization</a:t>
            </a:r>
            <a:r>
              <a:rPr lang="en-US" sz="3600" dirty="0">
                <a:solidFill>
                  <a:srgbClr val="002060"/>
                </a:solidFill>
                <a:cs typeface="Calibri"/>
              </a:rPr>
              <a:t> or any act to continue or reinstate membership in or affiliation with any student or other organization that </a:t>
            </a:r>
            <a:r>
              <a:rPr lang="en-US" sz="3600" u="sng" dirty="0">
                <a:solidFill>
                  <a:srgbClr val="002060"/>
                </a:solidFill>
                <a:cs typeface="Calibri"/>
              </a:rPr>
              <a:t>causes or creates a substantial risk of causing mental or physical harm to any person</a:t>
            </a:r>
            <a:r>
              <a:rPr lang="en-US" sz="3600" dirty="0">
                <a:solidFill>
                  <a:srgbClr val="002060"/>
                </a:solidFill>
                <a:cs typeface="Calibri"/>
              </a:rPr>
              <a:t>, including coercing another to consume alcohol or a drug of abuse, as defined in section 3719.011 of the Revised Code. </a:t>
            </a:r>
          </a:p>
        </p:txBody>
      </p:sp>
      <p:sp>
        <p:nvSpPr>
          <p:cNvPr id="8" name="TextBox 7">
            <a:extLst>
              <a:ext uri="{FF2B5EF4-FFF2-40B4-BE49-F238E27FC236}">
                <a16:creationId xmlns:a16="http://schemas.microsoft.com/office/drawing/2014/main" id="{9DD58335-AB24-8AEB-1A84-6138E9D51895}"/>
              </a:ext>
            </a:extLst>
          </p:cNvPr>
          <p:cNvSpPr txBox="1"/>
          <p:nvPr/>
        </p:nvSpPr>
        <p:spPr>
          <a:xfrm>
            <a:off x="5273349" y="1598559"/>
            <a:ext cx="3185651" cy="477054"/>
          </a:xfrm>
          <a:prstGeom prst="rect">
            <a:avLst/>
          </a:prstGeom>
          <a:solidFill>
            <a:srgbClr val="0070C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500" dirty="0">
                <a:solidFill>
                  <a:schemeClr val="bg1"/>
                </a:solidFill>
                <a:latin typeface="Franklin Gothic Medium Cond"/>
              </a:rPr>
              <a:t>WHAT IS HAZING?</a:t>
            </a:r>
            <a:endParaRPr lang="en-US" sz="2500" dirty="0">
              <a:solidFill>
                <a:schemeClr val="bg1"/>
              </a:solidFill>
              <a:cs typeface="Calibri"/>
            </a:endParaRPr>
          </a:p>
        </p:txBody>
      </p:sp>
    </p:spTree>
    <p:extLst>
      <p:ext uri="{BB962C8B-B14F-4D97-AF65-F5344CB8AC3E}">
        <p14:creationId xmlns:p14="http://schemas.microsoft.com/office/powerpoint/2010/main" val="1809582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2A6D9-8D23-9884-6F36-23C194DF3960}"/>
              </a:ext>
            </a:extLst>
          </p:cNvPr>
          <p:cNvSpPr>
            <a:spLocks noGrp="1"/>
          </p:cNvSpPr>
          <p:nvPr>
            <p:ph type="title"/>
          </p:nvPr>
        </p:nvSpPr>
        <p:spPr>
          <a:xfrm>
            <a:off x="838200" y="290353"/>
            <a:ext cx="10515600" cy="1325563"/>
          </a:xfrm>
          <a:solidFill>
            <a:srgbClr val="0070C0"/>
          </a:solidFill>
        </p:spPr>
        <p:txBody>
          <a:bodyPr>
            <a:normAutofit fontScale="90000"/>
          </a:bodyPr>
          <a:lstStyle/>
          <a:p>
            <a:br>
              <a:rPr lang="en-US" b="1" dirty="0">
                <a:solidFill>
                  <a:schemeClr val="bg1"/>
                </a:solidFill>
                <a:latin typeface="Franklin Gothic Book" panose="020B0503020102020204" pitchFamily="34" charset="0"/>
              </a:rPr>
            </a:br>
            <a:r>
              <a:rPr lang="en-US" sz="5300" b="1" dirty="0">
                <a:solidFill>
                  <a:schemeClr val="bg1"/>
                </a:solidFill>
                <a:latin typeface="Franklin Gothic Book" panose="020B0503020102020204" pitchFamily="34" charset="0"/>
              </a:rPr>
              <a:t>PENALTIES</a:t>
            </a:r>
            <a:br>
              <a:rPr lang="en-US" dirty="0"/>
            </a:br>
            <a:endParaRPr lang="en-US" dirty="0"/>
          </a:p>
        </p:txBody>
      </p:sp>
      <p:sp>
        <p:nvSpPr>
          <p:cNvPr id="3" name="Content Placeholder 2">
            <a:extLst>
              <a:ext uri="{FF2B5EF4-FFF2-40B4-BE49-F238E27FC236}">
                <a16:creationId xmlns:a16="http://schemas.microsoft.com/office/drawing/2014/main" id="{9AA5767C-6259-8CAF-50DF-7923251AB0C1}"/>
              </a:ext>
            </a:extLst>
          </p:cNvPr>
          <p:cNvSpPr>
            <a:spLocks noGrp="1"/>
          </p:cNvSpPr>
          <p:nvPr>
            <p:ph idx="1"/>
          </p:nvPr>
        </p:nvSpPr>
        <p:spPr>
          <a:xfrm>
            <a:off x="1657350" y="1677376"/>
            <a:ext cx="9696450" cy="1774825"/>
          </a:xfrm>
        </p:spPr>
        <p:txBody>
          <a:bodyPr/>
          <a:lstStyle/>
          <a:p>
            <a:pPr marL="0" indent="0">
              <a:buNone/>
            </a:pPr>
            <a:r>
              <a:rPr lang="en-US" sz="2400" b="1" i="1" dirty="0">
                <a:latin typeface="Arial Narrow" panose="020B0604020202020204" pitchFamily="34" charset="0"/>
                <a:cs typeface="Arial Narrow" panose="020B0604020202020204" pitchFamily="34" charset="0"/>
              </a:rPr>
              <a:t>RECKLESS PARTICIPATION</a:t>
            </a:r>
          </a:p>
          <a:p>
            <a:pPr marL="0" indent="0">
              <a:buNone/>
            </a:pPr>
            <a:r>
              <a:rPr lang="en-US" sz="2000" b="1" i="1" dirty="0">
                <a:latin typeface="Arial Narrow" panose="020B0604020202020204" pitchFamily="34" charset="0"/>
                <a:cs typeface="Arial Narrow" panose="020B0604020202020204" pitchFamily="34" charset="0"/>
              </a:rPr>
              <a:t>Prohibits administrators, employees, faculty members, teachers, consultants, alumni or volunteers from recklessly permitting the hazing of any person associated with an institutional organization. </a:t>
            </a:r>
          </a:p>
          <a:p>
            <a:endParaRPr lang="en-US" dirty="0"/>
          </a:p>
        </p:txBody>
      </p:sp>
      <p:pic>
        <p:nvPicPr>
          <p:cNvPr id="2049" name="Picture 1" descr="page9image4820640">
            <a:extLst>
              <a:ext uri="{FF2B5EF4-FFF2-40B4-BE49-F238E27FC236}">
                <a16:creationId xmlns:a16="http://schemas.microsoft.com/office/drawing/2014/main" id="{6C0AAD06-B6DB-9701-6CED-673A7730C6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140" y="1929765"/>
            <a:ext cx="1003300" cy="10033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 4">
            <a:extLst>
              <a:ext uri="{FF2B5EF4-FFF2-40B4-BE49-F238E27FC236}">
                <a16:creationId xmlns:a16="http://schemas.microsoft.com/office/drawing/2014/main" id="{72D2E933-1015-A175-7BFC-270B6FB76DAC}"/>
              </a:ext>
            </a:extLst>
          </p:cNvPr>
          <p:cNvGraphicFramePr>
            <a:graphicFrameLocks noGrp="1"/>
          </p:cNvGraphicFramePr>
          <p:nvPr>
            <p:extLst>
              <p:ext uri="{D42A27DB-BD31-4B8C-83A1-F6EECF244321}">
                <p14:modId xmlns:p14="http://schemas.microsoft.com/office/powerpoint/2010/main" val="2721375266"/>
              </p:ext>
            </p:extLst>
          </p:nvPr>
        </p:nvGraphicFramePr>
        <p:xfrm>
          <a:off x="3154680" y="2857841"/>
          <a:ext cx="8199120" cy="1188720"/>
        </p:xfrm>
        <a:graphic>
          <a:graphicData uri="http://schemas.openxmlformats.org/drawingml/2006/table">
            <a:tbl>
              <a:tblPr/>
              <a:tblGrid>
                <a:gridCol w="4099560">
                  <a:extLst>
                    <a:ext uri="{9D8B030D-6E8A-4147-A177-3AD203B41FA5}">
                      <a16:colId xmlns:a16="http://schemas.microsoft.com/office/drawing/2014/main" val="1429696075"/>
                    </a:ext>
                  </a:extLst>
                </a:gridCol>
                <a:gridCol w="4099560">
                  <a:extLst>
                    <a:ext uri="{9D8B030D-6E8A-4147-A177-3AD203B41FA5}">
                      <a16:colId xmlns:a16="http://schemas.microsoft.com/office/drawing/2014/main" val="1844538844"/>
                    </a:ext>
                  </a:extLst>
                </a:gridCol>
              </a:tblGrid>
              <a:tr h="399407">
                <a:tc>
                  <a:txBody>
                    <a:bodyPr/>
                    <a:lstStyle/>
                    <a:p>
                      <a:r>
                        <a:rPr lang="en-US" sz="2400" b="1" dirty="0">
                          <a:solidFill>
                            <a:srgbClr val="0070C0"/>
                          </a:solidFill>
                          <a:effectLst/>
                          <a:latin typeface="+mn-lt"/>
                        </a:rPr>
                        <a:t>Old Penalty</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r>
                        <a:rPr lang="en-US" sz="2400" b="1" dirty="0">
                          <a:solidFill>
                            <a:srgbClr val="006DC6"/>
                          </a:solidFill>
                          <a:effectLst/>
                          <a:latin typeface="Calibri" panose="020F0502020204030204" pitchFamily="34" charset="0"/>
                        </a:rPr>
                        <a:t>Collin’s Law penalty </a:t>
                      </a:r>
                      <a:endParaRPr lang="en-US" dirty="0">
                        <a:effectLst/>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143710311"/>
                  </a:ext>
                </a:extLst>
              </a:tr>
              <a:tr h="319526">
                <a:tc>
                  <a:txBody>
                    <a:bodyPr/>
                    <a:lstStyle/>
                    <a:p>
                      <a:r>
                        <a:rPr lang="en-US" sz="1800" dirty="0">
                          <a:effectLst/>
                          <a:latin typeface="Calibri" panose="020F0502020204030204" pitchFamily="34" charset="0"/>
                        </a:rPr>
                        <a:t>Second degree misdemeanor </a:t>
                      </a:r>
                      <a:endParaRPr lang="en-US" sz="1800" dirty="0">
                        <a:effectLst/>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n-US" sz="1800" b="0" dirty="0">
                          <a:effectLst/>
                          <a:latin typeface="Calibri" panose="020F0502020204030204" pitchFamily="34" charset="0"/>
                        </a:rPr>
                        <a:t>Fourth degree misdemeanor </a:t>
                      </a:r>
                      <a:endParaRPr lang="en-US" sz="1800" b="0" dirty="0">
                        <a:effectLst/>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22874847"/>
                  </a:ext>
                </a:extLst>
              </a:tr>
              <a:tr h="319526">
                <a:tc>
                  <a:txBody>
                    <a:bodyPr/>
                    <a:lstStyle/>
                    <a:p>
                      <a:r>
                        <a:rPr lang="en-US" sz="1800" i="1" dirty="0">
                          <a:effectLst/>
                          <a:latin typeface="Calibri" panose="020F0502020204030204" pitchFamily="34" charset="0"/>
                        </a:rPr>
                        <a:t>30 days in jail and/or fine of $250 </a:t>
                      </a:r>
                      <a:endParaRPr lang="en-US" sz="1800" dirty="0">
                        <a:effectLst/>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n-US" sz="1800" b="0" i="1" dirty="0">
                          <a:effectLst/>
                          <a:latin typeface="Calibri" panose="020F0502020204030204" pitchFamily="34" charset="0"/>
                        </a:rPr>
                        <a:t>90 days in jail and/or fine of $750 </a:t>
                      </a:r>
                      <a:endParaRPr lang="en-US" sz="1800" b="0" dirty="0">
                        <a:effectLst/>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71031793"/>
                  </a:ext>
                </a:extLst>
              </a:tr>
            </a:tbl>
          </a:graphicData>
        </a:graphic>
      </p:graphicFrame>
      <p:sp>
        <p:nvSpPr>
          <p:cNvPr id="7" name="TextBox 6">
            <a:extLst>
              <a:ext uri="{FF2B5EF4-FFF2-40B4-BE49-F238E27FC236}">
                <a16:creationId xmlns:a16="http://schemas.microsoft.com/office/drawing/2014/main" id="{FE053C24-0965-0DAC-CD17-E3DF4BB4CABC}"/>
              </a:ext>
            </a:extLst>
          </p:cNvPr>
          <p:cNvSpPr txBox="1"/>
          <p:nvPr/>
        </p:nvSpPr>
        <p:spPr>
          <a:xfrm>
            <a:off x="838200" y="4170125"/>
            <a:ext cx="10184130" cy="1477328"/>
          </a:xfrm>
          <a:prstGeom prst="rect">
            <a:avLst/>
          </a:prstGeom>
          <a:noFill/>
        </p:spPr>
        <p:txBody>
          <a:bodyPr wrap="square" rtlCol="0">
            <a:spAutoFit/>
          </a:bodyPr>
          <a:lstStyle/>
          <a:p>
            <a:r>
              <a:rPr lang="en-US" sz="2800" b="1" i="1" dirty="0">
                <a:latin typeface="Arial Narrow" panose="020B0604020202020204" pitchFamily="34" charset="0"/>
                <a:cs typeface="Arial Narrow" panose="020B0604020202020204" pitchFamily="34" charset="0"/>
              </a:rPr>
              <a:t>	</a:t>
            </a:r>
            <a:r>
              <a:rPr lang="en-US" sz="2400" b="1" i="1" dirty="0">
                <a:latin typeface="Arial Narrow" panose="020B0604020202020204" pitchFamily="34" charset="0"/>
                <a:cs typeface="Arial Narrow" panose="020B0604020202020204" pitchFamily="34" charset="0"/>
              </a:rPr>
              <a:t>NEW:  COERCED CONSUMPTION</a:t>
            </a:r>
          </a:p>
          <a:p>
            <a:r>
              <a:rPr lang="en-US" sz="2400" b="1" i="1" dirty="0">
                <a:latin typeface="Arial Narrow" panose="020B0604020202020204" pitchFamily="34" charset="0"/>
                <a:cs typeface="Arial Narrow" panose="020B0604020202020204" pitchFamily="34" charset="0"/>
              </a:rPr>
              <a:t>	</a:t>
            </a:r>
            <a:r>
              <a:rPr lang="en-US" sz="2000" b="1" i="1" dirty="0">
                <a:latin typeface="Arial Narrow" panose="020B0604020202020204" pitchFamily="34" charset="0"/>
                <a:cs typeface="Arial Narrow" panose="020B0604020202020204" pitchFamily="34" charset="0"/>
              </a:rPr>
              <a:t>Prohibits hazing that involves “coerced consumption of alcohol or drugs of abuse resulting 	in serious physical harm to that person.” </a:t>
            </a:r>
          </a:p>
          <a:p>
            <a:endParaRPr lang="en-US" dirty="0"/>
          </a:p>
        </p:txBody>
      </p:sp>
      <p:pic>
        <p:nvPicPr>
          <p:cNvPr id="8" name="Picture 1" descr="page9image4820640">
            <a:extLst>
              <a:ext uri="{FF2B5EF4-FFF2-40B4-BE49-F238E27FC236}">
                <a16:creationId xmlns:a16="http://schemas.microsoft.com/office/drawing/2014/main" id="{FB24B01A-F5BE-7174-C530-AB4C3F4710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050" y="4170125"/>
            <a:ext cx="1003300" cy="10033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Table 8">
            <a:extLst>
              <a:ext uri="{FF2B5EF4-FFF2-40B4-BE49-F238E27FC236}">
                <a16:creationId xmlns:a16="http://schemas.microsoft.com/office/drawing/2014/main" id="{574E99EF-0833-BF0B-7505-C5FB4142F1F3}"/>
              </a:ext>
            </a:extLst>
          </p:cNvPr>
          <p:cNvGraphicFramePr>
            <a:graphicFrameLocks noGrp="1"/>
          </p:cNvGraphicFramePr>
          <p:nvPr>
            <p:extLst>
              <p:ext uri="{D42A27DB-BD31-4B8C-83A1-F6EECF244321}">
                <p14:modId xmlns:p14="http://schemas.microsoft.com/office/powerpoint/2010/main" val="2477541128"/>
              </p:ext>
            </p:extLst>
          </p:nvPr>
        </p:nvGraphicFramePr>
        <p:xfrm>
          <a:off x="2449830" y="5412050"/>
          <a:ext cx="8903970" cy="1188720"/>
        </p:xfrm>
        <a:graphic>
          <a:graphicData uri="http://schemas.openxmlformats.org/drawingml/2006/table">
            <a:tbl>
              <a:tblPr/>
              <a:tblGrid>
                <a:gridCol w="8903970">
                  <a:extLst>
                    <a:ext uri="{9D8B030D-6E8A-4147-A177-3AD203B41FA5}">
                      <a16:colId xmlns:a16="http://schemas.microsoft.com/office/drawing/2014/main" val="4121553759"/>
                    </a:ext>
                  </a:extLst>
                </a:gridCol>
              </a:tblGrid>
              <a:tr h="265906">
                <a:tc>
                  <a:txBody>
                    <a:bodyPr/>
                    <a:lstStyle/>
                    <a:p>
                      <a:r>
                        <a:rPr lang="en-US" sz="2400" b="1" dirty="0">
                          <a:solidFill>
                            <a:srgbClr val="006DC6"/>
                          </a:solidFill>
                          <a:effectLst/>
                          <a:latin typeface="Calibri" panose="020F0502020204030204" pitchFamily="34" charset="0"/>
                        </a:rPr>
                        <a:t>Collin’s Law penalty </a:t>
                      </a:r>
                      <a:endParaRPr lang="en-US" dirty="0">
                        <a:effectLst/>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D6D6"/>
                    </a:solidFill>
                  </a:tcPr>
                </a:tc>
                <a:extLst>
                  <a:ext uri="{0D108BD9-81ED-4DB2-BD59-A6C34878D82A}">
                    <a16:rowId xmlns:a16="http://schemas.microsoft.com/office/drawing/2014/main" val="3389948237"/>
                  </a:ext>
                </a:extLst>
              </a:tr>
              <a:tr h="284847">
                <a:tc>
                  <a:txBody>
                    <a:bodyPr/>
                    <a:lstStyle/>
                    <a:p>
                      <a:r>
                        <a:rPr lang="en-US" sz="1800" b="0" dirty="0">
                          <a:effectLst/>
                          <a:latin typeface="Calibri" panose="020F0502020204030204" pitchFamily="34" charset="0"/>
                        </a:rPr>
                        <a:t>Third degree felony (for hazing participants and those who recklessly permitted) </a:t>
                      </a:r>
                      <a:endParaRPr lang="en-US" sz="1800" b="0" dirty="0">
                        <a:effectLst/>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342794380"/>
                  </a:ext>
                </a:extLst>
              </a:tr>
              <a:tr h="284847">
                <a:tc>
                  <a:txBody>
                    <a:bodyPr/>
                    <a:lstStyle/>
                    <a:p>
                      <a:r>
                        <a:rPr lang="en-US" sz="1800" b="0" i="1" dirty="0">
                          <a:effectLst/>
                          <a:latin typeface="Calibri" panose="020F0502020204030204" pitchFamily="34" charset="0"/>
                        </a:rPr>
                        <a:t>Prison sentence and/or fine of $10,000 </a:t>
                      </a:r>
                      <a:endParaRPr lang="en-US" sz="1800" b="0" dirty="0">
                        <a:effectLst/>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553852897"/>
                  </a:ext>
                </a:extLst>
              </a:tr>
            </a:tbl>
          </a:graphicData>
        </a:graphic>
      </p:graphicFrame>
    </p:spTree>
    <p:extLst>
      <p:ext uri="{BB962C8B-B14F-4D97-AF65-F5344CB8AC3E}">
        <p14:creationId xmlns:p14="http://schemas.microsoft.com/office/powerpoint/2010/main" val="33884311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9340" y="829185"/>
            <a:ext cx="7991168" cy="1325563"/>
          </a:xfrm>
          <a:solidFill>
            <a:srgbClr val="0070C0"/>
          </a:solidFill>
        </p:spPr>
        <p:txBody>
          <a:bodyPr>
            <a:normAutofit/>
          </a:bodyPr>
          <a:lstStyle/>
          <a:p>
            <a:r>
              <a:rPr lang="en-US" sz="4800" dirty="0">
                <a:solidFill>
                  <a:schemeClr val="bg1"/>
                </a:solidFill>
                <a:latin typeface="Franklin Gothic Medium Cond"/>
              </a:rPr>
              <a:t>ANTI-HAZING POLICY</a:t>
            </a:r>
            <a:endParaRPr lang="en-US" dirty="0">
              <a:solidFill>
                <a:schemeClr val="bg1"/>
              </a:solidFill>
            </a:endParaRPr>
          </a:p>
        </p:txBody>
      </p:sp>
      <p:sp>
        <p:nvSpPr>
          <p:cNvPr id="5" name="Content Placeholder 4">
            <a:extLst>
              <a:ext uri="{FF2B5EF4-FFF2-40B4-BE49-F238E27FC236}">
                <a16:creationId xmlns:a16="http://schemas.microsoft.com/office/drawing/2014/main" id="{336FADFA-A420-AFB0-FF28-645CE015F5A9}"/>
              </a:ext>
            </a:extLst>
          </p:cNvPr>
          <p:cNvSpPr>
            <a:spLocks noGrp="1"/>
          </p:cNvSpPr>
          <p:nvPr>
            <p:ph idx="1"/>
          </p:nvPr>
        </p:nvSpPr>
        <p:spPr>
          <a:xfrm>
            <a:off x="829340" y="2658138"/>
            <a:ext cx="11362660" cy="3774559"/>
          </a:xfrm>
        </p:spPr>
        <p:txBody>
          <a:bodyPr vert="horz" lIns="91440" tIns="45720" rIns="91440" bIns="45720" rtlCol="0" anchor="t">
            <a:normAutofit/>
          </a:bodyPr>
          <a:lstStyle/>
          <a:p>
            <a:pPr marL="0" indent="0">
              <a:buNone/>
            </a:pPr>
            <a:r>
              <a:rPr lang="en-US" sz="3500" b="1" i="1" dirty="0">
                <a:solidFill>
                  <a:srgbClr val="002060"/>
                </a:solidFill>
                <a:cs typeface="Calibri"/>
              </a:rPr>
              <a:t>MVNU </a:t>
            </a:r>
            <a:r>
              <a:rPr lang="en-US" sz="3500" dirty="0">
                <a:solidFill>
                  <a:srgbClr val="002060"/>
                </a:solidFill>
                <a:cs typeface="Calibri"/>
              </a:rPr>
              <a:t>considers hazing to be any act which endangers the mental or physical health or safety of a student, or which destroys or removes public or private property for the purpose of initiation, admission into, or affiliation with, or as a condition for continued membership in a group or organization, whether the person subjecting to such behavior participates willingly or not. </a:t>
            </a:r>
          </a:p>
          <a:p>
            <a:endParaRPr lang="en-US" dirty="0">
              <a:cs typeface="Calibri"/>
            </a:endParaRPr>
          </a:p>
        </p:txBody>
      </p:sp>
      <p:sp>
        <p:nvSpPr>
          <p:cNvPr id="13" name="TextBox 12">
            <a:extLst>
              <a:ext uri="{FF2B5EF4-FFF2-40B4-BE49-F238E27FC236}">
                <a16:creationId xmlns:a16="http://schemas.microsoft.com/office/drawing/2014/main" id="{1A1EB0F6-8CBD-AC74-8444-D81960DF13FA}"/>
              </a:ext>
            </a:extLst>
          </p:cNvPr>
          <p:cNvSpPr txBox="1"/>
          <p:nvPr/>
        </p:nvSpPr>
        <p:spPr>
          <a:xfrm>
            <a:off x="5634857" y="1677694"/>
            <a:ext cx="3185651" cy="477054"/>
          </a:xfrm>
          <a:prstGeom prst="rect">
            <a:avLst/>
          </a:prstGeom>
          <a:solidFill>
            <a:srgbClr val="0070C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500" dirty="0">
                <a:solidFill>
                  <a:schemeClr val="bg1"/>
                </a:solidFill>
                <a:latin typeface="Franklin Gothic Medium Cond"/>
              </a:rPr>
              <a:t>WHAT IS HAZING?</a:t>
            </a:r>
            <a:endParaRPr lang="en-US" sz="2500" dirty="0">
              <a:solidFill>
                <a:schemeClr val="bg1"/>
              </a:solidFill>
              <a:cs typeface="Calibri"/>
            </a:endParaRPr>
          </a:p>
        </p:txBody>
      </p:sp>
      <p:pic>
        <p:nvPicPr>
          <p:cNvPr id="3" name="Picture 2">
            <a:extLst>
              <a:ext uri="{FF2B5EF4-FFF2-40B4-BE49-F238E27FC236}">
                <a16:creationId xmlns:a16="http://schemas.microsoft.com/office/drawing/2014/main" id="{2D0C2A96-8967-36F2-7D25-21DBCB5A4BC8}"/>
              </a:ext>
            </a:extLst>
          </p:cNvPr>
          <p:cNvPicPr>
            <a:picLocks noChangeAspect="1"/>
          </p:cNvPicPr>
          <p:nvPr/>
        </p:nvPicPr>
        <p:blipFill>
          <a:blip r:embed="rId3"/>
          <a:stretch>
            <a:fillRect/>
          </a:stretch>
        </p:blipFill>
        <p:spPr>
          <a:xfrm>
            <a:off x="9538954" y="572102"/>
            <a:ext cx="1582646" cy="1582646"/>
          </a:xfrm>
          <a:prstGeom prst="rect">
            <a:avLst/>
          </a:prstGeom>
        </p:spPr>
      </p:pic>
    </p:spTree>
    <p:extLst>
      <p:ext uri="{BB962C8B-B14F-4D97-AF65-F5344CB8AC3E}">
        <p14:creationId xmlns:p14="http://schemas.microsoft.com/office/powerpoint/2010/main" val="26401830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4524" y="750050"/>
            <a:ext cx="7991168" cy="1325563"/>
          </a:xfrm>
          <a:solidFill>
            <a:srgbClr val="0070C0"/>
          </a:solidFill>
        </p:spPr>
        <p:txBody>
          <a:bodyPr>
            <a:normAutofit/>
          </a:bodyPr>
          <a:lstStyle/>
          <a:p>
            <a:r>
              <a:rPr lang="en-US" sz="4800" dirty="0">
                <a:solidFill>
                  <a:schemeClr val="bg1"/>
                </a:solidFill>
                <a:latin typeface="Franklin Gothic Medium Cond"/>
              </a:rPr>
              <a:t>ANTI-HAZING POLICY</a:t>
            </a:r>
            <a:endParaRPr lang="en-US" dirty="0">
              <a:solidFill>
                <a:schemeClr val="bg1"/>
              </a:solidFill>
            </a:endParaRPr>
          </a:p>
        </p:txBody>
      </p:sp>
      <p:sp>
        <p:nvSpPr>
          <p:cNvPr id="5" name="Content Placeholder 4">
            <a:extLst>
              <a:ext uri="{FF2B5EF4-FFF2-40B4-BE49-F238E27FC236}">
                <a16:creationId xmlns:a16="http://schemas.microsoft.com/office/drawing/2014/main" id="{336FADFA-A420-AFB0-FF28-645CE015F5A9}"/>
              </a:ext>
            </a:extLst>
          </p:cNvPr>
          <p:cNvSpPr>
            <a:spLocks noGrp="1"/>
          </p:cNvSpPr>
          <p:nvPr>
            <p:ph idx="1"/>
          </p:nvPr>
        </p:nvSpPr>
        <p:spPr>
          <a:xfrm>
            <a:off x="748824" y="2604091"/>
            <a:ext cx="11002811" cy="3063809"/>
          </a:xfrm>
        </p:spPr>
        <p:txBody>
          <a:bodyPr vert="horz" lIns="91440" tIns="45720" rIns="91440" bIns="45720" rtlCol="0" anchor="t">
            <a:noAutofit/>
          </a:bodyPr>
          <a:lstStyle/>
          <a:p>
            <a:pPr marL="0" indent="0">
              <a:buNone/>
            </a:pPr>
            <a:endParaRPr lang="en-US" sz="3500" dirty="0">
              <a:solidFill>
                <a:srgbClr val="002060"/>
              </a:solidFill>
              <a:ea typeface="+mn-lt"/>
              <a:cs typeface="+mn-lt"/>
            </a:endParaRPr>
          </a:p>
          <a:p>
            <a:pPr marL="0" indent="0">
              <a:buNone/>
            </a:pPr>
            <a:r>
              <a:rPr lang="en-US" sz="3500" dirty="0">
                <a:solidFill>
                  <a:srgbClr val="002060"/>
                </a:solidFill>
                <a:ea typeface="+mn-lt"/>
                <a:cs typeface="+mn-lt"/>
              </a:rPr>
              <a:t>Hazing acts may be physical, mental, emotional or psychological, which subjects another, to anything which may abuse, mistreat, degrade, humiliate, discomfort, ridicule, harm, or intimidate</a:t>
            </a:r>
            <a:r>
              <a:rPr lang="en-US" sz="3500" dirty="0">
                <a:solidFill>
                  <a:schemeClr val="tx1"/>
                </a:solidFill>
                <a:ea typeface="+mn-lt"/>
                <a:cs typeface="+mn-lt"/>
              </a:rPr>
              <a:t>.</a:t>
            </a:r>
            <a:endParaRPr lang="en-US" sz="3500" dirty="0">
              <a:solidFill>
                <a:schemeClr val="tx1"/>
              </a:solidFill>
              <a:cs typeface="Calibri"/>
            </a:endParaRPr>
          </a:p>
          <a:p>
            <a:endParaRPr lang="en-US" dirty="0">
              <a:cs typeface="Calibri"/>
            </a:endParaRPr>
          </a:p>
        </p:txBody>
      </p:sp>
      <p:sp>
        <p:nvSpPr>
          <p:cNvPr id="4" name="TextBox 3">
            <a:extLst>
              <a:ext uri="{FF2B5EF4-FFF2-40B4-BE49-F238E27FC236}">
                <a16:creationId xmlns:a16="http://schemas.microsoft.com/office/drawing/2014/main" id="{11DDD0C0-7B03-5541-53AB-474330613C8C}"/>
              </a:ext>
            </a:extLst>
          </p:cNvPr>
          <p:cNvSpPr txBox="1"/>
          <p:nvPr/>
        </p:nvSpPr>
        <p:spPr>
          <a:xfrm>
            <a:off x="5440041" y="1598559"/>
            <a:ext cx="3185651" cy="477054"/>
          </a:xfrm>
          <a:prstGeom prst="rect">
            <a:avLst/>
          </a:prstGeom>
          <a:solidFill>
            <a:srgbClr val="0070C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500" dirty="0">
                <a:solidFill>
                  <a:schemeClr val="bg1"/>
                </a:solidFill>
                <a:latin typeface="Franklin Gothic Medium Cond"/>
              </a:rPr>
              <a:t>WHAT IS HAZING?</a:t>
            </a:r>
            <a:endParaRPr lang="en-US" sz="2500" dirty="0">
              <a:solidFill>
                <a:schemeClr val="bg1"/>
              </a:solidFill>
              <a:cs typeface="Calibri"/>
            </a:endParaRPr>
          </a:p>
        </p:txBody>
      </p:sp>
      <p:pic>
        <p:nvPicPr>
          <p:cNvPr id="7" name="Picture 6">
            <a:extLst>
              <a:ext uri="{FF2B5EF4-FFF2-40B4-BE49-F238E27FC236}">
                <a16:creationId xmlns:a16="http://schemas.microsoft.com/office/drawing/2014/main" id="{EFF65943-F6B9-AB75-3172-F80F5A0A1FC2}"/>
              </a:ext>
            </a:extLst>
          </p:cNvPr>
          <p:cNvPicPr>
            <a:picLocks noChangeAspect="1"/>
          </p:cNvPicPr>
          <p:nvPr/>
        </p:nvPicPr>
        <p:blipFill>
          <a:blip r:embed="rId3"/>
          <a:stretch>
            <a:fillRect/>
          </a:stretch>
        </p:blipFill>
        <p:spPr>
          <a:xfrm>
            <a:off x="7995064" y="460091"/>
            <a:ext cx="3383280" cy="2414111"/>
          </a:xfrm>
          <a:prstGeom prst="rect">
            <a:avLst/>
          </a:prstGeom>
          <a:ln>
            <a:solidFill>
              <a:schemeClr val="tx1"/>
            </a:solidFill>
          </a:ln>
        </p:spPr>
      </p:pic>
    </p:spTree>
    <p:extLst>
      <p:ext uri="{BB962C8B-B14F-4D97-AF65-F5344CB8AC3E}">
        <p14:creationId xmlns:p14="http://schemas.microsoft.com/office/powerpoint/2010/main" val="2114476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811" y="224427"/>
            <a:ext cx="7991168" cy="1325563"/>
          </a:xfrm>
          <a:solidFill>
            <a:srgbClr val="0070C0"/>
          </a:solidFill>
        </p:spPr>
        <p:txBody>
          <a:bodyPr>
            <a:normAutofit/>
          </a:bodyPr>
          <a:lstStyle/>
          <a:p>
            <a:r>
              <a:rPr lang="en-US" sz="4800" dirty="0">
                <a:solidFill>
                  <a:schemeClr val="bg1"/>
                </a:solidFill>
                <a:latin typeface="Franklin Gothic Medium Cond"/>
              </a:rPr>
              <a:t>ANTI-HAZING POLICY</a:t>
            </a:r>
            <a:endParaRPr lang="en-US" dirty="0">
              <a:solidFill>
                <a:schemeClr val="bg1"/>
              </a:solidFill>
            </a:endParaRPr>
          </a:p>
        </p:txBody>
      </p:sp>
      <p:sp>
        <p:nvSpPr>
          <p:cNvPr id="5" name="Content Placeholder 4">
            <a:extLst>
              <a:ext uri="{FF2B5EF4-FFF2-40B4-BE49-F238E27FC236}">
                <a16:creationId xmlns:a16="http://schemas.microsoft.com/office/drawing/2014/main" id="{336FADFA-A420-AFB0-FF28-645CE015F5A9}"/>
              </a:ext>
            </a:extLst>
          </p:cNvPr>
          <p:cNvSpPr>
            <a:spLocks noGrp="1"/>
          </p:cNvSpPr>
          <p:nvPr>
            <p:ph idx="1"/>
          </p:nvPr>
        </p:nvSpPr>
        <p:spPr>
          <a:xfrm>
            <a:off x="351939" y="1989626"/>
            <a:ext cx="5606901" cy="3941912"/>
          </a:xfrm>
        </p:spPr>
        <p:txBody>
          <a:bodyPr vert="horz" lIns="91440" tIns="45720" rIns="91440" bIns="45720" rtlCol="0" anchor="t">
            <a:noAutofit/>
          </a:bodyPr>
          <a:lstStyle/>
          <a:p>
            <a:pPr marL="457200" indent="-457200"/>
            <a:r>
              <a:rPr lang="en-US" dirty="0">
                <a:solidFill>
                  <a:srgbClr val="002060"/>
                </a:solidFill>
                <a:ea typeface="+mn-lt"/>
                <a:cs typeface="+mn-lt"/>
              </a:rPr>
              <a:t>running errands/menial tasks </a:t>
            </a:r>
          </a:p>
          <a:p>
            <a:pPr marL="457200" indent="-457200"/>
            <a:r>
              <a:rPr lang="en-US" dirty="0">
                <a:solidFill>
                  <a:srgbClr val="002060"/>
                </a:solidFill>
                <a:ea typeface="+mn-lt"/>
                <a:cs typeface="+mn-lt"/>
              </a:rPr>
              <a:t>mental and/or psychological abuse </a:t>
            </a:r>
          </a:p>
          <a:p>
            <a:pPr marL="457200" indent="-457200"/>
            <a:r>
              <a:rPr lang="en-US" dirty="0">
                <a:solidFill>
                  <a:srgbClr val="002060"/>
                </a:solidFill>
                <a:ea typeface="+mn-lt"/>
                <a:cs typeface="+mn-lt"/>
              </a:rPr>
              <a:t>public or private displays of humiliation </a:t>
            </a:r>
            <a:endParaRPr lang="en-US" dirty="0">
              <a:solidFill>
                <a:srgbClr val="002060"/>
              </a:solidFill>
              <a:cs typeface="Calibri" panose="020F0502020204030204"/>
            </a:endParaRPr>
          </a:p>
          <a:p>
            <a:pPr marL="457200" indent="-457200"/>
            <a:r>
              <a:rPr lang="en-US" dirty="0">
                <a:solidFill>
                  <a:srgbClr val="002060"/>
                </a:solidFill>
                <a:ea typeface="+mn-lt"/>
                <a:cs typeface="+mn-lt"/>
              </a:rPr>
              <a:t>forced use of alcohol or drugs </a:t>
            </a:r>
            <a:endParaRPr lang="en-US" dirty="0">
              <a:solidFill>
                <a:srgbClr val="002060"/>
              </a:solidFill>
              <a:cs typeface="Calibri" panose="020F0502020204030204"/>
            </a:endParaRPr>
          </a:p>
          <a:p>
            <a:pPr marL="457200" indent="-457200"/>
            <a:r>
              <a:rPr lang="en-US" dirty="0">
                <a:solidFill>
                  <a:srgbClr val="002060"/>
                </a:solidFill>
                <a:ea typeface="+mn-lt"/>
                <a:cs typeface="+mn-lt"/>
              </a:rPr>
              <a:t>line-ups  </a:t>
            </a:r>
            <a:endParaRPr lang="en-US" dirty="0">
              <a:solidFill>
                <a:srgbClr val="002060"/>
              </a:solidFill>
              <a:cs typeface="Calibri"/>
            </a:endParaRPr>
          </a:p>
        </p:txBody>
      </p:sp>
      <p:sp>
        <p:nvSpPr>
          <p:cNvPr id="6" name="TextBox 5">
            <a:extLst>
              <a:ext uri="{FF2B5EF4-FFF2-40B4-BE49-F238E27FC236}">
                <a16:creationId xmlns:a16="http://schemas.microsoft.com/office/drawing/2014/main" id="{9470EFDA-F029-0DF1-0BA8-A51522DC7515}"/>
              </a:ext>
            </a:extLst>
          </p:cNvPr>
          <p:cNvSpPr txBox="1"/>
          <p:nvPr/>
        </p:nvSpPr>
        <p:spPr>
          <a:xfrm>
            <a:off x="5385988" y="986999"/>
            <a:ext cx="2743200" cy="477054"/>
          </a:xfrm>
          <a:prstGeom prst="rect">
            <a:avLst/>
          </a:prstGeom>
          <a:solidFill>
            <a:srgbClr val="0070C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500" dirty="0">
                <a:solidFill>
                  <a:schemeClr val="bg1"/>
                </a:solidFill>
                <a:latin typeface="Franklin Gothic Medium Cond"/>
              </a:rPr>
              <a:t>EXAMPLES</a:t>
            </a:r>
            <a:endParaRPr lang="en-US" sz="2500" dirty="0">
              <a:solidFill>
                <a:schemeClr val="bg1"/>
              </a:solidFill>
              <a:cs typeface="Calibri"/>
            </a:endParaRPr>
          </a:p>
        </p:txBody>
      </p:sp>
      <p:sp>
        <p:nvSpPr>
          <p:cNvPr id="7" name="TextBox 6">
            <a:extLst>
              <a:ext uri="{FF2B5EF4-FFF2-40B4-BE49-F238E27FC236}">
                <a16:creationId xmlns:a16="http://schemas.microsoft.com/office/drawing/2014/main" id="{E6E19E8C-1C46-42F4-9B87-989F5CD6A432}"/>
              </a:ext>
            </a:extLst>
          </p:cNvPr>
          <p:cNvSpPr txBox="1"/>
          <p:nvPr/>
        </p:nvSpPr>
        <p:spPr>
          <a:xfrm>
            <a:off x="6936527" y="5759889"/>
            <a:ext cx="4263455" cy="646331"/>
          </a:xfrm>
          <a:prstGeom prst="rect">
            <a:avLst/>
          </a:prstGeom>
          <a:noFill/>
        </p:spPr>
        <p:txBody>
          <a:bodyPr wrap="square">
            <a:spAutoFit/>
          </a:bodyPr>
          <a:lstStyle/>
          <a:p>
            <a:r>
              <a:rPr lang="en-US" sz="1800" dirty="0">
                <a:solidFill>
                  <a:srgbClr val="002060"/>
                </a:solidFill>
                <a:latin typeface="Franklin Gothic Medium Cond"/>
              </a:rPr>
              <a:t>*This list contains some examples but does not list all examples of hazing</a:t>
            </a:r>
            <a:endParaRPr lang="en-US" dirty="0">
              <a:solidFill>
                <a:srgbClr val="002060"/>
              </a:solidFill>
            </a:endParaRPr>
          </a:p>
        </p:txBody>
      </p:sp>
      <p:sp>
        <p:nvSpPr>
          <p:cNvPr id="8" name="TextBox 7">
            <a:extLst>
              <a:ext uri="{FF2B5EF4-FFF2-40B4-BE49-F238E27FC236}">
                <a16:creationId xmlns:a16="http://schemas.microsoft.com/office/drawing/2014/main" id="{6064B0A9-079D-DFE9-5028-1C4A3D5AA9E2}"/>
              </a:ext>
            </a:extLst>
          </p:cNvPr>
          <p:cNvSpPr txBox="1"/>
          <p:nvPr/>
        </p:nvSpPr>
        <p:spPr>
          <a:xfrm>
            <a:off x="5840730" y="1989626"/>
            <a:ext cx="5736509" cy="3770263"/>
          </a:xfrm>
          <a:prstGeom prst="rect">
            <a:avLst/>
          </a:prstGeom>
          <a:noFill/>
        </p:spPr>
        <p:txBody>
          <a:bodyPr wrap="square" rtlCol="0">
            <a:spAutoFit/>
          </a:bodyPr>
          <a:lstStyle/>
          <a:p>
            <a:pPr marL="457200" indent="-457200">
              <a:spcBef>
                <a:spcPts val="1000"/>
              </a:spcBef>
              <a:buFont typeface="Arial" panose="020B0604020202020204" pitchFamily="34" charset="0"/>
              <a:buChar char="•"/>
            </a:pPr>
            <a:r>
              <a:rPr lang="en-US" sz="2800" dirty="0">
                <a:solidFill>
                  <a:srgbClr val="002060"/>
                </a:solidFill>
                <a:ea typeface="+mn-lt"/>
                <a:cs typeface="+mn-lt"/>
              </a:rPr>
              <a:t>forced eating or drinking of items </a:t>
            </a:r>
            <a:endParaRPr lang="en-US" sz="2800" dirty="0">
              <a:solidFill>
                <a:srgbClr val="002060"/>
              </a:solidFill>
              <a:cs typeface="Calibri" panose="020F0502020204030204"/>
            </a:endParaRPr>
          </a:p>
          <a:p>
            <a:pPr marL="457200" indent="-457200">
              <a:spcBef>
                <a:spcPts val="1000"/>
              </a:spcBef>
              <a:buFont typeface="Arial" panose="020B0604020202020204" pitchFamily="34" charset="0"/>
              <a:buChar char="•"/>
            </a:pPr>
            <a:r>
              <a:rPr lang="en-US" sz="2800" dirty="0">
                <a:solidFill>
                  <a:srgbClr val="002060"/>
                </a:solidFill>
                <a:ea typeface="+mn-lt"/>
                <a:cs typeface="+mn-lt"/>
              </a:rPr>
              <a:t>being yelled at or cursed at by other members of the team or group </a:t>
            </a:r>
            <a:endParaRPr lang="en-US" sz="2800" dirty="0">
              <a:solidFill>
                <a:srgbClr val="002060"/>
              </a:solidFill>
              <a:cs typeface="Calibri" panose="020F0502020204030204"/>
            </a:endParaRPr>
          </a:p>
          <a:p>
            <a:pPr marL="457200" indent="-457200">
              <a:spcBef>
                <a:spcPts val="1000"/>
              </a:spcBef>
              <a:buFont typeface="Arial" panose="020B0604020202020204" pitchFamily="34" charset="0"/>
              <a:buChar char="•"/>
            </a:pPr>
            <a:r>
              <a:rPr lang="en-US" sz="2800" dirty="0">
                <a:solidFill>
                  <a:srgbClr val="002060"/>
                </a:solidFill>
                <a:ea typeface="+mn-lt"/>
                <a:cs typeface="+mn-lt"/>
              </a:rPr>
              <a:t>sleep deprivation </a:t>
            </a:r>
            <a:endParaRPr lang="en-US" sz="2800" dirty="0">
              <a:solidFill>
                <a:srgbClr val="002060"/>
              </a:solidFill>
              <a:cs typeface="Calibri" panose="020F0502020204030204"/>
            </a:endParaRPr>
          </a:p>
          <a:p>
            <a:pPr marL="457200" indent="-457200">
              <a:spcBef>
                <a:spcPts val="1000"/>
              </a:spcBef>
              <a:buFont typeface="Arial" panose="020B0604020202020204" pitchFamily="34" charset="0"/>
              <a:buChar char="•"/>
            </a:pPr>
            <a:r>
              <a:rPr lang="en-US" sz="2800" dirty="0">
                <a:solidFill>
                  <a:srgbClr val="002060"/>
                </a:solidFill>
                <a:ea typeface="+mn-lt"/>
                <a:cs typeface="+mn-lt"/>
              </a:rPr>
              <a:t>forced wearing of embarrassing clothing </a:t>
            </a:r>
            <a:endParaRPr lang="en-US" sz="2800" dirty="0">
              <a:solidFill>
                <a:srgbClr val="002060"/>
              </a:solidFill>
              <a:cs typeface="Calibri" panose="020F0502020204030204"/>
            </a:endParaRPr>
          </a:p>
          <a:p>
            <a:endParaRPr lang="en-US" dirty="0"/>
          </a:p>
        </p:txBody>
      </p:sp>
      <p:pic>
        <p:nvPicPr>
          <p:cNvPr id="10" name="Graphic 9" descr="Checkbox Checked with solid fill">
            <a:extLst>
              <a:ext uri="{FF2B5EF4-FFF2-40B4-BE49-F238E27FC236}">
                <a16:creationId xmlns:a16="http://schemas.microsoft.com/office/drawing/2014/main" id="{5A1C9E06-66DA-8F07-506F-F53E88C5411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29688" y="-36627"/>
            <a:ext cx="2162329" cy="2162329"/>
          </a:xfrm>
          <a:prstGeom prst="rect">
            <a:avLst/>
          </a:prstGeom>
        </p:spPr>
      </p:pic>
    </p:spTree>
    <p:extLst>
      <p:ext uri="{BB962C8B-B14F-4D97-AF65-F5344CB8AC3E}">
        <p14:creationId xmlns:p14="http://schemas.microsoft.com/office/powerpoint/2010/main" val="13427163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creenshot of a computer&#10;&#10;Description automatically generated with medium confidence">
            <a:extLst>
              <a:ext uri="{FF2B5EF4-FFF2-40B4-BE49-F238E27FC236}">
                <a16:creationId xmlns:a16="http://schemas.microsoft.com/office/drawing/2014/main" id="{C5519B97-3C1A-4C06-314D-5237A8FB310B}"/>
              </a:ext>
            </a:extLst>
          </p:cNvPr>
          <p:cNvPicPr>
            <a:picLocks noChangeAspect="1"/>
          </p:cNvPicPr>
          <p:nvPr/>
        </p:nvPicPr>
        <p:blipFill>
          <a:blip r:embed="rId2"/>
          <a:stretch>
            <a:fillRect/>
          </a:stretch>
        </p:blipFill>
        <p:spPr>
          <a:xfrm>
            <a:off x="2144426" y="288485"/>
            <a:ext cx="7459003" cy="6265563"/>
          </a:xfrm>
          <a:prstGeom prst="rect">
            <a:avLst/>
          </a:prstGeom>
          <a:ln>
            <a:noFill/>
          </a:ln>
        </p:spPr>
      </p:pic>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70325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8586" y="564435"/>
            <a:ext cx="7991168" cy="1325563"/>
          </a:xfrm>
          <a:solidFill>
            <a:srgbClr val="0070C0"/>
          </a:solidFill>
        </p:spPr>
        <p:txBody>
          <a:bodyPr>
            <a:normAutofit/>
          </a:bodyPr>
          <a:lstStyle/>
          <a:p>
            <a:r>
              <a:rPr lang="en-US" sz="4800" dirty="0">
                <a:solidFill>
                  <a:schemeClr val="bg1"/>
                </a:solidFill>
                <a:latin typeface="Franklin Gothic Medium Cond"/>
              </a:rPr>
              <a:t>ANTI-HAZING POLICY</a:t>
            </a:r>
            <a:endParaRPr lang="en-US" dirty="0">
              <a:solidFill>
                <a:schemeClr val="bg1"/>
              </a:solidFill>
            </a:endParaRPr>
          </a:p>
        </p:txBody>
      </p:sp>
      <p:sp>
        <p:nvSpPr>
          <p:cNvPr id="5" name="Content Placeholder 4">
            <a:extLst>
              <a:ext uri="{FF2B5EF4-FFF2-40B4-BE49-F238E27FC236}">
                <a16:creationId xmlns:a16="http://schemas.microsoft.com/office/drawing/2014/main" id="{336FADFA-A420-AFB0-FF28-645CE015F5A9}"/>
              </a:ext>
            </a:extLst>
          </p:cNvPr>
          <p:cNvSpPr>
            <a:spLocks noGrp="1"/>
          </p:cNvSpPr>
          <p:nvPr>
            <p:ph idx="1"/>
          </p:nvPr>
        </p:nvSpPr>
        <p:spPr>
          <a:xfrm>
            <a:off x="648586" y="2633107"/>
            <a:ext cx="11077239" cy="3436224"/>
          </a:xfrm>
        </p:spPr>
        <p:txBody>
          <a:bodyPr vert="horz" lIns="91440" tIns="45720" rIns="91440" bIns="45720" rtlCol="0" anchor="t">
            <a:noAutofit/>
          </a:bodyPr>
          <a:lstStyle/>
          <a:p>
            <a:pPr marL="0" indent="0">
              <a:buNone/>
            </a:pPr>
            <a:r>
              <a:rPr lang="en-US" sz="3500" dirty="0">
                <a:solidFill>
                  <a:srgbClr val="002060"/>
                </a:solidFill>
                <a:ea typeface="+mn-lt"/>
                <a:cs typeface="+mn-lt"/>
              </a:rPr>
              <a:t>This regulation applies to all members of the University community, including </a:t>
            </a:r>
            <a:r>
              <a:rPr lang="en-US" sz="3500" b="1" dirty="0">
                <a:solidFill>
                  <a:srgbClr val="002060"/>
                </a:solidFill>
                <a:ea typeface="+mn-lt"/>
                <a:cs typeface="+mn-lt"/>
              </a:rPr>
              <a:t>faculty, staff, students, volunteers</a:t>
            </a:r>
            <a:r>
              <a:rPr lang="en-US" sz="3500" dirty="0">
                <a:solidFill>
                  <a:srgbClr val="002060"/>
                </a:solidFill>
                <a:ea typeface="+mn-lt"/>
                <a:cs typeface="+mn-lt"/>
              </a:rPr>
              <a:t>, </a:t>
            </a:r>
            <a:r>
              <a:rPr lang="en-US" sz="3500" b="1" dirty="0">
                <a:solidFill>
                  <a:srgbClr val="002060"/>
                </a:solidFill>
                <a:ea typeface="+mn-lt"/>
                <a:cs typeface="+mn-lt"/>
              </a:rPr>
              <a:t>organizations, and groups</a:t>
            </a:r>
            <a:r>
              <a:rPr lang="en-US" sz="3500" dirty="0">
                <a:solidFill>
                  <a:srgbClr val="002060"/>
                </a:solidFill>
                <a:ea typeface="+mn-lt"/>
                <a:cs typeface="+mn-lt"/>
              </a:rPr>
              <a:t>, as well as </a:t>
            </a:r>
            <a:r>
              <a:rPr lang="en-US" sz="3500" b="1" dirty="0">
                <a:solidFill>
                  <a:srgbClr val="002060"/>
                </a:solidFill>
                <a:ea typeface="+mn-lt"/>
                <a:cs typeface="+mn-lt"/>
              </a:rPr>
              <a:t>visitors</a:t>
            </a:r>
            <a:r>
              <a:rPr lang="en-US" sz="3500" dirty="0">
                <a:solidFill>
                  <a:srgbClr val="002060"/>
                </a:solidFill>
                <a:ea typeface="+mn-lt"/>
                <a:cs typeface="+mn-lt"/>
              </a:rPr>
              <a:t> and other </a:t>
            </a:r>
            <a:r>
              <a:rPr lang="en-US" sz="3500" b="1" dirty="0">
                <a:solidFill>
                  <a:srgbClr val="002060"/>
                </a:solidFill>
                <a:ea typeface="+mn-lt"/>
                <a:cs typeface="+mn-lt"/>
              </a:rPr>
              <a:t>licensees and invitees </a:t>
            </a:r>
            <a:r>
              <a:rPr lang="en-US" sz="3500" dirty="0">
                <a:solidFill>
                  <a:srgbClr val="002060"/>
                </a:solidFill>
                <a:ea typeface="+mn-lt"/>
                <a:cs typeface="+mn-lt"/>
              </a:rPr>
              <a:t>regardless of if it occurs </a:t>
            </a:r>
            <a:r>
              <a:rPr lang="en-US" sz="3500" b="1" dirty="0">
                <a:solidFill>
                  <a:srgbClr val="002060"/>
                </a:solidFill>
                <a:ea typeface="+mn-lt"/>
                <a:cs typeface="+mn-lt"/>
              </a:rPr>
              <a:t>on or off campus</a:t>
            </a:r>
            <a:r>
              <a:rPr lang="en-US" sz="3500" dirty="0">
                <a:solidFill>
                  <a:srgbClr val="002060"/>
                </a:solidFill>
                <a:ea typeface="+mn-lt"/>
                <a:cs typeface="+mn-lt"/>
              </a:rPr>
              <a:t>. </a:t>
            </a:r>
            <a:endParaRPr lang="en-US" dirty="0">
              <a:solidFill>
                <a:srgbClr val="002060"/>
              </a:solidFill>
            </a:endParaRPr>
          </a:p>
          <a:p>
            <a:endParaRPr lang="en-US" dirty="0">
              <a:cs typeface="Calibri"/>
            </a:endParaRPr>
          </a:p>
        </p:txBody>
      </p:sp>
      <p:sp>
        <p:nvSpPr>
          <p:cNvPr id="4" name="TextBox 3">
            <a:extLst>
              <a:ext uri="{FF2B5EF4-FFF2-40B4-BE49-F238E27FC236}">
                <a16:creationId xmlns:a16="http://schemas.microsoft.com/office/drawing/2014/main" id="{11DDD0C0-7B03-5541-53AB-474330613C8C}"/>
              </a:ext>
            </a:extLst>
          </p:cNvPr>
          <p:cNvSpPr txBox="1"/>
          <p:nvPr/>
        </p:nvSpPr>
        <p:spPr>
          <a:xfrm>
            <a:off x="5454103" y="1412944"/>
            <a:ext cx="3185651" cy="477054"/>
          </a:xfrm>
          <a:prstGeom prst="rect">
            <a:avLst/>
          </a:prstGeom>
          <a:solidFill>
            <a:srgbClr val="0070C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500" dirty="0">
                <a:solidFill>
                  <a:schemeClr val="bg1"/>
                </a:solidFill>
                <a:latin typeface="Franklin Gothic Medium Cond"/>
                <a:cs typeface="Calibri"/>
              </a:rPr>
              <a:t>SCOPE OF THIS POLICY</a:t>
            </a:r>
            <a:endParaRPr lang="en-US" sz="2500" dirty="0">
              <a:solidFill>
                <a:schemeClr val="bg1"/>
              </a:solidFill>
              <a:cs typeface="Calibri"/>
            </a:endParaRPr>
          </a:p>
        </p:txBody>
      </p:sp>
      <p:pic>
        <p:nvPicPr>
          <p:cNvPr id="3" name="Picture 2">
            <a:extLst>
              <a:ext uri="{FF2B5EF4-FFF2-40B4-BE49-F238E27FC236}">
                <a16:creationId xmlns:a16="http://schemas.microsoft.com/office/drawing/2014/main" id="{773AB4F3-4770-FB0A-DEB7-DC3261C5715F}"/>
              </a:ext>
            </a:extLst>
          </p:cNvPr>
          <p:cNvPicPr>
            <a:picLocks noChangeAspect="1"/>
          </p:cNvPicPr>
          <p:nvPr/>
        </p:nvPicPr>
        <p:blipFill>
          <a:blip r:embed="rId3"/>
          <a:stretch>
            <a:fillRect/>
          </a:stretch>
        </p:blipFill>
        <p:spPr>
          <a:xfrm>
            <a:off x="9538954" y="572102"/>
            <a:ext cx="1582646" cy="1582646"/>
          </a:xfrm>
          <a:prstGeom prst="rect">
            <a:avLst/>
          </a:prstGeom>
        </p:spPr>
      </p:pic>
    </p:spTree>
    <p:extLst>
      <p:ext uri="{BB962C8B-B14F-4D97-AF65-F5344CB8AC3E}">
        <p14:creationId xmlns:p14="http://schemas.microsoft.com/office/powerpoint/2010/main" val="17266057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021" y="805856"/>
            <a:ext cx="7991168" cy="1325563"/>
          </a:xfrm>
          <a:solidFill>
            <a:srgbClr val="0070C0"/>
          </a:solidFill>
        </p:spPr>
        <p:txBody>
          <a:bodyPr>
            <a:normAutofit/>
          </a:bodyPr>
          <a:lstStyle/>
          <a:p>
            <a:r>
              <a:rPr lang="en-US" sz="4800" dirty="0">
                <a:solidFill>
                  <a:schemeClr val="bg1"/>
                </a:solidFill>
                <a:latin typeface="Franklin Gothic Medium Cond"/>
              </a:rPr>
              <a:t>ANTI-HAZING POLICY</a:t>
            </a:r>
            <a:endParaRPr lang="en-US" dirty="0">
              <a:solidFill>
                <a:schemeClr val="bg1"/>
              </a:solidFill>
            </a:endParaRPr>
          </a:p>
        </p:txBody>
      </p:sp>
      <p:sp>
        <p:nvSpPr>
          <p:cNvPr id="6" name="TextBox 5">
            <a:extLst>
              <a:ext uri="{FF2B5EF4-FFF2-40B4-BE49-F238E27FC236}">
                <a16:creationId xmlns:a16="http://schemas.microsoft.com/office/drawing/2014/main" id="{BD0834DC-8DAB-1EFE-1D10-301711F3AB3A}"/>
              </a:ext>
            </a:extLst>
          </p:cNvPr>
          <p:cNvSpPr txBox="1"/>
          <p:nvPr/>
        </p:nvSpPr>
        <p:spPr>
          <a:xfrm>
            <a:off x="6037989" y="1654365"/>
            <a:ext cx="2743200" cy="477054"/>
          </a:xfrm>
          <a:prstGeom prst="rect">
            <a:avLst/>
          </a:prstGeom>
          <a:solidFill>
            <a:srgbClr val="0070C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500" dirty="0">
                <a:solidFill>
                  <a:schemeClr val="bg1"/>
                </a:solidFill>
                <a:latin typeface="Franklin Gothic Medium Cond"/>
              </a:rPr>
              <a:t>Training/Education</a:t>
            </a:r>
            <a:endParaRPr lang="en-US" dirty="0"/>
          </a:p>
        </p:txBody>
      </p:sp>
      <p:sp>
        <p:nvSpPr>
          <p:cNvPr id="7" name="TextBox 6">
            <a:extLst>
              <a:ext uri="{FF2B5EF4-FFF2-40B4-BE49-F238E27FC236}">
                <a16:creationId xmlns:a16="http://schemas.microsoft.com/office/drawing/2014/main" id="{DBB41285-E988-4AED-87F5-8D37CE63D4AE}"/>
              </a:ext>
            </a:extLst>
          </p:cNvPr>
          <p:cNvSpPr txBox="1"/>
          <p:nvPr/>
        </p:nvSpPr>
        <p:spPr>
          <a:xfrm>
            <a:off x="790021" y="2346540"/>
            <a:ext cx="10662839" cy="3785652"/>
          </a:xfrm>
          <a:prstGeom prst="rect">
            <a:avLst/>
          </a:prstGeom>
          <a:noFill/>
        </p:spPr>
        <p:txBody>
          <a:bodyPr wrap="square">
            <a:spAutoFit/>
          </a:bodyPr>
          <a:lstStyle/>
          <a:p>
            <a:pPr marL="457200" indent="-457200">
              <a:buFont typeface="Wingdings" pitchFamily="2" charset="2"/>
              <a:buChar char="Ø"/>
            </a:pPr>
            <a:r>
              <a:rPr lang="en-US" sz="3200" dirty="0">
                <a:solidFill>
                  <a:srgbClr val="002060"/>
                </a:solidFill>
                <a:cs typeface="Arial Narrow" panose="020B0604020202020204" pitchFamily="34" charset="0"/>
              </a:rPr>
              <a:t>Students must be offered at least 1 opportunity to complete the program during new student orientation </a:t>
            </a:r>
          </a:p>
          <a:p>
            <a:endParaRPr lang="en-US" sz="800" dirty="0">
              <a:solidFill>
                <a:srgbClr val="002060"/>
              </a:solidFill>
              <a:cs typeface="Arial Narrow" panose="020B0604020202020204" pitchFamily="34" charset="0"/>
            </a:endParaRPr>
          </a:p>
          <a:p>
            <a:pPr marL="457200" indent="-457200">
              <a:buFont typeface="Wingdings" pitchFamily="2" charset="2"/>
              <a:buChar char="Ø"/>
            </a:pPr>
            <a:r>
              <a:rPr lang="en-US" sz="3200" dirty="0">
                <a:solidFill>
                  <a:srgbClr val="002060"/>
                </a:solidFill>
                <a:cs typeface="Arial Narrow" panose="020B0604020202020204" pitchFamily="34" charset="0"/>
              </a:rPr>
              <a:t>Attendance must be verified by the institution </a:t>
            </a:r>
          </a:p>
          <a:p>
            <a:endParaRPr lang="en-US" sz="800" dirty="0">
              <a:solidFill>
                <a:srgbClr val="002060"/>
              </a:solidFill>
              <a:cs typeface="Arial Narrow" panose="020B0604020202020204" pitchFamily="34" charset="0"/>
            </a:endParaRPr>
          </a:p>
          <a:p>
            <a:pPr marL="457200" indent="-457200">
              <a:buFont typeface="Wingdings" pitchFamily="2" charset="2"/>
              <a:buChar char="Ø"/>
            </a:pPr>
            <a:r>
              <a:rPr lang="en-US" sz="3200" dirty="0">
                <a:solidFill>
                  <a:srgbClr val="002060"/>
                </a:solidFill>
                <a:cs typeface="Arial Narrow" panose="020B0604020202020204" pitchFamily="34" charset="0"/>
              </a:rPr>
              <a:t>If a student does not complete this educational programming, they must be </a:t>
            </a:r>
            <a:r>
              <a:rPr lang="en-US" sz="3200" b="1" dirty="0">
                <a:solidFill>
                  <a:srgbClr val="FF0000"/>
                </a:solidFill>
                <a:cs typeface="Arial Narrow" panose="020B0604020202020204" pitchFamily="34" charset="0"/>
              </a:rPr>
              <a:t>prohibited</a:t>
            </a:r>
            <a:r>
              <a:rPr lang="en-US" sz="3200" dirty="0">
                <a:solidFill>
                  <a:srgbClr val="002060"/>
                </a:solidFill>
                <a:cs typeface="Arial Narrow" panose="020B0604020202020204" pitchFamily="34" charset="0"/>
              </a:rPr>
              <a:t> from participating in a recognized organization until the programming is completed </a:t>
            </a:r>
          </a:p>
        </p:txBody>
      </p:sp>
      <p:pic>
        <p:nvPicPr>
          <p:cNvPr id="5" name="Graphic 4" descr="Arrow: Straight with solid fill">
            <a:extLst>
              <a:ext uri="{FF2B5EF4-FFF2-40B4-BE49-F238E27FC236}">
                <a16:creationId xmlns:a16="http://schemas.microsoft.com/office/drawing/2014/main" id="{BBEFFDB6-9E6F-D434-D311-B90B76B4BD2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9759519">
            <a:off x="9383504" y="2679841"/>
            <a:ext cx="1965096" cy="1965096"/>
          </a:xfrm>
          <a:prstGeom prst="rect">
            <a:avLst/>
          </a:prstGeom>
        </p:spPr>
      </p:pic>
    </p:spTree>
    <p:extLst>
      <p:ext uri="{BB962C8B-B14F-4D97-AF65-F5344CB8AC3E}">
        <p14:creationId xmlns:p14="http://schemas.microsoft.com/office/powerpoint/2010/main" val="32942610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6A0F5E6-1E86-3572-4668-1C2E91A08EB3}"/>
              </a:ext>
            </a:extLst>
          </p:cNvPr>
          <p:cNvSpPr>
            <a:spLocks noGrp="1"/>
          </p:cNvSpPr>
          <p:nvPr>
            <p:ph idx="1"/>
          </p:nvPr>
        </p:nvSpPr>
        <p:spPr>
          <a:xfrm>
            <a:off x="947738" y="3029665"/>
            <a:ext cx="10515600" cy="2704385"/>
          </a:xfrm>
          <a:solidFill>
            <a:schemeClr val="accent6">
              <a:lumMod val="75000"/>
            </a:schemeClr>
          </a:solidFill>
        </p:spPr>
        <p:txBody>
          <a:bodyPr>
            <a:normAutofit/>
          </a:bodyPr>
          <a:lstStyle/>
          <a:p>
            <a:pPr marL="0" indent="0" algn="ctr">
              <a:buNone/>
            </a:pPr>
            <a:endParaRPr lang="en-US" sz="1400" dirty="0">
              <a:solidFill>
                <a:schemeClr val="bg1"/>
              </a:solidFill>
            </a:endParaRPr>
          </a:p>
          <a:p>
            <a:pPr marL="0" indent="0" algn="ctr">
              <a:buNone/>
            </a:pPr>
            <a:r>
              <a:rPr lang="en-US" sz="4400" b="1" dirty="0">
                <a:solidFill>
                  <a:schemeClr val="bg1"/>
                </a:solidFill>
              </a:rPr>
              <a:t>2 Civil Rights Policies </a:t>
            </a:r>
          </a:p>
          <a:p>
            <a:pPr algn="ctr"/>
            <a:r>
              <a:rPr lang="en-US" sz="3600" i="1" dirty="0">
                <a:solidFill>
                  <a:schemeClr val="bg1"/>
                </a:solidFill>
              </a:rPr>
              <a:t>Discrimination, Harassment, Sexual Misconduct</a:t>
            </a:r>
          </a:p>
          <a:p>
            <a:pPr algn="ctr"/>
            <a:r>
              <a:rPr lang="en-US" sz="3600" i="1" dirty="0">
                <a:solidFill>
                  <a:schemeClr val="bg1"/>
                </a:solidFill>
              </a:rPr>
              <a:t>Resolving Complaints under ADA/Section 504 </a:t>
            </a:r>
          </a:p>
        </p:txBody>
      </p:sp>
      <p:pic>
        <p:nvPicPr>
          <p:cNvPr id="5" name="Picture 4">
            <a:extLst>
              <a:ext uri="{FF2B5EF4-FFF2-40B4-BE49-F238E27FC236}">
                <a16:creationId xmlns:a16="http://schemas.microsoft.com/office/drawing/2014/main" id="{2D3DC634-C802-D6C2-DE42-035BF8B340EE}"/>
              </a:ext>
            </a:extLst>
          </p:cNvPr>
          <p:cNvPicPr>
            <a:picLocks noChangeAspect="1"/>
          </p:cNvPicPr>
          <p:nvPr/>
        </p:nvPicPr>
        <p:blipFill>
          <a:blip r:embed="rId2"/>
          <a:stretch>
            <a:fillRect/>
          </a:stretch>
        </p:blipFill>
        <p:spPr>
          <a:xfrm>
            <a:off x="3752850" y="-794981"/>
            <a:ext cx="4905375" cy="4905375"/>
          </a:xfrm>
          <a:prstGeom prst="rect">
            <a:avLst/>
          </a:prstGeom>
        </p:spPr>
      </p:pic>
      <p:sp>
        <p:nvSpPr>
          <p:cNvPr id="6" name="TextBox 5">
            <a:extLst>
              <a:ext uri="{FF2B5EF4-FFF2-40B4-BE49-F238E27FC236}">
                <a16:creationId xmlns:a16="http://schemas.microsoft.com/office/drawing/2014/main" id="{A389367A-3B20-E87B-6463-53892DCF9492}"/>
              </a:ext>
            </a:extLst>
          </p:cNvPr>
          <p:cNvSpPr txBox="1"/>
          <p:nvPr/>
        </p:nvSpPr>
        <p:spPr>
          <a:xfrm>
            <a:off x="4040981" y="5605462"/>
            <a:ext cx="4814887" cy="1107996"/>
          </a:xfrm>
          <a:prstGeom prst="rect">
            <a:avLst/>
          </a:prstGeom>
          <a:noFill/>
        </p:spPr>
        <p:txBody>
          <a:bodyPr wrap="square" rtlCol="0">
            <a:spAutoFit/>
          </a:bodyPr>
          <a:lstStyle/>
          <a:p>
            <a:pPr algn="ctr"/>
            <a:endParaRPr lang="en-US" sz="2400" i="1" dirty="0"/>
          </a:p>
          <a:p>
            <a:pPr algn="ctr"/>
            <a:r>
              <a:rPr lang="en-US" sz="2400" i="1" dirty="0"/>
              <a:t>Find these at </a:t>
            </a:r>
            <a:r>
              <a:rPr lang="en-US" sz="2400" i="1" dirty="0">
                <a:hlinkClick r:id="rId3"/>
              </a:rPr>
              <a:t>www.mvnu.edu/titleix</a:t>
            </a:r>
            <a:endParaRPr lang="en-US" sz="2400" i="1" dirty="0"/>
          </a:p>
          <a:p>
            <a:endParaRPr lang="en-US" dirty="0"/>
          </a:p>
        </p:txBody>
      </p:sp>
    </p:spTree>
    <p:extLst>
      <p:ext uri="{BB962C8B-B14F-4D97-AF65-F5344CB8AC3E}">
        <p14:creationId xmlns:p14="http://schemas.microsoft.com/office/powerpoint/2010/main" val="34393598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021" y="805856"/>
            <a:ext cx="7991168" cy="1325563"/>
          </a:xfrm>
          <a:solidFill>
            <a:srgbClr val="0070C0"/>
          </a:solidFill>
        </p:spPr>
        <p:txBody>
          <a:bodyPr>
            <a:normAutofit/>
          </a:bodyPr>
          <a:lstStyle/>
          <a:p>
            <a:r>
              <a:rPr lang="en-US" sz="4800" dirty="0">
                <a:solidFill>
                  <a:schemeClr val="bg1"/>
                </a:solidFill>
                <a:latin typeface="Franklin Gothic Medium Cond"/>
              </a:rPr>
              <a:t>REQUIRED REPORTING</a:t>
            </a:r>
            <a:endParaRPr lang="en-US" dirty="0">
              <a:solidFill>
                <a:schemeClr val="bg1"/>
              </a:solidFill>
            </a:endParaRPr>
          </a:p>
        </p:txBody>
      </p:sp>
      <p:sp>
        <p:nvSpPr>
          <p:cNvPr id="6" name="TextBox 5">
            <a:extLst>
              <a:ext uri="{FF2B5EF4-FFF2-40B4-BE49-F238E27FC236}">
                <a16:creationId xmlns:a16="http://schemas.microsoft.com/office/drawing/2014/main" id="{BD0834DC-8DAB-1EFE-1D10-301711F3AB3A}"/>
              </a:ext>
            </a:extLst>
          </p:cNvPr>
          <p:cNvSpPr txBox="1"/>
          <p:nvPr/>
        </p:nvSpPr>
        <p:spPr>
          <a:xfrm>
            <a:off x="6037989" y="1654365"/>
            <a:ext cx="2743200" cy="369332"/>
          </a:xfrm>
          <a:prstGeom prst="rect">
            <a:avLst/>
          </a:prstGeom>
          <a:solidFill>
            <a:srgbClr val="0070C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p>
        </p:txBody>
      </p:sp>
      <p:sp>
        <p:nvSpPr>
          <p:cNvPr id="7" name="TextBox 6">
            <a:extLst>
              <a:ext uri="{FF2B5EF4-FFF2-40B4-BE49-F238E27FC236}">
                <a16:creationId xmlns:a16="http://schemas.microsoft.com/office/drawing/2014/main" id="{DBB41285-E988-4AED-87F5-8D37CE63D4AE}"/>
              </a:ext>
            </a:extLst>
          </p:cNvPr>
          <p:cNvSpPr txBox="1"/>
          <p:nvPr/>
        </p:nvSpPr>
        <p:spPr>
          <a:xfrm>
            <a:off x="790021" y="2346540"/>
            <a:ext cx="10662839" cy="3785652"/>
          </a:xfrm>
          <a:prstGeom prst="rect">
            <a:avLst/>
          </a:prstGeom>
          <a:solidFill>
            <a:schemeClr val="accent1">
              <a:lumMod val="40000"/>
              <a:lumOff val="60000"/>
            </a:schemeClr>
          </a:solidFill>
        </p:spPr>
        <p:txBody>
          <a:bodyPr wrap="square">
            <a:spAutoFit/>
          </a:bodyPr>
          <a:lstStyle/>
          <a:p>
            <a:pPr marL="285750" indent="-285750">
              <a:buFont typeface="Wingdings" pitchFamily="2" charset="2"/>
              <a:buChar char="ü"/>
            </a:pPr>
            <a:r>
              <a:rPr lang="en-US" sz="2400" b="1" i="1" dirty="0">
                <a:solidFill>
                  <a:srgbClr val="002060"/>
                </a:solidFill>
                <a:latin typeface="Arial Narrow" panose="020B0604020202020204" pitchFamily="34" charset="0"/>
                <a:cs typeface="Arial Narrow" panose="020B0604020202020204" pitchFamily="34" charset="0"/>
              </a:rPr>
              <a:t>Collin’s Law requires that any administrator, employee, faculty member, teacher, consultant, alumnus or volunteer of any organization immediately report hazing to a law enforcement agency in the county in which the victim of hazing resides or in which the hazing is occurring or has occurred. </a:t>
            </a:r>
          </a:p>
          <a:p>
            <a:endParaRPr lang="en-US" sz="800" b="1" i="1" dirty="0">
              <a:solidFill>
                <a:srgbClr val="002060"/>
              </a:solidFill>
              <a:latin typeface="Arial Narrow" panose="020B0604020202020204" pitchFamily="34" charset="0"/>
              <a:cs typeface="Arial Narrow" panose="020B0604020202020204" pitchFamily="34" charset="0"/>
            </a:endParaRPr>
          </a:p>
          <a:p>
            <a:pPr marL="285750" indent="-285750">
              <a:buFont typeface="Wingdings" pitchFamily="2" charset="2"/>
              <a:buChar char="ü"/>
            </a:pPr>
            <a:r>
              <a:rPr lang="en-US" sz="2400" b="1" i="1" dirty="0">
                <a:solidFill>
                  <a:srgbClr val="002060"/>
                </a:solidFill>
                <a:latin typeface="Arial Narrow" panose="020B0604020202020204" pitchFamily="34" charset="0"/>
                <a:cs typeface="Arial Narrow" panose="020B0604020202020204" pitchFamily="34" charset="0"/>
              </a:rPr>
              <a:t>Failure to report could constitute a criminal offense.</a:t>
            </a:r>
          </a:p>
          <a:p>
            <a:pPr marL="800100" lvl="1" indent="-342900">
              <a:buFont typeface="Courier New" panose="02070309020205020404" pitchFamily="49" charset="0"/>
              <a:buChar char="o"/>
            </a:pPr>
            <a:r>
              <a:rPr lang="en-US" sz="2400" b="1" i="1" dirty="0">
                <a:solidFill>
                  <a:srgbClr val="002060"/>
                </a:solidFill>
                <a:latin typeface="Arial Narrow" panose="020B0604020202020204" pitchFamily="34" charset="0"/>
                <a:cs typeface="Arial Narrow" panose="020B0604020202020204" pitchFamily="34" charset="0"/>
              </a:rPr>
              <a:t>It is important for campus community members to understand their obligations and how to report instances of hazing. </a:t>
            </a:r>
          </a:p>
          <a:p>
            <a:pPr lvl="1"/>
            <a:endParaRPr lang="en-US" sz="800" b="1" i="1" dirty="0">
              <a:solidFill>
                <a:srgbClr val="002060"/>
              </a:solidFill>
              <a:latin typeface="Arial Narrow" panose="020B0604020202020204" pitchFamily="34" charset="0"/>
              <a:cs typeface="Arial Narrow" panose="020B0604020202020204" pitchFamily="34" charset="0"/>
            </a:endParaRPr>
          </a:p>
          <a:p>
            <a:pPr marL="285750" indent="-285750">
              <a:buFont typeface="Wingdings" pitchFamily="2" charset="2"/>
              <a:buChar char="ü"/>
            </a:pPr>
            <a:r>
              <a:rPr lang="en-US" sz="2400" b="1" i="1" dirty="0">
                <a:solidFill>
                  <a:srgbClr val="002060"/>
                </a:solidFill>
                <a:latin typeface="Arial Narrow" panose="020B0604020202020204" pitchFamily="34" charset="0"/>
                <a:cs typeface="Arial Narrow" panose="020B0604020202020204" pitchFamily="34" charset="0"/>
              </a:rPr>
              <a:t>Anonymous reports do NOT satisfy the obligations under Collin’s Law </a:t>
            </a:r>
          </a:p>
          <a:p>
            <a:pPr marL="457200" indent="-457200">
              <a:buFont typeface="Wingdings" pitchFamily="2" charset="2"/>
              <a:buChar char="ü"/>
            </a:pPr>
            <a:endParaRPr lang="en-US" sz="3200" dirty="0">
              <a:solidFill>
                <a:srgbClr val="002060"/>
              </a:solidFill>
              <a:cs typeface="Arial Narrow" panose="020B0604020202020204" pitchFamily="34" charset="0"/>
            </a:endParaRPr>
          </a:p>
        </p:txBody>
      </p:sp>
    </p:spTree>
    <p:extLst>
      <p:ext uri="{BB962C8B-B14F-4D97-AF65-F5344CB8AC3E}">
        <p14:creationId xmlns:p14="http://schemas.microsoft.com/office/powerpoint/2010/main" val="11517250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021" y="805856"/>
            <a:ext cx="7991168" cy="1325563"/>
          </a:xfrm>
          <a:solidFill>
            <a:srgbClr val="0070C0"/>
          </a:solidFill>
        </p:spPr>
        <p:txBody>
          <a:bodyPr>
            <a:normAutofit/>
          </a:bodyPr>
          <a:lstStyle/>
          <a:p>
            <a:r>
              <a:rPr lang="en-US" sz="4800" dirty="0">
                <a:solidFill>
                  <a:schemeClr val="bg1"/>
                </a:solidFill>
                <a:latin typeface="Franklin Gothic Medium Cond"/>
              </a:rPr>
              <a:t>ANTI-HAZING POLICY</a:t>
            </a:r>
            <a:endParaRPr lang="en-US" dirty="0">
              <a:solidFill>
                <a:schemeClr val="bg1"/>
              </a:solidFill>
            </a:endParaRPr>
          </a:p>
        </p:txBody>
      </p:sp>
      <p:sp>
        <p:nvSpPr>
          <p:cNvPr id="6" name="TextBox 5">
            <a:extLst>
              <a:ext uri="{FF2B5EF4-FFF2-40B4-BE49-F238E27FC236}">
                <a16:creationId xmlns:a16="http://schemas.microsoft.com/office/drawing/2014/main" id="{BD0834DC-8DAB-1EFE-1D10-301711F3AB3A}"/>
              </a:ext>
            </a:extLst>
          </p:cNvPr>
          <p:cNvSpPr txBox="1"/>
          <p:nvPr/>
        </p:nvSpPr>
        <p:spPr>
          <a:xfrm>
            <a:off x="6037989" y="1654365"/>
            <a:ext cx="2743200" cy="477054"/>
          </a:xfrm>
          <a:prstGeom prst="rect">
            <a:avLst/>
          </a:prstGeom>
          <a:solidFill>
            <a:srgbClr val="0070C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500" dirty="0">
                <a:solidFill>
                  <a:schemeClr val="bg1"/>
                </a:solidFill>
                <a:latin typeface="Franklin Gothic Medium Cond"/>
              </a:rPr>
              <a:t>REPORTING</a:t>
            </a:r>
            <a:endParaRPr lang="en-US" dirty="0"/>
          </a:p>
        </p:txBody>
      </p:sp>
      <p:sp>
        <p:nvSpPr>
          <p:cNvPr id="7" name="TextBox 6">
            <a:extLst>
              <a:ext uri="{FF2B5EF4-FFF2-40B4-BE49-F238E27FC236}">
                <a16:creationId xmlns:a16="http://schemas.microsoft.com/office/drawing/2014/main" id="{DBB41285-E988-4AED-87F5-8D37CE63D4AE}"/>
              </a:ext>
            </a:extLst>
          </p:cNvPr>
          <p:cNvSpPr txBox="1"/>
          <p:nvPr/>
        </p:nvSpPr>
        <p:spPr>
          <a:xfrm>
            <a:off x="790021" y="2495130"/>
            <a:ext cx="6599805" cy="3693319"/>
          </a:xfrm>
          <a:prstGeom prst="rect">
            <a:avLst/>
          </a:prstGeom>
          <a:noFill/>
        </p:spPr>
        <p:txBody>
          <a:bodyPr wrap="square">
            <a:spAutoFit/>
          </a:bodyPr>
          <a:lstStyle/>
          <a:p>
            <a:pPr algn="ctr"/>
            <a:r>
              <a:rPr lang="en-US" sz="2400" b="1" i="1" dirty="0">
                <a:solidFill>
                  <a:srgbClr val="002060"/>
                </a:solidFill>
                <a:latin typeface="Arial Narrow" panose="020B0604020202020204" pitchFamily="34" charset="0"/>
                <a:cs typeface="Arial Narrow" panose="020B0604020202020204" pitchFamily="34" charset="0"/>
              </a:rPr>
              <a:t>Individuals and/or Student Organizations should report instances of hazing through the Hazing Incident Report Form. Reports will be routed to the Student Life Office.</a:t>
            </a:r>
          </a:p>
          <a:p>
            <a:pPr marL="342900" indent="-342900" algn="ctr">
              <a:buAutoNum type="alphaUcPeriod"/>
            </a:pPr>
            <a:endParaRPr lang="en-US" sz="2400" b="1" i="1" dirty="0">
              <a:solidFill>
                <a:srgbClr val="002060"/>
              </a:solidFill>
              <a:latin typeface="Arial Narrow" panose="020B0604020202020204" pitchFamily="34" charset="0"/>
              <a:cs typeface="Arial Narrow" panose="020B0604020202020204" pitchFamily="34" charset="0"/>
            </a:endParaRPr>
          </a:p>
          <a:p>
            <a:pPr algn="ctr"/>
            <a:r>
              <a:rPr lang="en-US" sz="2400" b="1" i="1" dirty="0">
                <a:solidFill>
                  <a:srgbClr val="002060"/>
                </a:solidFill>
                <a:latin typeface="Arial Narrow" panose="020B0604020202020204" pitchFamily="34" charset="0"/>
                <a:cs typeface="Arial Narrow" panose="020B0604020202020204" pitchFamily="34" charset="0"/>
              </a:rPr>
              <a:t> </a:t>
            </a:r>
          </a:p>
          <a:p>
            <a:pPr algn="ctr"/>
            <a:r>
              <a:rPr lang="en-US" sz="2400" b="1" i="1" dirty="0">
                <a:solidFill>
                  <a:srgbClr val="002060"/>
                </a:solidFill>
                <a:latin typeface="Arial Narrow" panose="020B0604020202020204" pitchFamily="34" charset="0"/>
                <a:cs typeface="Arial Narrow" panose="020B0604020202020204" pitchFamily="34" charset="0"/>
              </a:rPr>
              <a:t>If a member of the University community is aware of immediate physical danger to a student or others, </a:t>
            </a:r>
            <a:r>
              <a:rPr lang="en-US" sz="2400" b="1" i="1" dirty="0">
                <a:solidFill>
                  <a:srgbClr val="FF0000"/>
                </a:solidFill>
                <a:latin typeface="Arial Narrow" panose="020B0604020202020204" pitchFamily="34" charset="0"/>
                <a:cs typeface="Arial Narrow" panose="020B0604020202020204" pitchFamily="34" charset="0"/>
              </a:rPr>
              <a:t>they must contact police at or dial 911. </a:t>
            </a:r>
          </a:p>
          <a:p>
            <a:endParaRPr lang="en-US" dirty="0"/>
          </a:p>
        </p:txBody>
      </p:sp>
      <p:pic>
        <p:nvPicPr>
          <p:cNvPr id="4" name="Picture 3" descr="A group of people holding signs&#10;&#10;Description automatically generated">
            <a:extLst>
              <a:ext uri="{FF2B5EF4-FFF2-40B4-BE49-F238E27FC236}">
                <a16:creationId xmlns:a16="http://schemas.microsoft.com/office/drawing/2014/main" id="{B00DAAA7-9DFE-6B30-AE2A-31FACB722330}"/>
              </a:ext>
            </a:extLst>
          </p:cNvPr>
          <p:cNvPicPr>
            <a:picLocks noChangeAspect="1"/>
          </p:cNvPicPr>
          <p:nvPr/>
        </p:nvPicPr>
        <p:blipFill>
          <a:blip r:embed="rId3"/>
          <a:stretch>
            <a:fillRect/>
          </a:stretch>
        </p:blipFill>
        <p:spPr>
          <a:xfrm>
            <a:off x="7628505" y="2394879"/>
            <a:ext cx="4030980" cy="4030980"/>
          </a:xfrm>
          <a:prstGeom prst="rect">
            <a:avLst/>
          </a:prstGeom>
          <a:ln w="57150">
            <a:solidFill>
              <a:srgbClr val="0070C0"/>
            </a:solidFill>
          </a:ln>
        </p:spPr>
      </p:pic>
    </p:spTree>
    <p:extLst>
      <p:ext uri="{BB962C8B-B14F-4D97-AF65-F5344CB8AC3E}">
        <p14:creationId xmlns:p14="http://schemas.microsoft.com/office/powerpoint/2010/main" val="4068854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9977" y="723166"/>
            <a:ext cx="7991168" cy="1325563"/>
          </a:xfrm>
          <a:solidFill>
            <a:srgbClr val="0070C0"/>
          </a:solidFill>
        </p:spPr>
        <p:txBody>
          <a:bodyPr>
            <a:normAutofit/>
          </a:bodyPr>
          <a:lstStyle/>
          <a:p>
            <a:r>
              <a:rPr lang="en-US" sz="4800" dirty="0">
                <a:solidFill>
                  <a:schemeClr val="bg1"/>
                </a:solidFill>
                <a:latin typeface="Franklin Gothic Medium Cond"/>
              </a:rPr>
              <a:t>ANTI-HAZING POLICY</a:t>
            </a:r>
            <a:endParaRPr lang="en-US" dirty="0">
              <a:solidFill>
                <a:schemeClr val="bg1"/>
              </a:solidFill>
            </a:endParaRPr>
          </a:p>
        </p:txBody>
      </p:sp>
      <p:sp>
        <p:nvSpPr>
          <p:cNvPr id="5" name="Content Placeholder 4">
            <a:extLst>
              <a:ext uri="{FF2B5EF4-FFF2-40B4-BE49-F238E27FC236}">
                <a16:creationId xmlns:a16="http://schemas.microsoft.com/office/drawing/2014/main" id="{336FADFA-A420-AFB0-FF28-645CE015F5A9}"/>
              </a:ext>
            </a:extLst>
          </p:cNvPr>
          <p:cNvSpPr>
            <a:spLocks noGrp="1"/>
          </p:cNvSpPr>
          <p:nvPr>
            <p:ph idx="1"/>
          </p:nvPr>
        </p:nvSpPr>
        <p:spPr>
          <a:xfrm>
            <a:off x="841192" y="2898985"/>
            <a:ext cx="10792046" cy="3497579"/>
          </a:xfrm>
          <a:solidFill>
            <a:schemeClr val="accent1">
              <a:lumMod val="40000"/>
              <a:lumOff val="60000"/>
            </a:schemeClr>
          </a:solidFill>
        </p:spPr>
        <p:txBody>
          <a:bodyPr vert="horz" lIns="91440" tIns="45720" rIns="91440" bIns="45720" rtlCol="0" anchor="t">
            <a:noAutofit/>
          </a:bodyPr>
          <a:lstStyle/>
          <a:p>
            <a:pPr>
              <a:buNone/>
            </a:pPr>
            <a:r>
              <a:rPr lang="en-US" sz="2000" dirty="0">
                <a:solidFill>
                  <a:srgbClr val="002060"/>
                </a:solidFill>
                <a:ea typeface="+mn-lt"/>
                <a:cs typeface="+mn-lt"/>
              </a:rPr>
              <a:t>• </a:t>
            </a:r>
            <a:r>
              <a:rPr lang="en-US" sz="2400" b="1" i="1" dirty="0">
                <a:solidFill>
                  <a:srgbClr val="002060"/>
                </a:solidFill>
                <a:latin typeface="Arial Narrow" panose="020B0604020202020204" pitchFamily="34" charset="0"/>
                <a:ea typeface="+mn-lt"/>
                <a:cs typeface="Arial Narrow" panose="020B0604020202020204" pitchFamily="34" charset="0"/>
              </a:rPr>
              <a:t>Student Life office 740-392-6868 ext. 4602, Matthew.spraker@mvnu.edu </a:t>
            </a:r>
          </a:p>
          <a:p>
            <a:pPr>
              <a:buNone/>
            </a:pPr>
            <a:endParaRPr lang="en-US" sz="2400" b="1" i="1" dirty="0">
              <a:solidFill>
                <a:srgbClr val="002060"/>
              </a:solidFill>
              <a:latin typeface="Arial Narrow" panose="020B0604020202020204" pitchFamily="34" charset="0"/>
              <a:ea typeface="+mn-lt"/>
              <a:cs typeface="Arial Narrow" panose="020B0604020202020204" pitchFamily="34" charset="0"/>
            </a:endParaRPr>
          </a:p>
          <a:p>
            <a:pPr>
              <a:buNone/>
            </a:pPr>
            <a:r>
              <a:rPr lang="en-US" sz="2400" b="1" i="1" dirty="0">
                <a:solidFill>
                  <a:srgbClr val="002060"/>
                </a:solidFill>
                <a:latin typeface="Arial Narrow" panose="020B0604020202020204" pitchFamily="34" charset="0"/>
                <a:ea typeface="+mn-lt"/>
                <a:cs typeface="Arial Narrow" panose="020B0604020202020204" pitchFamily="34" charset="0"/>
              </a:rPr>
              <a:t>• Campus Safety  740-399-8686 </a:t>
            </a:r>
          </a:p>
          <a:p>
            <a:pPr>
              <a:buNone/>
            </a:pPr>
            <a:endParaRPr lang="en-US" sz="2400" b="1" i="1" dirty="0">
              <a:solidFill>
                <a:srgbClr val="002060"/>
              </a:solidFill>
              <a:latin typeface="Arial Narrow" panose="020B0604020202020204" pitchFamily="34" charset="0"/>
              <a:ea typeface="+mn-lt"/>
              <a:cs typeface="Arial Narrow" panose="020B0604020202020204" pitchFamily="34" charset="0"/>
            </a:endParaRPr>
          </a:p>
          <a:p>
            <a:pPr>
              <a:buNone/>
            </a:pPr>
            <a:r>
              <a:rPr lang="en-US" sz="2400" b="1" i="1" dirty="0">
                <a:solidFill>
                  <a:srgbClr val="002060"/>
                </a:solidFill>
                <a:latin typeface="Arial Narrow" panose="020B0604020202020204" pitchFamily="34" charset="0"/>
                <a:ea typeface="+mn-lt"/>
                <a:cs typeface="Arial Narrow" panose="020B0604020202020204" pitchFamily="34" charset="0"/>
              </a:rPr>
              <a:t>• Anonymous reports of hazing can be submitted online Hazing Reporting Form </a:t>
            </a:r>
          </a:p>
          <a:p>
            <a:pPr>
              <a:buNone/>
            </a:pPr>
            <a:endParaRPr lang="en-US" sz="2400" b="1" i="1" dirty="0">
              <a:solidFill>
                <a:srgbClr val="002060"/>
              </a:solidFill>
              <a:latin typeface="Arial Narrow" panose="020B0604020202020204" pitchFamily="34" charset="0"/>
              <a:ea typeface="+mn-lt"/>
              <a:cs typeface="Arial Narrow" panose="020B0604020202020204" pitchFamily="34" charset="0"/>
            </a:endParaRPr>
          </a:p>
          <a:p>
            <a:pPr marL="0" indent="0">
              <a:buNone/>
            </a:pPr>
            <a:r>
              <a:rPr lang="en-US" sz="2400" b="1" i="1" dirty="0">
                <a:solidFill>
                  <a:srgbClr val="002060"/>
                </a:solidFill>
                <a:latin typeface="Arial Narrow" panose="020B0604020202020204" pitchFamily="34" charset="0"/>
                <a:ea typeface="+mn-lt"/>
                <a:cs typeface="Arial Narrow" panose="020B0604020202020204" pitchFamily="34" charset="0"/>
              </a:rPr>
              <a:t>• In the event of an emergency, please contact Campus Safety at  740-399-8686  or 911. </a:t>
            </a:r>
            <a:endParaRPr lang="en-US" sz="2400" b="1" i="1" dirty="0">
              <a:solidFill>
                <a:srgbClr val="002060"/>
              </a:solidFill>
              <a:latin typeface="Arial Narrow" panose="020B0604020202020204" pitchFamily="34" charset="0"/>
              <a:ea typeface="Calibri"/>
              <a:cs typeface="Arial Narrow" panose="020B0604020202020204" pitchFamily="34" charset="0"/>
            </a:endParaRPr>
          </a:p>
          <a:p>
            <a:pPr marL="457200" indent="-457200"/>
            <a:endParaRPr lang="en-US" sz="2000" b="1" i="1" dirty="0">
              <a:solidFill>
                <a:srgbClr val="0070C0"/>
              </a:solidFill>
              <a:latin typeface="Arial Narrow" panose="020B0604020202020204" pitchFamily="34" charset="0"/>
              <a:cs typeface="Arial Narrow" panose="020B0604020202020204" pitchFamily="34" charset="0"/>
            </a:endParaRPr>
          </a:p>
          <a:p>
            <a:pPr marL="457200" indent="-457200"/>
            <a:endParaRPr lang="en-US" sz="3500" b="1" i="1" dirty="0">
              <a:solidFill>
                <a:schemeClr val="bg1"/>
              </a:solidFill>
              <a:latin typeface="Arial Narrow" panose="020B0604020202020204" pitchFamily="34" charset="0"/>
              <a:cs typeface="Arial Narrow" panose="020B0604020202020204" pitchFamily="34" charset="0"/>
            </a:endParaRPr>
          </a:p>
          <a:p>
            <a:pPr marL="457200" indent="-457200"/>
            <a:endParaRPr lang="en-US" dirty="0">
              <a:cs typeface="Calibri"/>
            </a:endParaRPr>
          </a:p>
        </p:txBody>
      </p:sp>
      <p:sp>
        <p:nvSpPr>
          <p:cNvPr id="6" name="TextBox 5">
            <a:extLst>
              <a:ext uri="{FF2B5EF4-FFF2-40B4-BE49-F238E27FC236}">
                <a16:creationId xmlns:a16="http://schemas.microsoft.com/office/drawing/2014/main" id="{BD0834DC-8DAB-1EFE-1D10-301711F3AB3A}"/>
              </a:ext>
            </a:extLst>
          </p:cNvPr>
          <p:cNvSpPr txBox="1"/>
          <p:nvPr/>
        </p:nvSpPr>
        <p:spPr>
          <a:xfrm>
            <a:off x="6237215" y="1573422"/>
            <a:ext cx="2743200" cy="477054"/>
          </a:xfrm>
          <a:prstGeom prst="rect">
            <a:avLst/>
          </a:prstGeom>
          <a:solidFill>
            <a:srgbClr val="0070C0"/>
          </a:solidFill>
          <a:ln w="38100">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500" dirty="0">
                <a:solidFill>
                  <a:schemeClr val="bg1"/>
                </a:solidFill>
                <a:latin typeface="Franklin Gothic Medium Cond"/>
              </a:rPr>
              <a:t>STUDENT REPORTING</a:t>
            </a:r>
            <a:endParaRPr lang="en-US" dirty="0"/>
          </a:p>
        </p:txBody>
      </p:sp>
      <p:pic>
        <p:nvPicPr>
          <p:cNvPr id="4" name="Picture 3">
            <a:extLst>
              <a:ext uri="{FF2B5EF4-FFF2-40B4-BE49-F238E27FC236}">
                <a16:creationId xmlns:a16="http://schemas.microsoft.com/office/drawing/2014/main" id="{21FF7997-7FB6-9114-4651-3EB2FD70666B}"/>
              </a:ext>
            </a:extLst>
          </p:cNvPr>
          <p:cNvPicPr>
            <a:picLocks noChangeAspect="1"/>
          </p:cNvPicPr>
          <p:nvPr/>
        </p:nvPicPr>
        <p:blipFill>
          <a:blip r:embed="rId3"/>
          <a:stretch>
            <a:fillRect/>
          </a:stretch>
        </p:blipFill>
        <p:spPr>
          <a:xfrm>
            <a:off x="9338310" y="411479"/>
            <a:ext cx="2153713" cy="2288320"/>
          </a:xfrm>
          <a:prstGeom prst="rect">
            <a:avLst/>
          </a:prstGeom>
        </p:spPr>
      </p:pic>
    </p:spTree>
    <p:extLst>
      <p:ext uri="{BB962C8B-B14F-4D97-AF65-F5344CB8AC3E}">
        <p14:creationId xmlns:p14="http://schemas.microsoft.com/office/powerpoint/2010/main" val="33112407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3017" y="365702"/>
            <a:ext cx="7991168" cy="1325563"/>
          </a:xfrm>
          <a:solidFill>
            <a:srgbClr val="0070C0"/>
          </a:solidFill>
        </p:spPr>
        <p:txBody>
          <a:bodyPr>
            <a:normAutofit/>
          </a:bodyPr>
          <a:lstStyle/>
          <a:p>
            <a:r>
              <a:rPr lang="en-US" sz="4800" dirty="0">
                <a:solidFill>
                  <a:schemeClr val="bg1"/>
                </a:solidFill>
                <a:latin typeface="Franklin Gothic Medium Cond"/>
              </a:rPr>
              <a:t>ANTI-HAZING POLICY</a:t>
            </a:r>
            <a:endParaRPr lang="en-US" dirty="0">
              <a:solidFill>
                <a:schemeClr val="bg1"/>
              </a:solidFill>
            </a:endParaRPr>
          </a:p>
        </p:txBody>
      </p:sp>
      <p:sp>
        <p:nvSpPr>
          <p:cNvPr id="6" name="TextBox 5">
            <a:extLst>
              <a:ext uri="{FF2B5EF4-FFF2-40B4-BE49-F238E27FC236}">
                <a16:creationId xmlns:a16="http://schemas.microsoft.com/office/drawing/2014/main" id="{BD0834DC-8DAB-1EFE-1D10-301711F3AB3A}"/>
              </a:ext>
            </a:extLst>
          </p:cNvPr>
          <p:cNvSpPr txBox="1"/>
          <p:nvPr/>
        </p:nvSpPr>
        <p:spPr>
          <a:xfrm>
            <a:off x="5294627" y="1426338"/>
            <a:ext cx="3587316" cy="477054"/>
          </a:xfrm>
          <a:prstGeom prst="rect">
            <a:avLst/>
          </a:prstGeom>
          <a:solidFill>
            <a:srgbClr val="0070C0"/>
          </a:solidFill>
          <a:ln w="38100">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500" dirty="0">
                <a:solidFill>
                  <a:schemeClr val="bg1"/>
                </a:solidFill>
                <a:latin typeface="Franklin Gothic Medium Cond"/>
              </a:rPr>
              <a:t>EMPLOYEE REPORTING</a:t>
            </a:r>
            <a:endParaRPr lang="en-US" dirty="0"/>
          </a:p>
        </p:txBody>
      </p:sp>
      <p:sp>
        <p:nvSpPr>
          <p:cNvPr id="9" name="TextBox 8">
            <a:extLst>
              <a:ext uri="{FF2B5EF4-FFF2-40B4-BE49-F238E27FC236}">
                <a16:creationId xmlns:a16="http://schemas.microsoft.com/office/drawing/2014/main" id="{DBF3BD9C-59FE-49E0-A96F-B6E056A02BB6}"/>
              </a:ext>
            </a:extLst>
          </p:cNvPr>
          <p:cNvSpPr txBox="1"/>
          <p:nvPr/>
        </p:nvSpPr>
        <p:spPr>
          <a:xfrm>
            <a:off x="845907" y="2115519"/>
            <a:ext cx="10783187" cy="3946914"/>
          </a:xfrm>
          <a:prstGeom prst="rect">
            <a:avLst/>
          </a:prstGeom>
          <a:solidFill>
            <a:schemeClr val="accent1">
              <a:lumMod val="20000"/>
              <a:lumOff val="80000"/>
            </a:schemeClr>
          </a:solidFill>
        </p:spPr>
        <p:txBody>
          <a:bodyPr wrap="square">
            <a:spAutoFit/>
          </a:bodyPr>
          <a:lstStyle/>
          <a:p>
            <a:pPr algn="ctr">
              <a:lnSpc>
                <a:spcPct val="150000"/>
              </a:lnSpc>
            </a:pPr>
            <a:endParaRPr lang="en-US" sz="800" b="1" i="1" dirty="0">
              <a:solidFill>
                <a:srgbClr val="002060"/>
              </a:solidFill>
              <a:latin typeface="Arial Narrow" panose="020B0604020202020204" pitchFamily="34" charset="0"/>
              <a:cs typeface="Arial Narrow" panose="020B0604020202020204" pitchFamily="34" charset="0"/>
            </a:endParaRPr>
          </a:p>
          <a:p>
            <a:pPr algn="ctr">
              <a:lnSpc>
                <a:spcPct val="150000"/>
              </a:lnSpc>
            </a:pPr>
            <a:r>
              <a:rPr lang="en-US" sz="2400" b="1" i="1" dirty="0">
                <a:solidFill>
                  <a:srgbClr val="002060"/>
                </a:solidFill>
                <a:latin typeface="Arial Narrow" panose="020B0604020202020204" pitchFamily="34" charset="0"/>
                <a:cs typeface="Arial Narrow" panose="020B0604020202020204" pitchFamily="34" charset="0"/>
              </a:rPr>
              <a:t>Immediately upon learning of potential hazing, any employee with a duty to report violations of this policy who received a complaint of hazing or who observes or learns of conduct that is reasonably believed to be in violation of this policy is required to report the alleged conduct to: </a:t>
            </a:r>
            <a:r>
              <a:rPr lang="en-US" sz="2400" b="1" i="1" dirty="0">
                <a:solidFill>
                  <a:srgbClr val="00B0F0"/>
                </a:solidFill>
                <a:latin typeface="Arial Narrow" panose="020B0604020202020204" pitchFamily="34" charset="0"/>
                <a:ea typeface="+mn-lt"/>
                <a:cs typeface="Arial Narrow" panose="020B0604020202020204" pitchFamily="34" charset="0"/>
              </a:rPr>
              <a:t>Student Life office - 740-392-6868 , Matthew.spraker@mvnu.edu </a:t>
            </a:r>
            <a:endParaRPr lang="en-US" sz="2400" b="1" i="1" dirty="0">
              <a:latin typeface="Arial Narrow" panose="020B0604020202020204" pitchFamily="34" charset="0"/>
              <a:cs typeface="Arial Narrow" panose="020B0604020202020204" pitchFamily="34" charset="0"/>
            </a:endParaRPr>
          </a:p>
          <a:p>
            <a:pPr algn="ctr">
              <a:lnSpc>
                <a:spcPct val="150000"/>
              </a:lnSpc>
            </a:pPr>
            <a:endParaRPr lang="en-US" sz="800" b="1" i="1" dirty="0">
              <a:latin typeface="Arial Narrow" panose="020B0604020202020204" pitchFamily="34" charset="0"/>
              <a:cs typeface="Arial Narrow" panose="020B0604020202020204" pitchFamily="34" charset="0"/>
            </a:endParaRPr>
          </a:p>
          <a:p>
            <a:pPr algn="ctr">
              <a:lnSpc>
                <a:spcPct val="150000"/>
              </a:lnSpc>
            </a:pPr>
            <a:r>
              <a:rPr lang="en-US" sz="2400" b="1" i="1" dirty="0">
                <a:solidFill>
                  <a:srgbClr val="002060"/>
                </a:solidFill>
                <a:latin typeface="Arial Narrow" panose="020B0604020202020204" pitchFamily="34" charset="0"/>
                <a:cs typeface="Arial Narrow" panose="020B0604020202020204" pitchFamily="34" charset="0"/>
              </a:rPr>
              <a:t>A </a:t>
            </a:r>
            <a:r>
              <a:rPr lang="en-US" sz="2400" b="1" i="1" dirty="0">
                <a:solidFill>
                  <a:srgbClr val="FF0000"/>
                </a:solidFill>
                <a:latin typeface="Arial Narrow" panose="020B0604020202020204" pitchFamily="34" charset="0"/>
                <a:cs typeface="Arial Narrow" panose="020B0604020202020204" pitchFamily="34" charset="0"/>
              </a:rPr>
              <a:t>mandatory reporter </a:t>
            </a:r>
            <a:r>
              <a:rPr lang="en-US" sz="2400" b="1" i="1" dirty="0">
                <a:solidFill>
                  <a:srgbClr val="002060"/>
                </a:solidFill>
                <a:latin typeface="Arial Narrow" panose="020B0604020202020204" pitchFamily="34" charset="0"/>
                <a:cs typeface="Arial Narrow" panose="020B0604020202020204" pitchFamily="34" charset="0"/>
              </a:rPr>
              <a:t>who fails to make a timely report </a:t>
            </a:r>
          </a:p>
          <a:p>
            <a:pPr algn="ctr">
              <a:lnSpc>
                <a:spcPct val="150000"/>
              </a:lnSpc>
            </a:pPr>
            <a:r>
              <a:rPr lang="en-US" sz="2400" b="1" i="1" dirty="0">
                <a:solidFill>
                  <a:srgbClr val="002060"/>
                </a:solidFill>
                <a:latin typeface="Arial Narrow" panose="020B0604020202020204" pitchFamily="34" charset="0"/>
                <a:cs typeface="Arial Narrow" panose="020B0604020202020204" pitchFamily="34" charset="0"/>
              </a:rPr>
              <a:t>may be subject to appropriate discipline. </a:t>
            </a:r>
          </a:p>
          <a:p>
            <a:pPr algn="ctr">
              <a:lnSpc>
                <a:spcPct val="150000"/>
              </a:lnSpc>
            </a:pPr>
            <a:endParaRPr lang="en-US" sz="800" b="1" i="1" dirty="0">
              <a:solidFill>
                <a:srgbClr val="002060"/>
              </a:solidFill>
              <a:latin typeface="Arial Narrow" panose="020B0604020202020204" pitchFamily="34" charset="0"/>
              <a:cs typeface="Arial Narrow" panose="020B0604020202020204" pitchFamily="34" charset="0"/>
            </a:endParaRPr>
          </a:p>
        </p:txBody>
      </p:sp>
      <p:pic>
        <p:nvPicPr>
          <p:cNvPr id="4" name="Graphic 3" descr="Target Audience outline">
            <a:extLst>
              <a:ext uri="{FF2B5EF4-FFF2-40B4-BE49-F238E27FC236}">
                <a16:creationId xmlns:a16="http://schemas.microsoft.com/office/drawing/2014/main" id="{FD5149A3-662F-8B68-7D5F-12A3C939D09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96400" y="239798"/>
            <a:ext cx="1769658" cy="1769658"/>
          </a:xfrm>
          <a:prstGeom prst="rect">
            <a:avLst/>
          </a:prstGeom>
        </p:spPr>
      </p:pic>
    </p:spTree>
    <p:extLst>
      <p:ext uri="{BB962C8B-B14F-4D97-AF65-F5344CB8AC3E}">
        <p14:creationId xmlns:p14="http://schemas.microsoft.com/office/powerpoint/2010/main" val="6859070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548" y="552550"/>
            <a:ext cx="7991168" cy="1325563"/>
          </a:xfrm>
          <a:solidFill>
            <a:srgbClr val="0070C0"/>
          </a:solidFill>
        </p:spPr>
        <p:txBody>
          <a:bodyPr>
            <a:normAutofit/>
          </a:bodyPr>
          <a:lstStyle/>
          <a:p>
            <a:r>
              <a:rPr lang="en-US" sz="4800" dirty="0">
                <a:solidFill>
                  <a:schemeClr val="bg1"/>
                </a:solidFill>
                <a:latin typeface="Franklin Gothic Medium Cond"/>
              </a:rPr>
              <a:t>ANTI-HAZING POLICY</a:t>
            </a:r>
            <a:endParaRPr lang="en-US" dirty="0">
              <a:solidFill>
                <a:schemeClr val="bg1"/>
              </a:solidFill>
            </a:endParaRPr>
          </a:p>
        </p:txBody>
      </p:sp>
      <p:sp>
        <p:nvSpPr>
          <p:cNvPr id="6" name="TextBox 5">
            <a:extLst>
              <a:ext uri="{FF2B5EF4-FFF2-40B4-BE49-F238E27FC236}">
                <a16:creationId xmlns:a16="http://schemas.microsoft.com/office/drawing/2014/main" id="{BD0834DC-8DAB-1EFE-1D10-301711F3AB3A}"/>
              </a:ext>
            </a:extLst>
          </p:cNvPr>
          <p:cNvSpPr txBox="1"/>
          <p:nvPr/>
        </p:nvSpPr>
        <p:spPr>
          <a:xfrm>
            <a:off x="5838869" y="1639586"/>
            <a:ext cx="3587316" cy="477054"/>
          </a:xfrm>
          <a:prstGeom prst="rect">
            <a:avLst/>
          </a:prstGeom>
          <a:solidFill>
            <a:srgbClr val="0070C0"/>
          </a:solidFill>
          <a:ln w="38100">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500" dirty="0">
                <a:solidFill>
                  <a:schemeClr val="bg1"/>
                </a:solidFill>
                <a:latin typeface="Franklin Gothic Medium Cond"/>
              </a:rPr>
              <a:t>EMPLOYEE REPORTING</a:t>
            </a:r>
            <a:endParaRPr lang="en-US" dirty="0"/>
          </a:p>
        </p:txBody>
      </p:sp>
      <p:sp>
        <p:nvSpPr>
          <p:cNvPr id="9" name="TextBox 8">
            <a:extLst>
              <a:ext uri="{FF2B5EF4-FFF2-40B4-BE49-F238E27FC236}">
                <a16:creationId xmlns:a16="http://schemas.microsoft.com/office/drawing/2014/main" id="{DBF3BD9C-59FE-49E0-A96F-B6E056A02BB6}"/>
              </a:ext>
            </a:extLst>
          </p:cNvPr>
          <p:cNvSpPr txBox="1"/>
          <p:nvPr/>
        </p:nvSpPr>
        <p:spPr>
          <a:xfrm>
            <a:off x="625548" y="2650647"/>
            <a:ext cx="11158782" cy="3600986"/>
          </a:xfrm>
          <a:prstGeom prst="rect">
            <a:avLst/>
          </a:prstGeom>
          <a:solidFill>
            <a:schemeClr val="accent1">
              <a:lumMod val="20000"/>
              <a:lumOff val="80000"/>
            </a:schemeClr>
          </a:solidFill>
        </p:spPr>
        <p:txBody>
          <a:bodyPr wrap="square">
            <a:spAutoFit/>
          </a:bodyPr>
          <a:lstStyle/>
          <a:p>
            <a:endParaRPr lang="en-US" dirty="0"/>
          </a:p>
          <a:p>
            <a:pPr>
              <a:lnSpc>
                <a:spcPct val="150000"/>
              </a:lnSpc>
            </a:pPr>
            <a:r>
              <a:rPr lang="en-US" sz="2000" b="1" i="1" dirty="0">
                <a:solidFill>
                  <a:srgbClr val="002060"/>
                </a:solidFill>
                <a:latin typeface="Arial Narrow" panose="020B0604020202020204" pitchFamily="34" charset="0"/>
                <a:cs typeface="Arial Narrow" panose="020B0604020202020204" pitchFamily="34" charset="0"/>
              </a:rPr>
              <a:t>Each of the following is considered a </a:t>
            </a:r>
            <a:r>
              <a:rPr lang="en-US" sz="2000" b="1" i="1" dirty="0">
                <a:solidFill>
                  <a:srgbClr val="FF0000"/>
                </a:solidFill>
                <a:latin typeface="Arial Narrow" panose="020B0604020202020204" pitchFamily="34" charset="0"/>
                <a:cs typeface="Arial Narrow" panose="020B0604020202020204" pitchFamily="34" charset="0"/>
              </a:rPr>
              <a:t>“mandatory reporter”: </a:t>
            </a:r>
          </a:p>
          <a:p>
            <a:pPr>
              <a:lnSpc>
                <a:spcPct val="150000"/>
              </a:lnSpc>
            </a:pPr>
            <a:r>
              <a:rPr lang="en-US" sz="2000" b="1" i="1" dirty="0">
                <a:solidFill>
                  <a:srgbClr val="002060"/>
                </a:solidFill>
                <a:latin typeface="Arial Narrow" panose="020B0604020202020204" pitchFamily="34" charset="0"/>
                <a:cs typeface="Arial Narrow" panose="020B0604020202020204" pitchFamily="34" charset="0"/>
              </a:rPr>
              <a:t>	(1) Any full or part-time employee of the University (including student employees and 			      graduate assistants)</a:t>
            </a:r>
          </a:p>
          <a:p>
            <a:pPr>
              <a:lnSpc>
                <a:spcPct val="150000"/>
              </a:lnSpc>
            </a:pPr>
            <a:r>
              <a:rPr lang="en-US" sz="2000" b="1" i="1" dirty="0">
                <a:solidFill>
                  <a:srgbClr val="002060"/>
                </a:solidFill>
                <a:latin typeface="Arial Narrow" panose="020B0604020202020204" pitchFamily="34" charset="0"/>
                <a:cs typeface="Arial Narrow" panose="020B0604020202020204" pitchFamily="34" charset="0"/>
              </a:rPr>
              <a:t>	(2) Any volunteer acting in an official capacity who advises or coaches student   	       	  	</a:t>
            </a:r>
          </a:p>
          <a:p>
            <a:pPr>
              <a:lnSpc>
                <a:spcPct val="150000"/>
              </a:lnSpc>
            </a:pPr>
            <a:r>
              <a:rPr lang="en-US" sz="2000" b="1" i="1" dirty="0">
                <a:solidFill>
                  <a:srgbClr val="002060"/>
                </a:solidFill>
                <a:latin typeface="Arial Narrow" panose="020B0604020202020204" pitchFamily="34" charset="0"/>
                <a:cs typeface="Arial Narrow" panose="020B0604020202020204" pitchFamily="34" charset="0"/>
              </a:rPr>
              <a:t>	      organizations and/or student groups and who have direct contact with students. </a:t>
            </a:r>
          </a:p>
          <a:p>
            <a:endParaRPr lang="en-US" sz="2000" b="1" i="1" dirty="0">
              <a:solidFill>
                <a:srgbClr val="002060"/>
              </a:solidFill>
              <a:latin typeface="Arial Narrow" panose="020B0604020202020204" pitchFamily="34" charset="0"/>
              <a:cs typeface="Arial Narrow" panose="020B0604020202020204" pitchFamily="34" charset="0"/>
            </a:endParaRPr>
          </a:p>
          <a:p>
            <a:r>
              <a:rPr lang="en-US" sz="2000" b="1" i="1" dirty="0">
                <a:solidFill>
                  <a:srgbClr val="002060"/>
                </a:solidFill>
                <a:latin typeface="Arial Narrow" panose="020B0604020202020204" pitchFamily="34" charset="0"/>
                <a:cs typeface="Arial Narrow" panose="020B0604020202020204" pitchFamily="34" charset="0"/>
              </a:rPr>
              <a:t>*Employees who are required by law to protect confidentiality are exempt from this requirement</a:t>
            </a:r>
          </a:p>
          <a:p>
            <a:endParaRPr lang="en-US" sz="2000" b="1" i="1" dirty="0">
              <a:solidFill>
                <a:srgbClr val="002060"/>
              </a:solidFill>
              <a:latin typeface="Arial Narrow" panose="020B0604020202020204" pitchFamily="34" charset="0"/>
              <a:cs typeface="Arial Narrow" panose="020B0604020202020204" pitchFamily="34" charset="0"/>
            </a:endParaRPr>
          </a:p>
        </p:txBody>
      </p:sp>
      <p:pic>
        <p:nvPicPr>
          <p:cNvPr id="4" name="Graphic 3" descr="Target Audience outline">
            <a:extLst>
              <a:ext uri="{FF2B5EF4-FFF2-40B4-BE49-F238E27FC236}">
                <a16:creationId xmlns:a16="http://schemas.microsoft.com/office/drawing/2014/main" id="{03C5C4EE-B8C2-0BD1-3DE9-1B51917CAAF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37533" y="527091"/>
            <a:ext cx="1751071" cy="1751071"/>
          </a:xfrm>
          <a:prstGeom prst="rect">
            <a:avLst/>
          </a:prstGeom>
        </p:spPr>
      </p:pic>
    </p:spTree>
    <p:extLst>
      <p:ext uri="{BB962C8B-B14F-4D97-AF65-F5344CB8AC3E}">
        <p14:creationId xmlns:p14="http://schemas.microsoft.com/office/powerpoint/2010/main" val="23986412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548" y="552550"/>
            <a:ext cx="7991168" cy="1325563"/>
          </a:xfrm>
          <a:solidFill>
            <a:srgbClr val="0070C0"/>
          </a:solidFill>
        </p:spPr>
        <p:txBody>
          <a:bodyPr>
            <a:normAutofit/>
          </a:bodyPr>
          <a:lstStyle/>
          <a:p>
            <a:r>
              <a:rPr lang="en-US" sz="4800" dirty="0">
                <a:solidFill>
                  <a:schemeClr val="bg1"/>
                </a:solidFill>
                <a:latin typeface="Franklin Gothic Medium Cond"/>
              </a:rPr>
              <a:t>REPORTING VIOLATIONS</a:t>
            </a:r>
            <a:endParaRPr lang="en-US" dirty="0">
              <a:solidFill>
                <a:schemeClr val="bg1"/>
              </a:solidFill>
            </a:endParaRPr>
          </a:p>
        </p:txBody>
      </p:sp>
      <p:sp>
        <p:nvSpPr>
          <p:cNvPr id="6" name="TextBox 5">
            <a:extLst>
              <a:ext uri="{FF2B5EF4-FFF2-40B4-BE49-F238E27FC236}">
                <a16:creationId xmlns:a16="http://schemas.microsoft.com/office/drawing/2014/main" id="{BD0834DC-8DAB-1EFE-1D10-301711F3AB3A}"/>
              </a:ext>
            </a:extLst>
          </p:cNvPr>
          <p:cNvSpPr txBox="1"/>
          <p:nvPr/>
        </p:nvSpPr>
        <p:spPr>
          <a:xfrm>
            <a:off x="5838869" y="1639586"/>
            <a:ext cx="3587316" cy="477054"/>
          </a:xfrm>
          <a:prstGeom prst="rect">
            <a:avLst/>
          </a:prstGeom>
          <a:solidFill>
            <a:srgbClr val="0070C0"/>
          </a:solidFill>
          <a:ln w="38100">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500" dirty="0">
                <a:solidFill>
                  <a:schemeClr val="bg1"/>
                </a:solidFill>
                <a:latin typeface="Franklin Gothic Medium Cond"/>
              </a:rPr>
              <a:t>UNIVERSITY REPORTING</a:t>
            </a:r>
            <a:endParaRPr lang="en-US" dirty="0"/>
          </a:p>
        </p:txBody>
      </p:sp>
      <p:sp>
        <p:nvSpPr>
          <p:cNvPr id="9" name="TextBox 8">
            <a:extLst>
              <a:ext uri="{FF2B5EF4-FFF2-40B4-BE49-F238E27FC236}">
                <a16:creationId xmlns:a16="http://schemas.microsoft.com/office/drawing/2014/main" id="{DBF3BD9C-59FE-49E0-A96F-B6E056A02BB6}"/>
              </a:ext>
            </a:extLst>
          </p:cNvPr>
          <p:cNvSpPr txBox="1"/>
          <p:nvPr/>
        </p:nvSpPr>
        <p:spPr>
          <a:xfrm>
            <a:off x="625548" y="2353465"/>
            <a:ext cx="11158782" cy="1538883"/>
          </a:xfrm>
          <a:prstGeom prst="rect">
            <a:avLst/>
          </a:prstGeom>
          <a:solidFill>
            <a:schemeClr val="accent1">
              <a:lumMod val="20000"/>
              <a:lumOff val="80000"/>
            </a:schemeClr>
          </a:solidFill>
        </p:spPr>
        <p:txBody>
          <a:bodyPr wrap="square">
            <a:spAutoFit/>
          </a:bodyPr>
          <a:lstStyle/>
          <a:p>
            <a:r>
              <a:rPr lang="en-US" sz="2800" b="1" i="1" dirty="0">
                <a:latin typeface="Arial Narrow" panose="020B0604020202020204" pitchFamily="34" charset="0"/>
                <a:cs typeface="Arial Narrow" panose="020B0604020202020204" pitchFamily="34" charset="0"/>
              </a:rPr>
              <a:t>Starting next year (2022-23 academic school year), institutions will be required to maintain a report of all violations.</a:t>
            </a:r>
          </a:p>
          <a:p>
            <a:r>
              <a:rPr lang="en-US" dirty="0"/>
              <a:t> </a:t>
            </a:r>
            <a:endParaRPr lang="en-US" sz="2000" dirty="0"/>
          </a:p>
          <a:p>
            <a:endParaRPr lang="en-US" sz="2000" b="1" i="1" dirty="0">
              <a:solidFill>
                <a:srgbClr val="002060"/>
              </a:solidFill>
              <a:latin typeface="Arial Narrow" panose="020B0604020202020204" pitchFamily="34" charset="0"/>
              <a:cs typeface="Arial Narrow" panose="020B0604020202020204" pitchFamily="34" charset="0"/>
            </a:endParaRPr>
          </a:p>
        </p:txBody>
      </p:sp>
      <p:pic>
        <p:nvPicPr>
          <p:cNvPr id="4" name="Graphic 3" descr="Target Audience outline">
            <a:extLst>
              <a:ext uri="{FF2B5EF4-FFF2-40B4-BE49-F238E27FC236}">
                <a16:creationId xmlns:a16="http://schemas.microsoft.com/office/drawing/2014/main" id="{03C5C4EE-B8C2-0BD1-3DE9-1B51917CAAF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566911" y="256469"/>
            <a:ext cx="2021694" cy="2021694"/>
          </a:xfrm>
          <a:prstGeom prst="rect">
            <a:avLst/>
          </a:prstGeom>
        </p:spPr>
      </p:pic>
      <p:pic>
        <p:nvPicPr>
          <p:cNvPr id="10" name="Picture 9" descr="Graphical user interface, application, qr code&#10;&#10;Description automatically generated">
            <a:extLst>
              <a:ext uri="{FF2B5EF4-FFF2-40B4-BE49-F238E27FC236}">
                <a16:creationId xmlns:a16="http://schemas.microsoft.com/office/drawing/2014/main" id="{43B2571E-E5EC-9218-0CBD-11AA12BFA474}"/>
              </a:ext>
            </a:extLst>
          </p:cNvPr>
          <p:cNvPicPr>
            <a:picLocks noChangeAspect="1"/>
          </p:cNvPicPr>
          <p:nvPr/>
        </p:nvPicPr>
        <p:blipFill>
          <a:blip r:embed="rId6"/>
          <a:stretch>
            <a:fillRect/>
          </a:stretch>
        </p:blipFill>
        <p:spPr>
          <a:xfrm>
            <a:off x="1920240" y="3430811"/>
            <a:ext cx="8778240" cy="3237761"/>
          </a:xfrm>
          <a:prstGeom prst="rect">
            <a:avLst/>
          </a:prstGeom>
          <a:ln w="57150">
            <a:solidFill>
              <a:schemeClr val="tx1"/>
            </a:solidFill>
          </a:ln>
        </p:spPr>
      </p:pic>
    </p:spTree>
    <p:extLst>
      <p:ext uri="{BB962C8B-B14F-4D97-AF65-F5344CB8AC3E}">
        <p14:creationId xmlns:p14="http://schemas.microsoft.com/office/powerpoint/2010/main" val="27238722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D08D6-0C3A-CCA3-DE7A-7E88490CF835}"/>
              </a:ext>
            </a:extLst>
          </p:cNvPr>
          <p:cNvSpPr>
            <a:spLocks noGrp="1"/>
          </p:cNvSpPr>
          <p:nvPr>
            <p:ph type="title"/>
          </p:nvPr>
        </p:nvSpPr>
        <p:spPr>
          <a:xfrm>
            <a:off x="612566" y="365125"/>
            <a:ext cx="4276725" cy="1325563"/>
          </a:xfrm>
          <a:solidFill>
            <a:schemeClr val="accent5">
              <a:lumMod val="60000"/>
              <a:lumOff val="40000"/>
            </a:schemeClr>
          </a:solidFill>
          <a:ln>
            <a:solidFill>
              <a:schemeClr val="tx1"/>
            </a:solidFill>
          </a:ln>
        </p:spPr>
        <p:txBody>
          <a:bodyPr/>
          <a:lstStyle/>
          <a:p>
            <a:pPr algn="ctr"/>
            <a:r>
              <a:rPr lang="en-US" b="1" i="1" dirty="0">
                <a:latin typeface="Arial Narrow" panose="020B0604020202020204" pitchFamily="34" charset="0"/>
                <a:cs typeface="Arial Narrow" panose="020B0604020202020204" pitchFamily="34" charset="0"/>
              </a:rPr>
              <a:t>Civil Rights Office </a:t>
            </a:r>
          </a:p>
        </p:txBody>
      </p:sp>
      <p:pic>
        <p:nvPicPr>
          <p:cNvPr id="6" name="Content Placeholder 5">
            <a:extLst>
              <a:ext uri="{FF2B5EF4-FFF2-40B4-BE49-F238E27FC236}">
                <a16:creationId xmlns:a16="http://schemas.microsoft.com/office/drawing/2014/main" id="{B0BCD8AB-D3E7-0D0A-8E35-B112B69EF118}"/>
              </a:ext>
            </a:extLst>
          </p:cNvPr>
          <p:cNvPicPr>
            <a:picLocks noGrp="1" noChangeAspect="1"/>
          </p:cNvPicPr>
          <p:nvPr>
            <p:ph idx="1"/>
          </p:nvPr>
        </p:nvPicPr>
        <p:blipFill>
          <a:blip r:embed="rId2"/>
          <a:stretch>
            <a:fillRect/>
          </a:stretch>
        </p:blipFill>
        <p:spPr>
          <a:xfrm>
            <a:off x="1043658" y="2034539"/>
            <a:ext cx="3414539" cy="3022285"/>
          </a:xfrm>
          <a:solidFill>
            <a:srgbClr val="002060"/>
          </a:solidFill>
          <a:ln w="38100">
            <a:solidFill>
              <a:schemeClr val="tx1"/>
            </a:solidFill>
          </a:ln>
        </p:spPr>
      </p:pic>
      <p:pic>
        <p:nvPicPr>
          <p:cNvPr id="8" name="Picture 7">
            <a:extLst>
              <a:ext uri="{FF2B5EF4-FFF2-40B4-BE49-F238E27FC236}">
                <a16:creationId xmlns:a16="http://schemas.microsoft.com/office/drawing/2014/main" id="{E4D8A9A3-F923-9916-DB7F-0E8833D2E539}"/>
              </a:ext>
            </a:extLst>
          </p:cNvPr>
          <p:cNvPicPr>
            <a:picLocks noChangeAspect="1"/>
          </p:cNvPicPr>
          <p:nvPr/>
        </p:nvPicPr>
        <p:blipFill>
          <a:blip r:embed="rId3"/>
          <a:stretch>
            <a:fillRect/>
          </a:stretch>
        </p:blipFill>
        <p:spPr>
          <a:xfrm>
            <a:off x="5662685" y="225425"/>
            <a:ext cx="6149442" cy="6407150"/>
          </a:xfrm>
          <a:prstGeom prst="rect">
            <a:avLst/>
          </a:prstGeom>
          <a:ln w="57150">
            <a:solidFill>
              <a:schemeClr val="tx1"/>
            </a:solidFill>
          </a:ln>
        </p:spPr>
      </p:pic>
      <p:sp>
        <p:nvSpPr>
          <p:cNvPr id="9" name="TextBox 8">
            <a:extLst>
              <a:ext uri="{FF2B5EF4-FFF2-40B4-BE49-F238E27FC236}">
                <a16:creationId xmlns:a16="http://schemas.microsoft.com/office/drawing/2014/main" id="{EB74D716-D3C8-0DAD-3268-113B10407965}"/>
              </a:ext>
            </a:extLst>
          </p:cNvPr>
          <p:cNvSpPr txBox="1"/>
          <p:nvPr/>
        </p:nvSpPr>
        <p:spPr>
          <a:xfrm>
            <a:off x="1043658" y="5400675"/>
            <a:ext cx="3414539" cy="1015663"/>
          </a:xfrm>
          <a:prstGeom prst="rect">
            <a:avLst/>
          </a:prstGeom>
          <a:solidFill>
            <a:schemeClr val="accent5">
              <a:lumMod val="60000"/>
              <a:lumOff val="40000"/>
            </a:schemeClr>
          </a:solidFill>
          <a:ln>
            <a:solidFill>
              <a:schemeClr val="tx1"/>
            </a:solidFill>
          </a:ln>
        </p:spPr>
        <p:txBody>
          <a:bodyPr wrap="square" rtlCol="0">
            <a:spAutoFit/>
          </a:bodyPr>
          <a:lstStyle/>
          <a:p>
            <a:pPr algn="ctr"/>
            <a:r>
              <a:rPr lang="en-US" sz="2000" b="1" dirty="0">
                <a:latin typeface="Arial Narrow" panose="020B0604020202020204" pitchFamily="34" charset="0"/>
                <a:cs typeface="Arial Narrow" panose="020B0604020202020204" pitchFamily="34" charset="0"/>
              </a:rPr>
              <a:t>Civil Rights Director</a:t>
            </a:r>
          </a:p>
          <a:p>
            <a:pPr algn="ctr"/>
            <a:r>
              <a:rPr lang="en-US" sz="2000" b="1" dirty="0">
                <a:latin typeface="Arial Narrow" panose="020B0604020202020204" pitchFamily="34" charset="0"/>
                <a:cs typeface="Arial Narrow" panose="020B0604020202020204" pitchFamily="34" charset="0"/>
              </a:rPr>
              <a:t>Christina Jones, J.D.</a:t>
            </a:r>
          </a:p>
          <a:p>
            <a:pPr algn="ctr"/>
            <a:r>
              <a:rPr lang="en-US" sz="2000" b="1" dirty="0" err="1">
                <a:latin typeface="Arial Narrow" panose="020B0604020202020204" pitchFamily="34" charset="0"/>
                <a:cs typeface="Arial Narrow" panose="020B0604020202020204" pitchFamily="34" charset="0"/>
              </a:rPr>
              <a:t>Lakeholm</a:t>
            </a:r>
            <a:r>
              <a:rPr lang="en-US" sz="2000" b="1" dirty="0">
                <a:latin typeface="Arial Narrow" panose="020B0604020202020204" pitchFamily="34" charset="0"/>
                <a:cs typeface="Arial Narrow" panose="020B0604020202020204" pitchFamily="34" charset="0"/>
              </a:rPr>
              <a:t> 109</a:t>
            </a:r>
          </a:p>
        </p:txBody>
      </p:sp>
    </p:spTree>
    <p:extLst>
      <p:ext uri="{BB962C8B-B14F-4D97-AF65-F5344CB8AC3E}">
        <p14:creationId xmlns:p14="http://schemas.microsoft.com/office/powerpoint/2010/main" val="37779218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8">
            <a:extLst>
              <a:ext uri="{FF2B5EF4-FFF2-40B4-BE49-F238E27FC236}">
                <a16:creationId xmlns:a16="http://schemas.microsoft.com/office/drawing/2014/main" id="{9BCCBABA-4E80-697B-B17D-FB1C5634556C}"/>
              </a:ext>
            </a:extLst>
          </p:cNvPr>
          <p:cNvSpPr>
            <a:spLocks noChangeArrowheads="1"/>
          </p:cNvSpPr>
          <p:nvPr/>
        </p:nvSpPr>
        <p:spPr bwMode="auto">
          <a:xfrm>
            <a:off x="1156007" y="223002"/>
            <a:ext cx="10593659" cy="2092881"/>
          </a:xfrm>
          <a:prstGeom prst="rect">
            <a:avLst/>
          </a:prstGeom>
          <a:solidFill>
            <a:schemeClr val="accent5">
              <a:lumMod val="60000"/>
              <a:lumOff val="40000"/>
            </a:schemeClr>
          </a:solidFill>
          <a:ln w="28575">
            <a:solidFill>
              <a:srgbClr val="2550AC"/>
            </a:solid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dirty="0">
              <a:ln>
                <a:noFill/>
              </a:ln>
              <a:solidFill>
                <a:schemeClr val="tx1"/>
              </a:solidFill>
              <a:effectLst/>
              <a:latin typeface="+mn-l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2550AC"/>
                </a:solidFill>
                <a:effectLst/>
                <a:latin typeface="+mn-lt"/>
                <a:ea typeface="Times New Roman" panose="02020603050405020304" pitchFamily="18" charset="0"/>
              </a:rPr>
              <a:t>MVNU</a:t>
            </a:r>
            <a:r>
              <a:rPr kumimoji="0" lang="en-US" altLang="en-US" sz="2000" b="1" i="0" u="none" strike="noStrike" cap="none" normalizeH="0" baseline="0" dirty="0">
                <a:ln>
                  <a:noFill/>
                </a:ln>
                <a:solidFill>
                  <a:schemeClr val="bg1"/>
                </a:solidFill>
                <a:effectLst/>
                <a:latin typeface="+mn-lt"/>
                <a:ea typeface="Times New Roman" panose="02020603050405020304" pitchFamily="18" charset="0"/>
              </a:rPr>
              <a:t> is committed to </a:t>
            </a:r>
            <a:r>
              <a:rPr kumimoji="0" lang="en-US" altLang="en-US" sz="2000" b="1" i="0" u="sng" strike="noStrike" cap="none" normalizeH="0" baseline="0" dirty="0">
                <a:ln>
                  <a:noFill/>
                </a:ln>
                <a:solidFill>
                  <a:schemeClr val="bg1"/>
                </a:solidFill>
                <a:effectLst/>
                <a:latin typeface="+mn-lt"/>
                <a:ea typeface="Times New Roman" panose="02020603050405020304" pitchFamily="18" charset="0"/>
              </a:rPr>
              <a:t>fostering a climate free from discrimination and harassment</a:t>
            </a:r>
            <a:r>
              <a:rPr kumimoji="0" lang="en-US" altLang="en-US" sz="2000" b="1" i="0" u="none" strike="noStrike" cap="none" normalizeH="0" baseline="0" dirty="0">
                <a:ln>
                  <a:noFill/>
                </a:ln>
                <a:solidFill>
                  <a:schemeClr val="bg1"/>
                </a:solidFill>
                <a:effectLst/>
                <a:latin typeface="+mn-lt"/>
                <a:ea typeface="Times New Roman" panose="02020603050405020304" pitchFamily="18" charset="0"/>
              </a:rPr>
              <a:t>, through clear and effective policies, a coordinated education and prevention program, and prompt and equitable procedures for resolution of reports of conduct prohibited under this policy. The University encourages all members of its community to participate in the process of </a:t>
            </a:r>
            <a:r>
              <a:rPr kumimoji="0" lang="en-US" altLang="en-US" sz="2000" b="1" i="0" u="sng" strike="noStrike" cap="none" normalizeH="0" baseline="0" dirty="0">
                <a:ln>
                  <a:noFill/>
                </a:ln>
                <a:solidFill>
                  <a:schemeClr val="bg1"/>
                </a:solidFill>
                <a:effectLst/>
                <a:latin typeface="+mn-lt"/>
                <a:ea typeface="Times New Roman" panose="02020603050405020304" pitchFamily="18" charset="0"/>
              </a:rPr>
              <a:t>creating a safe, welcoming and respectful environment on campus.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sng" strike="noStrike" cap="none" normalizeH="0" baseline="0" dirty="0">
              <a:ln>
                <a:noFill/>
              </a:ln>
              <a:solidFill>
                <a:schemeClr val="tx1"/>
              </a:solidFill>
              <a:effectLst/>
              <a:latin typeface="+mn-l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dirty="0">
              <a:ln>
                <a:noFill/>
              </a:ln>
              <a:solidFill>
                <a:schemeClr val="tx1"/>
              </a:solidFill>
              <a:effectLst/>
              <a:latin typeface="Arial" panose="020B0604020202020204" pitchFamily="34" charset="0"/>
            </a:endParaRPr>
          </a:p>
        </p:txBody>
      </p:sp>
      <p:sp>
        <p:nvSpPr>
          <p:cNvPr id="18" name="TextBox 17">
            <a:extLst>
              <a:ext uri="{FF2B5EF4-FFF2-40B4-BE49-F238E27FC236}">
                <a16:creationId xmlns:a16="http://schemas.microsoft.com/office/drawing/2014/main" id="{5F147FD5-353A-0846-7268-C1D25790558C}"/>
              </a:ext>
            </a:extLst>
          </p:cNvPr>
          <p:cNvSpPr txBox="1"/>
          <p:nvPr/>
        </p:nvSpPr>
        <p:spPr>
          <a:xfrm>
            <a:off x="442330" y="2315883"/>
            <a:ext cx="11307336" cy="4678204"/>
          </a:xfrm>
          <a:prstGeom prst="rect">
            <a:avLst/>
          </a:prstGeom>
          <a:noFill/>
        </p:spPr>
        <p:txBody>
          <a:bodyPr wrap="square" rtlCol="0">
            <a:spAutoFit/>
          </a:bodyPr>
          <a:lstStyle/>
          <a:p>
            <a:pPr marL="285750" lvl="0" indent="-285750" eaLnBrk="0" fontAlgn="base" hangingPunct="0">
              <a:spcBef>
                <a:spcPct val="0"/>
              </a:spcBef>
              <a:spcAft>
                <a:spcPct val="0"/>
              </a:spcAft>
              <a:buFont typeface="Wingdings" pitchFamily="2" charset="2"/>
              <a:buChar char="Ø"/>
            </a:pPr>
            <a:r>
              <a:rPr lang="en-US" altLang="en-US" sz="2000" b="1" dirty="0">
                <a:ea typeface="Times New Roman" panose="02020603050405020304" pitchFamily="18" charset="0"/>
                <a:cs typeface="Times New Roman" panose="02020603050405020304" pitchFamily="18" charset="0"/>
              </a:rPr>
              <a:t>Title VI</a:t>
            </a:r>
            <a:r>
              <a:rPr lang="en-US" altLang="en-US" sz="2000" dirty="0">
                <a:ea typeface="Times New Roman" panose="02020603050405020304" pitchFamily="18" charset="0"/>
                <a:cs typeface="Times New Roman" panose="02020603050405020304" pitchFamily="18" charset="0"/>
              </a:rPr>
              <a:t>, 42 U.S.C. § 2000d et seq., was enacted as part of the landmark Civil Rights Act of 1964. It prohibits discrimination on the basis of race, color, and national origin in programs and activities receiving federal financial assistance.</a:t>
            </a:r>
            <a:endParaRPr kumimoji="0" lang="en-US" altLang="en-US" sz="2000" b="0" i="0" u="none" strike="noStrike" cap="none" normalizeH="0" baseline="0" dirty="0">
              <a:ln>
                <a:noFill/>
              </a:ln>
              <a:solidFill>
                <a:schemeClr val="tx1"/>
              </a:solidFill>
              <a:effectLst/>
            </a:endParaRPr>
          </a:p>
          <a:p>
            <a:pPr marL="285750" lvl="0" indent="-285750" eaLnBrk="0" fontAlgn="base" hangingPunct="0">
              <a:spcBef>
                <a:spcPct val="0"/>
              </a:spcBef>
              <a:spcAft>
                <a:spcPct val="0"/>
              </a:spcAft>
              <a:buFont typeface="Wingdings" pitchFamily="2" charset="2"/>
              <a:buChar char="Ø"/>
            </a:pPr>
            <a:r>
              <a:rPr lang="en-US" altLang="en-US" sz="2000" b="1" dirty="0">
                <a:ea typeface="Times New Roman" panose="02020603050405020304" pitchFamily="18" charset="0"/>
                <a:cs typeface="Times New Roman" panose="02020603050405020304" pitchFamily="18" charset="0"/>
              </a:rPr>
              <a:t>Title VII,</a:t>
            </a:r>
            <a:r>
              <a:rPr lang="en-US" altLang="en-US" sz="2000" dirty="0">
                <a:ea typeface="Times New Roman" panose="02020603050405020304" pitchFamily="18" charset="0"/>
                <a:cs typeface="Times New Roman" panose="02020603050405020304" pitchFamily="18" charset="0"/>
              </a:rPr>
              <a:t> 42 U.S.C. § 2000e et seq., of the Civil Rights Act of 1964 helps protect individuals from discrimination in the workplace.</a:t>
            </a:r>
            <a:r>
              <a:rPr lang="en-US" altLang="en-US" sz="2000" b="1" dirty="0">
                <a:ea typeface="Times New Roman" panose="02020603050405020304" pitchFamily="18" charset="0"/>
                <a:cs typeface="Times New Roman" panose="02020603050405020304" pitchFamily="18" charset="0"/>
              </a:rPr>
              <a:t> </a:t>
            </a:r>
            <a:r>
              <a:rPr lang="en-US" altLang="en-US" sz="2000" dirty="0">
                <a:ea typeface="Times New Roman" panose="02020603050405020304" pitchFamily="18" charset="0"/>
                <a:cs typeface="Times New Roman" panose="02020603050405020304" pitchFamily="18" charset="0"/>
              </a:rPr>
              <a:t>It prohibits employment discrimination based upon race, color, national origin, sex and religion. Title VII also protects against harassment, which can be any physical or vocal conduct that creates an intimidating, hostile or offensive work environment. Conduct can be harassment if it interferes with a person's work performance.</a:t>
            </a:r>
            <a:endParaRPr kumimoji="0" lang="en-US" altLang="en-US" sz="2000" b="0" i="0" u="none" strike="noStrike" cap="none" normalizeH="0" baseline="0" dirty="0">
              <a:ln>
                <a:noFill/>
              </a:ln>
              <a:solidFill>
                <a:schemeClr val="tx1"/>
              </a:solidFill>
              <a:effectLst/>
            </a:endParaRPr>
          </a:p>
          <a:p>
            <a:pPr marL="285750" lvl="0" indent="-285750" eaLnBrk="0" fontAlgn="base" hangingPunct="0">
              <a:spcBef>
                <a:spcPct val="0"/>
              </a:spcBef>
              <a:spcAft>
                <a:spcPct val="0"/>
              </a:spcAft>
              <a:buFont typeface="Wingdings" pitchFamily="2" charset="2"/>
              <a:buChar char="Ø"/>
            </a:pPr>
            <a:r>
              <a:rPr lang="en-US" altLang="en-US" sz="2000" b="1" dirty="0">
                <a:solidFill>
                  <a:srgbClr val="000000"/>
                </a:solidFill>
                <a:ea typeface="Times New Roman" panose="02020603050405020304" pitchFamily="18" charset="0"/>
                <a:cs typeface="Times New Roman" panose="02020603050405020304" pitchFamily="18" charset="0"/>
              </a:rPr>
              <a:t>Title IX, </a:t>
            </a:r>
            <a:r>
              <a:rPr lang="en-US" altLang="en-US" sz="2000" dirty="0">
                <a:solidFill>
                  <a:srgbClr val="000000"/>
                </a:solidFill>
                <a:ea typeface="Calibri" panose="020F0502020204030204" pitchFamily="34" charset="0"/>
                <a:cs typeface="Times New Roman" panose="02020603050405020304" pitchFamily="18" charset="0"/>
              </a:rPr>
              <a:t>20 U.S.C. §1681 et seq., of the Title IX of the Education Amendments of 1972 protects people from discrimination based on sex in education programs or activities that receive federal financial assistance. </a:t>
            </a:r>
          </a:p>
          <a:p>
            <a:pPr marL="285750" lvl="0" indent="-285750" eaLnBrk="0" fontAlgn="base" hangingPunct="0">
              <a:spcBef>
                <a:spcPct val="0"/>
              </a:spcBef>
              <a:spcAft>
                <a:spcPct val="0"/>
              </a:spcAft>
              <a:buFont typeface="Wingdings" pitchFamily="2" charset="2"/>
              <a:buChar char="Ø"/>
            </a:pPr>
            <a:r>
              <a:rPr lang="en-US" altLang="en-US" sz="2000" b="1" dirty="0">
                <a:ea typeface="Times New Roman" panose="02020603050405020304" pitchFamily="18" charset="0"/>
              </a:rPr>
              <a:t>ADA </a:t>
            </a:r>
            <a:r>
              <a:rPr lang="en-US" altLang="en-US" sz="2000" dirty="0">
                <a:ea typeface="Times New Roman" panose="02020603050405020304" pitchFamily="18" charset="0"/>
              </a:rPr>
              <a:t>(The Americans with Disabilities Act of 1990), 42 U.S.C. §12101 and the </a:t>
            </a:r>
            <a:r>
              <a:rPr lang="en-US" altLang="en-US" sz="2000" b="1" dirty="0">
                <a:ea typeface="Times New Roman" panose="02020603050405020304" pitchFamily="18" charset="0"/>
              </a:rPr>
              <a:t>Rehabilitation Act of 1973, Section 504</a:t>
            </a:r>
            <a:r>
              <a:rPr lang="en-US" altLang="en-US" sz="2000" dirty="0">
                <a:ea typeface="Times New Roman" panose="02020603050405020304" pitchFamily="18" charset="0"/>
              </a:rPr>
              <a:t> is a civil rights law that prohibits discrimination against people with disabilities in programs that receive financial assistance</a:t>
            </a:r>
            <a:r>
              <a:rPr lang="en-US" altLang="en-US" sz="2000" dirty="0"/>
              <a:t> </a:t>
            </a:r>
          </a:p>
          <a:p>
            <a:endParaRPr lang="en-US" dirty="0"/>
          </a:p>
        </p:txBody>
      </p:sp>
      <p:sp>
        <p:nvSpPr>
          <p:cNvPr id="19" name="Curved Down Arrow 18">
            <a:extLst>
              <a:ext uri="{FF2B5EF4-FFF2-40B4-BE49-F238E27FC236}">
                <a16:creationId xmlns:a16="http://schemas.microsoft.com/office/drawing/2014/main" id="{3658A9E7-7FB3-99FD-49C9-FBF276C14571}"/>
              </a:ext>
            </a:extLst>
          </p:cNvPr>
          <p:cNvSpPr/>
          <p:nvPr/>
        </p:nvSpPr>
        <p:spPr>
          <a:xfrm rot="4812466">
            <a:off x="10748208" y="2392446"/>
            <a:ext cx="1601623" cy="764797"/>
          </a:xfrm>
          <a:prstGeom prst="curvedDownArrow">
            <a:avLst>
              <a:gd name="adj1" fmla="val 25000"/>
              <a:gd name="adj2" fmla="val 50000"/>
              <a:gd name="adj3" fmla="val 2683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1" name="Graphic 20" descr="Scales of justice">
            <a:extLst>
              <a:ext uri="{FF2B5EF4-FFF2-40B4-BE49-F238E27FC236}">
                <a16:creationId xmlns:a16="http://schemas.microsoft.com/office/drawing/2014/main" id="{07CA7A4F-9B9B-F11B-7ADF-B082BA9FBE0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236699" y="1606215"/>
            <a:ext cx="709668" cy="709668"/>
          </a:xfrm>
          <a:prstGeom prst="rect">
            <a:avLst/>
          </a:prstGeom>
        </p:spPr>
      </p:pic>
      <p:pic>
        <p:nvPicPr>
          <p:cNvPr id="23" name="Picture 22">
            <a:extLst>
              <a:ext uri="{FF2B5EF4-FFF2-40B4-BE49-F238E27FC236}">
                <a16:creationId xmlns:a16="http://schemas.microsoft.com/office/drawing/2014/main" id="{647B86B5-2489-2927-DFF8-CD0BBCD8D1BA}"/>
              </a:ext>
            </a:extLst>
          </p:cNvPr>
          <p:cNvPicPr>
            <a:picLocks noChangeAspect="1"/>
          </p:cNvPicPr>
          <p:nvPr/>
        </p:nvPicPr>
        <p:blipFill>
          <a:blip r:embed="rId4"/>
          <a:stretch>
            <a:fillRect/>
          </a:stretch>
        </p:blipFill>
        <p:spPr>
          <a:xfrm>
            <a:off x="143727" y="718617"/>
            <a:ext cx="828288" cy="828288"/>
          </a:xfrm>
          <a:prstGeom prst="rect">
            <a:avLst/>
          </a:prstGeom>
        </p:spPr>
      </p:pic>
    </p:spTree>
    <p:extLst>
      <p:ext uri="{BB962C8B-B14F-4D97-AF65-F5344CB8AC3E}">
        <p14:creationId xmlns:p14="http://schemas.microsoft.com/office/powerpoint/2010/main" val="26607011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891209-1D90-9F05-E289-0B63945BC912}"/>
              </a:ext>
            </a:extLst>
          </p:cNvPr>
          <p:cNvSpPr>
            <a:spLocks noGrp="1"/>
          </p:cNvSpPr>
          <p:nvPr>
            <p:ph type="title"/>
          </p:nvPr>
        </p:nvSpPr>
        <p:spPr>
          <a:solidFill>
            <a:srgbClr val="002060"/>
          </a:solidFill>
        </p:spPr>
        <p:txBody>
          <a:bodyPr/>
          <a:lstStyle/>
          <a:p>
            <a:r>
              <a:rPr lang="en-US" b="1" i="1" dirty="0">
                <a:solidFill>
                  <a:schemeClr val="bg1"/>
                </a:solidFill>
                <a:latin typeface="Arial Narrow" panose="020B0604020202020204" pitchFamily="34" charset="0"/>
                <a:cs typeface="Arial Narrow" panose="020B0604020202020204" pitchFamily="34" charset="0"/>
              </a:rPr>
              <a:t>Scope of Policy</a:t>
            </a:r>
          </a:p>
        </p:txBody>
      </p:sp>
      <p:sp>
        <p:nvSpPr>
          <p:cNvPr id="5" name="Content Placeholder 4">
            <a:extLst>
              <a:ext uri="{FF2B5EF4-FFF2-40B4-BE49-F238E27FC236}">
                <a16:creationId xmlns:a16="http://schemas.microsoft.com/office/drawing/2014/main" id="{C25D6D5D-9045-636F-E7AC-40484BA6040B}"/>
              </a:ext>
            </a:extLst>
          </p:cNvPr>
          <p:cNvSpPr>
            <a:spLocks noGrp="1"/>
          </p:cNvSpPr>
          <p:nvPr>
            <p:ph idx="1"/>
          </p:nvPr>
        </p:nvSpPr>
        <p:spPr>
          <a:xfrm>
            <a:off x="838200" y="2343149"/>
            <a:ext cx="10515600" cy="3296603"/>
          </a:xfrm>
          <a:solidFill>
            <a:schemeClr val="accent1">
              <a:lumMod val="60000"/>
              <a:lumOff val="40000"/>
            </a:schemeClr>
          </a:solidFill>
        </p:spPr>
        <p:txBody>
          <a:bodyPr/>
          <a:lstStyle/>
          <a:p>
            <a:endParaRPr lang="en-US" i="1" dirty="0">
              <a:latin typeface="Arial Narrow" panose="020B0604020202020204" pitchFamily="34" charset="0"/>
              <a:cs typeface="Arial Narrow" panose="020B0604020202020204" pitchFamily="34" charset="0"/>
            </a:endParaRPr>
          </a:p>
          <a:p>
            <a:r>
              <a:rPr lang="en-US" i="1" dirty="0">
                <a:latin typeface="Arial Narrow" panose="020B0604020202020204" pitchFamily="34" charset="0"/>
                <a:cs typeface="Arial Narrow" panose="020B0604020202020204" pitchFamily="34" charset="0"/>
              </a:rPr>
              <a:t>The University’s Civil Rights policy </a:t>
            </a:r>
            <a:r>
              <a:rPr lang="en-US" b="1" i="1" dirty="0">
                <a:latin typeface="Arial Narrow" panose="020B0604020202020204" pitchFamily="34" charset="0"/>
                <a:cs typeface="Arial Narrow" panose="020B0604020202020204" pitchFamily="34" charset="0"/>
              </a:rPr>
              <a:t>applies to all students, faculty, staff, </a:t>
            </a:r>
            <a:r>
              <a:rPr lang="en-US" i="1" dirty="0">
                <a:latin typeface="Arial Narrow" panose="020B0604020202020204" pitchFamily="34" charset="0"/>
                <a:cs typeface="Arial Narrow" panose="020B0604020202020204" pitchFamily="34" charset="0"/>
              </a:rPr>
              <a:t>groups, members of the Board of Trustees, </a:t>
            </a:r>
            <a:r>
              <a:rPr lang="en-US" b="1" i="1" dirty="0">
                <a:latin typeface="Arial Narrow" panose="020B0604020202020204" pitchFamily="34" charset="0"/>
                <a:cs typeface="Arial Narrow" panose="020B0604020202020204" pitchFamily="34" charset="0"/>
              </a:rPr>
              <a:t>consultants, vendors, volunteers</a:t>
            </a:r>
            <a:r>
              <a:rPr lang="en-US" i="1" dirty="0">
                <a:latin typeface="Arial Narrow" panose="020B0604020202020204" pitchFamily="34" charset="0"/>
                <a:cs typeface="Arial Narrow" panose="020B0604020202020204" pitchFamily="34" charset="0"/>
              </a:rPr>
              <a:t>, others engaged in business with the University, </a:t>
            </a:r>
            <a:r>
              <a:rPr lang="en-US" b="1" i="1" dirty="0">
                <a:latin typeface="Arial Narrow" panose="020B0604020202020204" pitchFamily="34" charset="0"/>
                <a:cs typeface="Arial Narrow" panose="020B0604020202020204" pitchFamily="34" charset="0"/>
              </a:rPr>
              <a:t>guests and visitors.</a:t>
            </a:r>
            <a:r>
              <a:rPr lang="en-US" i="1" dirty="0">
                <a:latin typeface="Arial Narrow" panose="020B0604020202020204" pitchFamily="34" charset="0"/>
                <a:cs typeface="Arial Narrow" panose="020B0604020202020204" pitchFamily="34" charset="0"/>
              </a:rPr>
              <a:t> Every individual is responsible for acting in accordance with this policy and other MVNU policies and procedures. Any individual can be a reporting party or complainant. </a:t>
            </a:r>
          </a:p>
          <a:p>
            <a:endParaRPr lang="en-US" dirty="0"/>
          </a:p>
        </p:txBody>
      </p:sp>
      <p:pic>
        <p:nvPicPr>
          <p:cNvPr id="9" name="Picture 8" descr="Logo, icon, company name&#10;&#10;Description automatically generated">
            <a:extLst>
              <a:ext uri="{FF2B5EF4-FFF2-40B4-BE49-F238E27FC236}">
                <a16:creationId xmlns:a16="http://schemas.microsoft.com/office/drawing/2014/main" id="{030BABFB-1546-0711-A959-411B46F71384}"/>
              </a:ext>
            </a:extLst>
          </p:cNvPr>
          <p:cNvPicPr>
            <a:picLocks noChangeAspect="1"/>
          </p:cNvPicPr>
          <p:nvPr/>
        </p:nvPicPr>
        <p:blipFill>
          <a:blip r:embed="rId2"/>
          <a:stretch>
            <a:fillRect/>
          </a:stretch>
        </p:blipFill>
        <p:spPr>
          <a:xfrm>
            <a:off x="4768850" y="316706"/>
            <a:ext cx="1422400" cy="1422400"/>
          </a:xfrm>
          <a:prstGeom prst="rect">
            <a:avLst/>
          </a:prstGeom>
        </p:spPr>
      </p:pic>
      <p:pic>
        <p:nvPicPr>
          <p:cNvPr id="11" name="Graphic 10" descr="Magnifying glass with solid fill">
            <a:extLst>
              <a:ext uri="{FF2B5EF4-FFF2-40B4-BE49-F238E27FC236}">
                <a16:creationId xmlns:a16="http://schemas.microsoft.com/office/drawing/2014/main" id="{27DDFEFB-4CBB-E97C-F373-721BC16B32D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72338" y="4927758"/>
            <a:ext cx="1423987" cy="1423987"/>
          </a:xfrm>
          <a:prstGeom prst="rect">
            <a:avLst/>
          </a:prstGeom>
        </p:spPr>
      </p:pic>
    </p:spTree>
    <p:extLst>
      <p:ext uri="{BB962C8B-B14F-4D97-AF65-F5344CB8AC3E}">
        <p14:creationId xmlns:p14="http://schemas.microsoft.com/office/powerpoint/2010/main" val="22080623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9A4FDEA-8215-E843-DC33-F8F5AF40654C}"/>
              </a:ext>
            </a:extLst>
          </p:cNvPr>
          <p:cNvPicPr>
            <a:picLocks noChangeAspect="1"/>
          </p:cNvPicPr>
          <p:nvPr/>
        </p:nvPicPr>
        <p:blipFill>
          <a:blip r:embed="rId2"/>
          <a:stretch>
            <a:fillRect/>
          </a:stretch>
        </p:blipFill>
        <p:spPr>
          <a:xfrm>
            <a:off x="6701641" y="201880"/>
            <a:ext cx="4176272" cy="6454239"/>
          </a:xfrm>
          <a:prstGeom prst="rect">
            <a:avLst/>
          </a:prstGeom>
          <a:ln w="57150">
            <a:solidFill>
              <a:srgbClr val="00B0F0"/>
            </a:solidFill>
          </a:ln>
        </p:spPr>
      </p:pic>
      <p:sp>
        <p:nvSpPr>
          <p:cNvPr id="8" name="TextBox 7">
            <a:extLst>
              <a:ext uri="{FF2B5EF4-FFF2-40B4-BE49-F238E27FC236}">
                <a16:creationId xmlns:a16="http://schemas.microsoft.com/office/drawing/2014/main" id="{484BB01A-832F-7BDD-9D04-4638A1D0ABF4}"/>
              </a:ext>
            </a:extLst>
          </p:cNvPr>
          <p:cNvSpPr txBox="1"/>
          <p:nvPr/>
        </p:nvSpPr>
        <p:spPr>
          <a:xfrm>
            <a:off x="724749" y="1586483"/>
            <a:ext cx="5035138" cy="4801314"/>
          </a:xfrm>
          <a:prstGeom prst="rect">
            <a:avLst/>
          </a:prstGeom>
          <a:solidFill>
            <a:srgbClr val="00B0F0"/>
          </a:solidFill>
          <a:ln w="57150">
            <a:solidFill>
              <a:srgbClr val="002060"/>
            </a:solidFill>
          </a:ln>
        </p:spPr>
        <p:txBody>
          <a:bodyPr wrap="square" rtlCol="0">
            <a:spAutoFit/>
          </a:bodyPr>
          <a:lstStyle/>
          <a:p>
            <a:r>
              <a:rPr lang="en-US" sz="3600" b="1" i="1" dirty="0">
                <a:solidFill>
                  <a:schemeClr val="bg1"/>
                </a:solidFill>
                <a:latin typeface="Arial Narrow" panose="020B0604020202020204" pitchFamily="34" charset="0"/>
                <a:cs typeface="Arial Narrow" panose="020B0604020202020204" pitchFamily="34" charset="0"/>
              </a:rPr>
              <a:t>CAMPUS POSTER</a:t>
            </a:r>
          </a:p>
          <a:p>
            <a:endParaRPr lang="en-US" sz="2400" dirty="0">
              <a:solidFill>
                <a:schemeClr val="bg1"/>
              </a:solidFill>
            </a:endParaRPr>
          </a:p>
          <a:p>
            <a:pPr marL="285750" indent="-285750">
              <a:buFont typeface="Wingdings" pitchFamily="2" charset="2"/>
              <a:buChar char="Ø"/>
            </a:pPr>
            <a:r>
              <a:rPr lang="en-US" sz="2800" b="1" dirty="0">
                <a:solidFill>
                  <a:schemeClr val="accent1">
                    <a:lumMod val="75000"/>
                  </a:schemeClr>
                </a:solidFill>
              </a:rPr>
              <a:t>STOP</a:t>
            </a:r>
          </a:p>
          <a:p>
            <a:pPr marL="742950" lvl="1" indent="-285750">
              <a:buFont typeface="Wingdings" pitchFamily="2" charset="2"/>
              <a:buChar char="Ø"/>
            </a:pPr>
            <a:r>
              <a:rPr lang="en-US" sz="2400" dirty="0">
                <a:solidFill>
                  <a:schemeClr val="bg1"/>
                </a:solidFill>
              </a:rPr>
              <a:t>Stop the discrimination or harassment</a:t>
            </a:r>
          </a:p>
          <a:p>
            <a:pPr marL="285750" indent="-285750">
              <a:buFont typeface="Wingdings" pitchFamily="2" charset="2"/>
              <a:buChar char="Ø"/>
            </a:pPr>
            <a:endParaRPr lang="en-US" sz="2400" dirty="0">
              <a:solidFill>
                <a:schemeClr val="bg1"/>
              </a:solidFill>
            </a:endParaRPr>
          </a:p>
          <a:p>
            <a:pPr marL="285750" indent="-285750">
              <a:buFont typeface="Wingdings" pitchFamily="2" charset="2"/>
              <a:buChar char="Ø"/>
            </a:pPr>
            <a:r>
              <a:rPr lang="en-US" sz="2800" b="1" dirty="0">
                <a:solidFill>
                  <a:schemeClr val="accent1">
                    <a:lumMod val="75000"/>
                  </a:schemeClr>
                </a:solidFill>
              </a:rPr>
              <a:t>PREVENT</a:t>
            </a:r>
          </a:p>
          <a:p>
            <a:pPr marL="742950" lvl="1" indent="-285750">
              <a:buFont typeface="Wingdings" pitchFamily="2" charset="2"/>
              <a:buChar char="Ø"/>
            </a:pPr>
            <a:r>
              <a:rPr lang="en-US" sz="2400" dirty="0">
                <a:solidFill>
                  <a:schemeClr val="bg1"/>
                </a:solidFill>
              </a:rPr>
              <a:t>Prevent the reoccurrence</a:t>
            </a:r>
          </a:p>
          <a:p>
            <a:pPr lvl="1"/>
            <a:endParaRPr lang="en-US" sz="2400" dirty="0">
              <a:solidFill>
                <a:schemeClr val="bg1"/>
              </a:solidFill>
            </a:endParaRPr>
          </a:p>
          <a:p>
            <a:pPr marL="285750" indent="-285750">
              <a:buFont typeface="Wingdings" pitchFamily="2" charset="2"/>
              <a:buChar char="Ø"/>
            </a:pPr>
            <a:r>
              <a:rPr lang="en-US" sz="2800" b="1" dirty="0">
                <a:solidFill>
                  <a:schemeClr val="accent1">
                    <a:lumMod val="75000"/>
                  </a:schemeClr>
                </a:solidFill>
              </a:rPr>
              <a:t>REMEDY</a:t>
            </a:r>
          </a:p>
          <a:p>
            <a:pPr marL="742950" lvl="1" indent="-285750">
              <a:buFont typeface="Wingdings" pitchFamily="2" charset="2"/>
              <a:buChar char="Ø"/>
            </a:pPr>
            <a:r>
              <a:rPr lang="en-US" sz="2400" dirty="0">
                <a:solidFill>
                  <a:schemeClr val="bg1"/>
                </a:solidFill>
              </a:rPr>
              <a:t>Remedy the effect</a:t>
            </a:r>
          </a:p>
          <a:p>
            <a:pPr lvl="1"/>
            <a:endParaRPr lang="en-US" dirty="0"/>
          </a:p>
        </p:txBody>
      </p:sp>
      <p:pic>
        <p:nvPicPr>
          <p:cNvPr id="10" name="Picture 9">
            <a:extLst>
              <a:ext uri="{FF2B5EF4-FFF2-40B4-BE49-F238E27FC236}">
                <a16:creationId xmlns:a16="http://schemas.microsoft.com/office/drawing/2014/main" id="{1324E483-8533-74F8-C8A3-6D28FF3D696A}"/>
              </a:ext>
            </a:extLst>
          </p:cNvPr>
          <p:cNvPicPr>
            <a:picLocks noChangeAspect="1"/>
          </p:cNvPicPr>
          <p:nvPr/>
        </p:nvPicPr>
        <p:blipFill>
          <a:blip r:embed="rId3"/>
          <a:stretch>
            <a:fillRect/>
          </a:stretch>
        </p:blipFill>
        <p:spPr>
          <a:xfrm>
            <a:off x="3378082" y="0"/>
            <a:ext cx="2381805" cy="1976898"/>
          </a:xfrm>
          <a:prstGeom prst="rect">
            <a:avLst/>
          </a:prstGeom>
        </p:spPr>
      </p:pic>
    </p:spTree>
    <p:extLst>
      <p:ext uri="{BB962C8B-B14F-4D97-AF65-F5344CB8AC3E}">
        <p14:creationId xmlns:p14="http://schemas.microsoft.com/office/powerpoint/2010/main" val="10912102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4A0FA-717A-3AC3-6193-B5AFC97E840D}"/>
              </a:ext>
            </a:extLst>
          </p:cNvPr>
          <p:cNvSpPr>
            <a:spLocks noGrp="1"/>
          </p:cNvSpPr>
          <p:nvPr>
            <p:ph type="title"/>
          </p:nvPr>
        </p:nvSpPr>
        <p:spPr/>
        <p:txBody>
          <a:bodyPr>
            <a:normAutofit fontScale="90000"/>
          </a:bodyPr>
          <a:lstStyle/>
          <a:p>
            <a:pPr algn="ctr"/>
            <a:r>
              <a:rPr lang="en-US" b="1" dirty="0">
                <a:solidFill>
                  <a:srgbClr val="2550AC"/>
                </a:solidFill>
              </a:rPr>
              <a:t>Civil Rights Policy  </a:t>
            </a:r>
            <a:br>
              <a:rPr lang="en-US" b="1" dirty="0"/>
            </a:br>
            <a:r>
              <a:rPr lang="en-US" b="1" dirty="0"/>
              <a:t>Discrimination, Harassment, Sexual Misconduct </a:t>
            </a:r>
            <a:endParaRPr lang="en-US" dirty="0"/>
          </a:p>
        </p:txBody>
      </p:sp>
      <p:sp>
        <p:nvSpPr>
          <p:cNvPr id="3" name="Content Placeholder 2">
            <a:extLst>
              <a:ext uri="{FF2B5EF4-FFF2-40B4-BE49-F238E27FC236}">
                <a16:creationId xmlns:a16="http://schemas.microsoft.com/office/drawing/2014/main" id="{44E4E16A-66E4-EE30-DF88-B6164977D0C9}"/>
              </a:ext>
            </a:extLst>
          </p:cNvPr>
          <p:cNvSpPr>
            <a:spLocks noGrp="1"/>
          </p:cNvSpPr>
          <p:nvPr>
            <p:ph idx="1"/>
          </p:nvPr>
        </p:nvSpPr>
        <p:spPr>
          <a:xfrm>
            <a:off x="838200" y="1825625"/>
            <a:ext cx="10515599" cy="4846638"/>
          </a:xfrm>
        </p:spPr>
        <p:txBody>
          <a:bodyPr>
            <a:normAutofit fontScale="62500" lnSpcReduction="20000"/>
          </a:bodyPr>
          <a:lstStyle/>
          <a:p>
            <a:pPr marL="0" indent="0" algn="ctr">
              <a:buNone/>
            </a:pPr>
            <a:r>
              <a:rPr lang="en-US" sz="4600" b="1" dirty="0">
                <a:solidFill>
                  <a:srgbClr val="2550AC"/>
                </a:solidFill>
              </a:rPr>
              <a:t>Title VI, Title VII, Title IX</a:t>
            </a:r>
          </a:p>
          <a:p>
            <a:pPr marL="0" indent="0" algn="ctr">
              <a:buNone/>
            </a:pPr>
            <a:r>
              <a:rPr lang="en-US" sz="4600" b="1" dirty="0">
                <a:solidFill>
                  <a:srgbClr val="2550AC"/>
                </a:solidFill>
              </a:rPr>
              <a:t>Applies to all University students and </a:t>
            </a:r>
            <a:r>
              <a:rPr lang="en-US" sz="4600" b="1" dirty="0">
                <a:solidFill>
                  <a:srgbClr val="2550AC"/>
                </a:solidFill>
                <a:highlight>
                  <a:srgbClr val="FFFF00"/>
                </a:highlight>
              </a:rPr>
              <a:t>employees</a:t>
            </a:r>
          </a:p>
          <a:p>
            <a:pPr marL="0" indent="0">
              <a:buNone/>
            </a:pPr>
            <a:endParaRPr lang="en-US" sz="1400" dirty="0"/>
          </a:p>
          <a:p>
            <a:pPr marL="0" indent="0" algn="ctr">
              <a:buNone/>
            </a:pPr>
            <a:r>
              <a:rPr lang="en-US" sz="4000" i="1" dirty="0"/>
              <a:t>The Civil Rights Office is a policy driven entity and is designed to ensure that all its community members are free from discrimination and harassment as required by law and the University policies.  The Policy prohibits specific forms of behavior, which the Policy collectively refers to as “Prohibited Conduct.”</a:t>
            </a:r>
          </a:p>
          <a:p>
            <a:pPr marL="0" indent="0">
              <a:buNone/>
            </a:pPr>
            <a:endParaRPr lang="en-US" sz="1400" dirty="0"/>
          </a:p>
          <a:p>
            <a:r>
              <a:rPr lang="en-US" sz="3600" b="1" dirty="0"/>
              <a:t>This policy applies to all forms of </a:t>
            </a:r>
            <a:r>
              <a:rPr lang="en-US" sz="3600" b="1" u="sng" dirty="0"/>
              <a:t>Prohibited Conduct </a:t>
            </a:r>
            <a:r>
              <a:rPr lang="en-US" sz="3600" b="1" dirty="0"/>
              <a:t>that:</a:t>
            </a:r>
            <a:endParaRPr lang="en-US" sz="3600" dirty="0"/>
          </a:p>
          <a:p>
            <a:pPr lvl="1"/>
            <a:r>
              <a:rPr lang="en-US" sz="3600" dirty="0">
                <a:solidFill>
                  <a:srgbClr val="2550AC"/>
                </a:solidFill>
              </a:rPr>
              <a:t>Occur on campus;</a:t>
            </a:r>
          </a:p>
          <a:p>
            <a:pPr lvl="1"/>
            <a:r>
              <a:rPr lang="en-US" sz="3600" dirty="0">
                <a:solidFill>
                  <a:srgbClr val="2550AC"/>
                </a:solidFill>
              </a:rPr>
              <a:t>Occur in any MVNU education or employment activities and programs; or</a:t>
            </a:r>
          </a:p>
          <a:p>
            <a:pPr lvl="1"/>
            <a:r>
              <a:rPr lang="en-US" sz="3600" dirty="0">
                <a:solidFill>
                  <a:srgbClr val="2550AC"/>
                </a:solidFill>
              </a:rPr>
              <a:t>Have continuing adverse effects on campus, on any member of the MVNU community, or in the context of any MVNU education or employment activities and programs, regardless of where the conduct occurred.</a:t>
            </a:r>
          </a:p>
        </p:txBody>
      </p:sp>
      <p:sp>
        <p:nvSpPr>
          <p:cNvPr id="4" name="Right Arrow 3">
            <a:extLst>
              <a:ext uri="{FF2B5EF4-FFF2-40B4-BE49-F238E27FC236}">
                <a16:creationId xmlns:a16="http://schemas.microsoft.com/office/drawing/2014/main" id="{988EBAC8-0AAC-0E0B-C2D3-C642351F15F4}"/>
              </a:ext>
            </a:extLst>
          </p:cNvPr>
          <p:cNvSpPr/>
          <p:nvPr/>
        </p:nvSpPr>
        <p:spPr>
          <a:xfrm>
            <a:off x="2443162" y="1836737"/>
            <a:ext cx="1385887" cy="3317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4A24D816-C134-E939-5548-2354783821DD}"/>
              </a:ext>
            </a:extLst>
          </p:cNvPr>
          <p:cNvPicPr>
            <a:picLocks noChangeAspect="1"/>
          </p:cNvPicPr>
          <p:nvPr/>
        </p:nvPicPr>
        <p:blipFill>
          <a:blip r:embed="rId2"/>
          <a:stretch>
            <a:fillRect/>
          </a:stretch>
        </p:blipFill>
        <p:spPr>
          <a:xfrm>
            <a:off x="10998199" y="5919787"/>
            <a:ext cx="711200" cy="711200"/>
          </a:xfrm>
          <a:prstGeom prst="rect">
            <a:avLst/>
          </a:prstGeom>
        </p:spPr>
      </p:pic>
      <p:pic>
        <p:nvPicPr>
          <p:cNvPr id="7" name="Picture 6">
            <a:extLst>
              <a:ext uri="{FF2B5EF4-FFF2-40B4-BE49-F238E27FC236}">
                <a16:creationId xmlns:a16="http://schemas.microsoft.com/office/drawing/2014/main" id="{F6E61271-6845-C515-376C-5592CCA23778}"/>
              </a:ext>
            </a:extLst>
          </p:cNvPr>
          <p:cNvPicPr>
            <a:picLocks noChangeAspect="1"/>
          </p:cNvPicPr>
          <p:nvPr/>
        </p:nvPicPr>
        <p:blipFill>
          <a:blip r:embed="rId2"/>
          <a:stretch>
            <a:fillRect/>
          </a:stretch>
        </p:blipFill>
        <p:spPr>
          <a:xfrm>
            <a:off x="295275" y="230188"/>
            <a:ext cx="711200" cy="711200"/>
          </a:xfrm>
          <a:prstGeom prst="rect">
            <a:avLst/>
          </a:prstGeom>
        </p:spPr>
      </p:pic>
      <p:sp>
        <p:nvSpPr>
          <p:cNvPr id="8" name="TextBox 7">
            <a:extLst>
              <a:ext uri="{FF2B5EF4-FFF2-40B4-BE49-F238E27FC236}">
                <a16:creationId xmlns:a16="http://schemas.microsoft.com/office/drawing/2014/main" id="{B8E7CA4A-83AA-0786-2997-F7F1498A1456}"/>
              </a:ext>
            </a:extLst>
          </p:cNvPr>
          <p:cNvSpPr txBox="1"/>
          <p:nvPr/>
        </p:nvSpPr>
        <p:spPr>
          <a:xfrm>
            <a:off x="5156200" y="6308209"/>
            <a:ext cx="5643562" cy="369332"/>
          </a:xfrm>
          <a:prstGeom prst="rect">
            <a:avLst/>
          </a:prstGeom>
          <a:solidFill>
            <a:schemeClr val="accent5">
              <a:lumMod val="60000"/>
              <a:lumOff val="40000"/>
            </a:schemeClr>
          </a:solidFill>
        </p:spPr>
        <p:txBody>
          <a:bodyPr wrap="square" rtlCol="0">
            <a:spAutoFit/>
          </a:bodyPr>
          <a:lstStyle/>
          <a:p>
            <a:r>
              <a:rPr lang="en-US" b="1" i="1" dirty="0">
                <a:latin typeface="Arial Narrow" panose="020B0604020202020204" pitchFamily="34" charset="0"/>
                <a:cs typeface="Arial Narrow" panose="020B0604020202020204" pitchFamily="34" charset="0"/>
              </a:rPr>
              <a:t>Let’s take a look at  PROHIBITED CONDUCT under the policy</a:t>
            </a:r>
            <a:endParaRPr lang="en-US" dirty="0"/>
          </a:p>
        </p:txBody>
      </p:sp>
      <p:sp>
        <p:nvSpPr>
          <p:cNvPr id="9" name="Right Arrow 8">
            <a:extLst>
              <a:ext uri="{FF2B5EF4-FFF2-40B4-BE49-F238E27FC236}">
                <a16:creationId xmlns:a16="http://schemas.microsoft.com/office/drawing/2014/main" id="{8D729ED3-62EE-CE17-2454-7D17C84A69D7}"/>
              </a:ext>
            </a:extLst>
          </p:cNvPr>
          <p:cNvSpPr/>
          <p:nvPr/>
        </p:nvSpPr>
        <p:spPr>
          <a:xfrm rot="10800000">
            <a:off x="9967912" y="2262270"/>
            <a:ext cx="1385887" cy="3317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856305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147</TotalTime>
  <Words>4264</Words>
  <Application>Microsoft Macintosh PowerPoint</Application>
  <PresentationFormat>Widescreen</PresentationFormat>
  <Paragraphs>418</Paragraphs>
  <Slides>45</Slides>
  <Notes>14</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45</vt:i4>
      </vt:variant>
    </vt:vector>
  </HeadingPairs>
  <TitlesOfParts>
    <vt:vector size="57" baseType="lpstr">
      <vt:lpstr>Abadi MT Condensed Extra Bold</vt:lpstr>
      <vt:lpstr>Arial</vt:lpstr>
      <vt:lpstr>Arial Narrow</vt:lpstr>
      <vt:lpstr>Calibri</vt:lpstr>
      <vt:lpstr>Calibri Light</vt:lpstr>
      <vt:lpstr>Century Gothic</vt:lpstr>
      <vt:lpstr>Courier New</vt:lpstr>
      <vt:lpstr>Franklin Gothic Book</vt:lpstr>
      <vt:lpstr>Franklin Gothic Medium Cond</vt:lpstr>
      <vt:lpstr>Segoe Print</vt:lpstr>
      <vt:lpstr>Wingdings</vt:lpstr>
      <vt:lpstr>Office Theme</vt:lpstr>
      <vt:lpstr>PowerPoint Presentation</vt:lpstr>
      <vt:lpstr> Religious Expression Who We Are and What We Believe </vt:lpstr>
      <vt:lpstr>  Notice of Non-Discrimination </vt:lpstr>
      <vt:lpstr>PowerPoint Presentation</vt:lpstr>
      <vt:lpstr>Civil Rights Office </vt:lpstr>
      <vt:lpstr>PowerPoint Presentation</vt:lpstr>
      <vt:lpstr>Scope of Policy</vt:lpstr>
      <vt:lpstr>PowerPoint Presentation</vt:lpstr>
      <vt:lpstr>Civil Rights Policy   Discrimination, Harassment, Sexual Misconduct </vt:lpstr>
      <vt:lpstr>NNU Athletes Church of the Nazarene’s Manual  Statement on Discrimination </vt:lpstr>
      <vt:lpstr>Title VI – Racial Discrimination</vt:lpstr>
      <vt:lpstr>What Is Discriminatory Harassment? </vt:lpstr>
      <vt:lpstr>What Do I Report?</vt:lpstr>
      <vt:lpstr>PowerPoint Presentation</vt:lpstr>
      <vt:lpstr>PowerPoint Presentation</vt:lpstr>
      <vt:lpstr>Consent Defined</vt:lpstr>
      <vt:lpstr>PowerPoint Presentation</vt:lpstr>
      <vt:lpstr>MANDATED REPORTER</vt:lpstr>
      <vt:lpstr>What a Mandated Reporter Must Say            Responding to a Disclosure</vt:lpstr>
      <vt:lpstr>Confidential Resources</vt:lpstr>
      <vt:lpstr>How Do I Report?   Writing an Incident Report</vt:lpstr>
      <vt:lpstr>PowerPoint Presentation</vt:lpstr>
      <vt:lpstr>PowerPoint Presentation</vt:lpstr>
      <vt:lpstr>SUPPORTIVE MEASURES                                 BUILDING CULTURE</vt:lpstr>
      <vt:lpstr>Scripture supports our mission  </vt:lpstr>
      <vt:lpstr>Bystander Intervention        Recognizing Trauma</vt:lpstr>
      <vt:lpstr>How do you help?</vt:lpstr>
      <vt:lpstr>PowerPoint Presentation</vt:lpstr>
      <vt:lpstr>PowerPoint Presentation</vt:lpstr>
      <vt:lpstr>    ANTI-HAZING POLICY  </vt:lpstr>
      <vt:lpstr>PowerPoint Presentation</vt:lpstr>
      <vt:lpstr>ANTI-HAZING POLICY</vt:lpstr>
      <vt:lpstr> PENALTIES </vt:lpstr>
      <vt:lpstr>ANTI-HAZING POLICY</vt:lpstr>
      <vt:lpstr>ANTI-HAZING POLICY</vt:lpstr>
      <vt:lpstr>ANTI-HAZING POLICY</vt:lpstr>
      <vt:lpstr>PowerPoint Presentation</vt:lpstr>
      <vt:lpstr>ANTI-HAZING POLICY</vt:lpstr>
      <vt:lpstr>ANTI-HAZING POLICY</vt:lpstr>
      <vt:lpstr>REQUIRED REPORTING</vt:lpstr>
      <vt:lpstr>ANTI-HAZING POLICY</vt:lpstr>
      <vt:lpstr>ANTI-HAZING POLICY</vt:lpstr>
      <vt:lpstr>ANTI-HAZING POLICY</vt:lpstr>
      <vt:lpstr>ANTI-HAZING POLICY</vt:lpstr>
      <vt:lpstr>REPORTING VIOLATIONS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Christina Jones</dc:creator>
  <cp:lastModifiedBy>Christina Jones</cp:lastModifiedBy>
  <cp:revision>7</cp:revision>
  <dcterms:created xsi:type="dcterms:W3CDTF">2022-09-15T13:57:35Z</dcterms:created>
  <dcterms:modified xsi:type="dcterms:W3CDTF">2022-09-20T01:14:24Z</dcterms:modified>
</cp:coreProperties>
</file>