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64" r:id="rId2"/>
    <p:sldId id="278" r:id="rId3"/>
    <p:sldId id="261" r:id="rId4"/>
    <p:sldId id="279" r:id="rId5"/>
    <p:sldId id="338" r:id="rId6"/>
    <p:sldId id="266" r:id="rId7"/>
    <p:sldId id="340" r:id="rId8"/>
    <p:sldId id="272" r:id="rId9"/>
    <p:sldId id="273" r:id="rId10"/>
    <p:sldId id="341" r:id="rId11"/>
    <p:sldId id="337" r:id="rId12"/>
    <p:sldId id="258" r:id="rId13"/>
    <p:sldId id="297" r:id="rId14"/>
    <p:sldId id="271" r:id="rId15"/>
    <p:sldId id="330" r:id="rId16"/>
    <p:sldId id="331" r:id="rId17"/>
    <p:sldId id="336" r:id="rId18"/>
    <p:sldId id="332" r:id="rId19"/>
    <p:sldId id="298" r:id="rId20"/>
    <p:sldId id="299" r:id="rId21"/>
    <p:sldId id="300" r:id="rId22"/>
    <p:sldId id="301" r:id="rId23"/>
    <p:sldId id="302" r:id="rId24"/>
    <p:sldId id="303" r:id="rId25"/>
    <p:sldId id="304" r:id="rId26"/>
    <p:sldId id="342" r:id="rId27"/>
    <p:sldId id="343" r:id="rId28"/>
    <p:sldId id="305" r:id="rId29"/>
    <p:sldId id="260" r:id="rId30"/>
    <p:sldId id="339" r:id="rId31"/>
    <p:sldId id="269" r:id="rId32"/>
    <p:sldId id="306" r:id="rId33"/>
    <p:sldId id="256" r:id="rId34"/>
    <p:sldId id="307" r:id="rId35"/>
    <p:sldId id="308" r:id="rId36"/>
    <p:sldId id="309" r:id="rId37"/>
    <p:sldId id="310" r:id="rId38"/>
    <p:sldId id="311" r:id="rId39"/>
    <p:sldId id="312" r:id="rId40"/>
    <p:sldId id="313" r:id="rId41"/>
    <p:sldId id="344" r:id="rId42"/>
    <p:sldId id="314" r:id="rId43"/>
    <p:sldId id="315" r:id="rId44"/>
    <p:sldId id="316" r:id="rId45"/>
    <p:sldId id="317" r:id="rId46"/>
    <p:sldId id="318" r:id="rId47"/>
    <p:sldId id="319" r:id="rId48"/>
    <p:sldId id="320" r:id="rId49"/>
    <p:sldId id="321" r:id="rId50"/>
    <p:sldId id="322" r:id="rId51"/>
    <p:sldId id="323" r:id="rId52"/>
    <p:sldId id="324" r:id="rId53"/>
    <p:sldId id="325" r:id="rId54"/>
    <p:sldId id="326" r:id="rId55"/>
    <p:sldId id="327" r:id="rId56"/>
    <p:sldId id="328" r:id="rId57"/>
    <p:sldId id="329" r:id="rId58"/>
    <p:sldId id="29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755"/>
  </p:normalViewPr>
  <p:slideViewPr>
    <p:cSldViewPr snapToGrid="0">
      <p:cViewPr varScale="1">
        <p:scale>
          <a:sx n="90" d="100"/>
          <a:sy n="90" d="100"/>
        </p:scale>
        <p:origin x="232"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004A5D-5073-48F6-AB02-41CEAD173BAC}" type="doc">
      <dgm:prSet loTypeId="urn:microsoft.com/office/officeart/2018/2/layout/IconLabelList" loCatId="icon" qsTypeId="urn:microsoft.com/office/officeart/2005/8/quickstyle/simple1" qsCatId="simple" csTypeId="urn:microsoft.com/office/officeart/2018/5/colors/Iconchunking_neutralbg_accent6_2" csCatId="accent6" phldr="1"/>
      <dgm:spPr/>
      <dgm:t>
        <a:bodyPr/>
        <a:lstStyle/>
        <a:p>
          <a:endParaRPr lang="en-US"/>
        </a:p>
      </dgm:t>
    </dgm:pt>
    <dgm:pt modelId="{68A1929C-6C82-44E7-95E1-C6F4D79467B1}">
      <dgm:prSet custT="1"/>
      <dgm:spPr/>
      <dgm:t>
        <a:bodyPr/>
        <a:lstStyle/>
        <a:p>
          <a:pPr>
            <a:lnSpc>
              <a:spcPct val="100000"/>
            </a:lnSpc>
          </a:pPr>
          <a:r>
            <a:rPr lang="en-US" sz="1600" dirty="0"/>
            <a:t>For reports against students or student groups, the Adjudicator is typically the Vice </a:t>
          </a:r>
          <a:r>
            <a:rPr lang="en-US" sz="1600" b="1" dirty="0"/>
            <a:t>President of Student Life</a:t>
          </a:r>
          <a:r>
            <a:rPr lang="en-US" sz="1600" dirty="0"/>
            <a:t>.</a:t>
          </a:r>
        </a:p>
      </dgm:t>
    </dgm:pt>
    <dgm:pt modelId="{DE605C24-30E1-4B68-AFF9-0FFCB85307E0}" type="parTrans" cxnId="{A4C647E3-3617-4BBF-BD41-B90989843E41}">
      <dgm:prSet/>
      <dgm:spPr/>
      <dgm:t>
        <a:bodyPr/>
        <a:lstStyle/>
        <a:p>
          <a:endParaRPr lang="en-US"/>
        </a:p>
      </dgm:t>
    </dgm:pt>
    <dgm:pt modelId="{99CD96EE-C420-486C-B199-1FE199D6645D}" type="sibTrans" cxnId="{A4C647E3-3617-4BBF-BD41-B90989843E41}">
      <dgm:prSet/>
      <dgm:spPr/>
      <dgm:t>
        <a:bodyPr/>
        <a:lstStyle/>
        <a:p>
          <a:endParaRPr lang="en-US"/>
        </a:p>
      </dgm:t>
    </dgm:pt>
    <dgm:pt modelId="{01B0D060-3CC6-4D83-A322-1999431E2363}">
      <dgm:prSet custT="1"/>
      <dgm:spPr/>
      <dgm:t>
        <a:bodyPr/>
        <a:lstStyle/>
        <a:p>
          <a:pPr>
            <a:lnSpc>
              <a:spcPct val="100000"/>
            </a:lnSpc>
          </a:pPr>
          <a:r>
            <a:rPr lang="en-US" sz="1600" dirty="0"/>
            <a:t>For reports against staff, the Adjudicator is typically the </a:t>
          </a:r>
          <a:r>
            <a:rPr lang="en-US" sz="1600" b="1" dirty="0"/>
            <a:t>Vice President of Finance and Administration.</a:t>
          </a:r>
          <a:endParaRPr lang="en-US" sz="1600" dirty="0"/>
        </a:p>
      </dgm:t>
    </dgm:pt>
    <dgm:pt modelId="{138900A4-0B8C-46E7-904B-45BA36B9C0A2}" type="parTrans" cxnId="{822F7516-8CFB-4518-B500-CF864F94F15B}">
      <dgm:prSet/>
      <dgm:spPr/>
      <dgm:t>
        <a:bodyPr/>
        <a:lstStyle/>
        <a:p>
          <a:endParaRPr lang="en-US"/>
        </a:p>
      </dgm:t>
    </dgm:pt>
    <dgm:pt modelId="{9B5B2A1B-329D-44C6-B001-9E70A62123E4}" type="sibTrans" cxnId="{822F7516-8CFB-4518-B500-CF864F94F15B}">
      <dgm:prSet/>
      <dgm:spPr/>
      <dgm:t>
        <a:bodyPr/>
        <a:lstStyle/>
        <a:p>
          <a:endParaRPr lang="en-US"/>
        </a:p>
      </dgm:t>
    </dgm:pt>
    <dgm:pt modelId="{28DBDFFB-67FF-40CB-9499-4DF6110EEF3B}">
      <dgm:prSet custT="1"/>
      <dgm:spPr/>
      <dgm:t>
        <a:bodyPr/>
        <a:lstStyle/>
        <a:p>
          <a:pPr>
            <a:lnSpc>
              <a:spcPct val="100000"/>
            </a:lnSpc>
          </a:pPr>
          <a:r>
            <a:rPr lang="en-US" sz="1600" dirty="0"/>
            <a:t>For reports against faculty, the Adjudicator is typically the </a:t>
          </a:r>
          <a:r>
            <a:rPr lang="en-US" sz="1600" b="1" dirty="0"/>
            <a:t>Vice President of Academic Affairs</a:t>
          </a:r>
          <a:r>
            <a:rPr lang="en-US" sz="1500" b="1" dirty="0"/>
            <a:t>.</a:t>
          </a:r>
          <a:endParaRPr lang="en-US" sz="1500" dirty="0"/>
        </a:p>
      </dgm:t>
    </dgm:pt>
    <dgm:pt modelId="{DE687996-FCC0-4886-B7E2-5A462217E992}" type="parTrans" cxnId="{DB53F60B-A21F-42C9-8034-F982DADF8DDB}">
      <dgm:prSet/>
      <dgm:spPr/>
      <dgm:t>
        <a:bodyPr/>
        <a:lstStyle/>
        <a:p>
          <a:endParaRPr lang="en-US"/>
        </a:p>
      </dgm:t>
    </dgm:pt>
    <dgm:pt modelId="{6DB0BC73-CC25-47C7-A6AD-535657D47279}" type="sibTrans" cxnId="{DB53F60B-A21F-42C9-8034-F982DADF8DDB}">
      <dgm:prSet/>
      <dgm:spPr/>
      <dgm:t>
        <a:bodyPr/>
        <a:lstStyle/>
        <a:p>
          <a:endParaRPr lang="en-US"/>
        </a:p>
      </dgm:t>
    </dgm:pt>
    <dgm:pt modelId="{230AD70F-EE1C-4293-A083-CEF068821FE7}" type="pres">
      <dgm:prSet presAssocID="{AE004A5D-5073-48F6-AB02-41CEAD173BAC}" presName="root" presStyleCnt="0">
        <dgm:presLayoutVars>
          <dgm:dir/>
          <dgm:resizeHandles val="exact"/>
        </dgm:presLayoutVars>
      </dgm:prSet>
      <dgm:spPr/>
    </dgm:pt>
    <dgm:pt modelId="{97A78BEE-FC9C-4BB9-ABCE-EFEA612682F6}" type="pres">
      <dgm:prSet presAssocID="{68A1929C-6C82-44E7-95E1-C6F4D79467B1}" presName="compNode" presStyleCnt="0"/>
      <dgm:spPr/>
    </dgm:pt>
    <dgm:pt modelId="{8A25116B-0755-4B60-A980-5B7C2FAA9DCD}" type="pres">
      <dgm:prSet presAssocID="{68A1929C-6C82-44E7-95E1-C6F4D79467B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A2F32032-40A2-40DA-AFE5-FFD732E63F15}" type="pres">
      <dgm:prSet presAssocID="{68A1929C-6C82-44E7-95E1-C6F4D79467B1}" presName="spaceRect" presStyleCnt="0"/>
      <dgm:spPr/>
    </dgm:pt>
    <dgm:pt modelId="{27ACD3B8-912C-443F-8CD3-E569748D840F}" type="pres">
      <dgm:prSet presAssocID="{68A1929C-6C82-44E7-95E1-C6F4D79467B1}" presName="textRect" presStyleLbl="revTx" presStyleIdx="0" presStyleCnt="3" custLinFactNeighborX="6234" custLinFactNeighborY="-15607">
        <dgm:presLayoutVars>
          <dgm:chMax val="1"/>
          <dgm:chPref val="1"/>
        </dgm:presLayoutVars>
      </dgm:prSet>
      <dgm:spPr/>
    </dgm:pt>
    <dgm:pt modelId="{C158FC63-6A5F-486D-AAEE-439E7B91AAAD}" type="pres">
      <dgm:prSet presAssocID="{99CD96EE-C420-486C-B199-1FE199D6645D}" presName="sibTrans" presStyleCnt="0"/>
      <dgm:spPr/>
    </dgm:pt>
    <dgm:pt modelId="{E1C73C79-0F10-4B9A-A228-D1058C6907E1}" type="pres">
      <dgm:prSet presAssocID="{01B0D060-3CC6-4D83-A322-1999431E2363}" presName="compNode" presStyleCnt="0"/>
      <dgm:spPr/>
    </dgm:pt>
    <dgm:pt modelId="{1DB944E7-5FF7-44C4-90F8-7C90C9A458BA}" type="pres">
      <dgm:prSet presAssocID="{01B0D060-3CC6-4D83-A322-1999431E236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153C15E8-31D2-4B9B-8865-DB60FDD4255C}" type="pres">
      <dgm:prSet presAssocID="{01B0D060-3CC6-4D83-A322-1999431E2363}" presName="spaceRect" presStyleCnt="0"/>
      <dgm:spPr/>
    </dgm:pt>
    <dgm:pt modelId="{9B47F19E-6D22-491C-846C-1051F74AAFF2}" type="pres">
      <dgm:prSet presAssocID="{01B0D060-3CC6-4D83-A322-1999431E2363}" presName="textRect" presStyleLbl="revTx" presStyleIdx="1" presStyleCnt="3" custLinFactNeighborX="2338" custLinFactNeighborY="-13552">
        <dgm:presLayoutVars>
          <dgm:chMax val="1"/>
          <dgm:chPref val="1"/>
        </dgm:presLayoutVars>
      </dgm:prSet>
      <dgm:spPr/>
    </dgm:pt>
    <dgm:pt modelId="{E5BC33C3-1B6C-43DD-84BD-21925ADBC51B}" type="pres">
      <dgm:prSet presAssocID="{9B5B2A1B-329D-44C6-B001-9E70A62123E4}" presName="sibTrans" presStyleCnt="0"/>
      <dgm:spPr/>
    </dgm:pt>
    <dgm:pt modelId="{6F882427-DE31-47C0-8B59-25760DE04D59}" type="pres">
      <dgm:prSet presAssocID="{28DBDFFB-67FF-40CB-9499-4DF6110EEF3B}" presName="compNode" presStyleCnt="0"/>
      <dgm:spPr/>
    </dgm:pt>
    <dgm:pt modelId="{4B96D415-7E57-49DE-9AF7-54678F32105A}" type="pres">
      <dgm:prSet presAssocID="{28DBDFFB-67FF-40CB-9499-4DF6110EEF3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ecturer"/>
        </a:ext>
      </dgm:extLst>
    </dgm:pt>
    <dgm:pt modelId="{B1FC6BA2-B643-40CA-BD9E-9B0DF61D998B}" type="pres">
      <dgm:prSet presAssocID="{28DBDFFB-67FF-40CB-9499-4DF6110EEF3B}" presName="spaceRect" presStyleCnt="0"/>
      <dgm:spPr/>
    </dgm:pt>
    <dgm:pt modelId="{56E5CCF4-776A-4C14-80FB-FFBBC31C5D27}" type="pres">
      <dgm:prSet presAssocID="{28DBDFFB-67FF-40CB-9499-4DF6110EEF3B}" presName="textRect" presStyleLbl="revTx" presStyleIdx="2" presStyleCnt="3">
        <dgm:presLayoutVars>
          <dgm:chMax val="1"/>
          <dgm:chPref val="1"/>
        </dgm:presLayoutVars>
      </dgm:prSet>
      <dgm:spPr/>
    </dgm:pt>
  </dgm:ptLst>
  <dgm:cxnLst>
    <dgm:cxn modelId="{11C65007-8A62-6445-8836-D005D37DD61A}" type="presOf" srcId="{AE004A5D-5073-48F6-AB02-41CEAD173BAC}" destId="{230AD70F-EE1C-4293-A083-CEF068821FE7}" srcOrd="0" destOrd="0" presId="urn:microsoft.com/office/officeart/2018/2/layout/IconLabelList"/>
    <dgm:cxn modelId="{DB53F60B-A21F-42C9-8034-F982DADF8DDB}" srcId="{AE004A5D-5073-48F6-AB02-41CEAD173BAC}" destId="{28DBDFFB-67FF-40CB-9499-4DF6110EEF3B}" srcOrd="2" destOrd="0" parTransId="{DE687996-FCC0-4886-B7E2-5A462217E992}" sibTransId="{6DB0BC73-CC25-47C7-A6AD-535657D47279}"/>
    <dgm:cxn modelId="{C5DF6313-9039-534A-84ED-A4CA1ED4303B}" type="presOf" srcId="{28DBDFFB-67FF-40CB-9499-4DF6110EEF3B}" destId="{56E5CCF4-776A-4C14-80FB-FFBBC31C5D27}" srcOrd="0" destOrd="0" presId="urn:microsoft.com/office/officeart/2018/2/layout/IconLabelList"/>
    <dgm:cxn modelId="{822F7516-8CFB-4518-B500-CF864F94F15B}" srcId="{AE004A5D-5073-48F6-AB02-41CEAD173BAC}" destId="{01B0D060-3CC6-4D83-A322-1999431E2363}" srcOrd="1" destOrd="0" parTransId="{138900A4-0B8C-46E7-904B-45BA36B9C0A2}" sibTransId="{9B5B2A1B-329D-44C6-B001-9E70A62123E4}"/>
    <dgm:cxn modelId="{351B162F-DDA2-F448-A2DF-9E8337BAE757}" type="presOf" srcId="{01B0D060-3CC6-4D83-A322-1999431E2363}" destId="{9B47F19E-6D22-491C-846C-1051F74AAFF2}" srcOrd="0" destOrd="0" presId="urn:microsoft.com/office/officeart/2018/2/layout/IconLabelList"/>
    <dgm:cxn modelId="{5ADC865A-CC83-E94D-823E-04B3C04D3094}" type="presOf" srcId="{68A1929C-6C82-44E7-95E1-C6F4D79467B1}" destId="{27ACD3B8-912C-443F-8CD3-E569748D840F}" srcOrd="0" destOrd="0" presId="urn:microsoft.com/office/officeart/2018/2/layout/IconLabelList"/>
    <dgm:cxn modelId="{A4C647E3-3617-4BBF-BD41-B90989843E41}" srcId="{AE004A5D-5073-48F6-AB02-41CEAD173BAC}" destId="{68A1929C-6C82-44E7-95E1-C6F4D79467B1}" srcOrd="0" destOrd="0" parTransId="{DE605C24-30E1-4B68-AFF9-0FFCB85307E0}" sibTransId="{99CD96EE-C420-486C-B199-1FE199D6645D}"/>
    <dgm:cxn modelId="{62F4EA04-0001-8E4F-832C-671F1C95F56A}" type="presParOf" srcId="{230AD70F-EE1C-4293-A083-CEF068821FE7}" destId="{97A78BEE-FC9C-4BB9-ABCE-EFEA612682F6}" srcOrd="0" destOrd="0" presId="urn:microsoft.com/office/officeart/2018/2/layout/IconLabelList"/>
    <dgm:cxn modelId="{89E55D7F-FC9A-964A-BC42-EA738756B069}" type="presParOf" srcId="{97A78BEE-FC9C-4BB9-ABCE-EFEA612682F6}" destId="{8A25116B-0755-4B60-A980-5B7C2FAA9DCD}" srcOrd="0" destOrd="0" presId="urn:microsoft.com/office/officeart/2018/2/layout/IconLabelList"/>
    <dgm:cxn modelId="{7307762F-1074-A246-9378-1506D65094EE}" type="presParOf" srcId="{97A78BEE-FC9C-4BB9-ABCE-EFEA612682F6}" destId="{A2F32032-40A2-40DA-AFE5-FFD732E63F15}" srcOrd="1" destOrd="0" presId="urn:microsoft.com/office/officeart/2018/2/layout/IconLabelList"/>
    <dgm:cxn modelId="{DE3D553B-5A56-C143-91EE-DF6CBB11F56B}" type="presParOf" srcId="{97A78BEE-FC9C-4BB9-ABCE-EFEA612682F6}" destId="{27ACD3B8-912C-443F-8CD3-E569748D840F}" srcOrd="2" destOrd="0" presId="urn:microsoft.com/office/officeart/2018/2/layout/IconLabelList"/>
    <dgm:cxn modelId="{B9975BD3-D93F-0349-89A4-E15D67763AD8}" type="presParOf" srcId="{230AD70F-EE1C-4293-A083-CEF068821FE7}" destId="{C158FC63-6A5F-486D-AAEE-439E7B91AAAD}" srcOrd="1" destOrd="0" presId="urn:microsoft.com/office/officeart/2018/2/layout/IconLabelList"/>
    <dgm:cxn modelId="{0315D676-4EF7-1247-8A46-60EC9ACB0C04}" type="presParOf" srcId="{230AD70F-EE1C-4293-A083-CEF068821FE7}" destId="{E1C73C79-0F10-4B9A-A228-D1058C6907E1}" srcOrd="2" destOrd="0" presId="urn:microsoft.com/office/officeart/2018/2/layout/IconLabelList"/>
    <dgm:cxn modelId="{633E8B6A-222E-9A45-8215-FB154FF4D8A7}" type="presParOf" srcId="{E1C73C79-0F10-4B9A-A228-D1058C6907E1}" destId="{1DB944E7-5FF7-44C4-90F8-7C90C9A458BA}" srcOrd="0" destOrd="0" presId="urn:microsoft.com/office/officeart/2018/2/layout/IconLabelList"/>
    <dgm:cxn modelId="{351BDACF-6177-D241-AF6E-1FEA0CB66BF6}" type="presParOf" srcId="{E1C73C79-0F10-4B9A-A228-D1058C6907E1}" destId="{153C15E8-31D2-4B9B-8865-DB60FDD4255C}" srcOrd="1" destOrd="0" presId="urn:microsoft.com/office/officeart/2018/2/layout/IconLabelList"/>
    <dgm:cxn modelId="{6AAD42B1-3929-9842-B2AA-7A8CB8E65046}" type="presParOf" srcId="{E1C73C79-0F10-4B9A-A228-D1058C6907E1}" destId="{9B47F19E-6D22-491C-846C-1051F74AAFF2}" srcOrd="2" destOrd="0" presId="urn:microsoft.com/office/officeart/2018/2/layout/IconLabelList"/>
    <dgm:cxn modelId="{9825E0A0-6749-C940-B29E-6760A3E54155}" type="presParOf" srcId="{230AD70F-EE1C-4293-A083-CEF068821FE7}" destId="{E5BC33C3-1B6C-43DD-84BD-21925ADBC51B}" srcOrd="3" destOrd="0" presId="urn:microsoft.com/office/officeart/2018/2/layout/IconLabelList"/>
    <dgm:cxn modelId="{4A57BB64-712E-1444-9171-1CD31025ECEB}" type="presParOf" srcId="{230AD70F-EE1C-4293-A083-CEF068821FE7}" destId="{6F882427-DE31-47C0-8B59-25760DE04D59}" srcOrd="4" destOrd="0" presId="urn:microsoft.com/office/officeart/2018/2/layout/IconLabelList"/>
    <dgm:cxn modelId="{BE3BC73E-FD92-9542-A55C-BFE21CF5DFD1}" type="presParOf" srcId="{6F882427-DE31-47C0-8B59-25760DE04D59}" destId="{4B96D415-7E57-49DE-9AF7-54678F32105A}" srcOrd="0" destOrd="0" presId="urn:microsoft.com/office/officeart/2018/2/layout/IconLabelList"/>
    <dgm:cxn modelId="{5E736517-0B6D-644D-A30B-DD4F543C4C2C}" type="presParOf" srcId="{6F882427-DE31-47C0-8B59-25760DE04D59}" destId="{B1FC6BA2-B643-40CA-BD9E-9B0DF61D998B}" srcOrd="1" destOrd="0" presId="urn:microsoft.com/office/officeart/2018/2/layout/IconLabelList"/>
    <dgm:cxn modelId="{444DEB59-37FE-2F48-B559-E7C77502888E}" type="presParOf" srcId="{6F882427-DE31-47C0-8B59-25760DE04D59}" destId="{56E5CCF4-776A-4C14-80FB-FFBBC31C5D27}" srcOrd="2" destOrd="0" presId="urn:microsoft.com/office/officeart/2018/2/layout/IconLabelList"/>
  </dgm:cxnLst>
  <dgm:bg>
    <a:solidFill>
      <a:schemeClr val="accent5">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5116B-0755-4B60-A980-5B7C2FAA9DCD}">
      <dsp:nvSpPr>
        <dsp:cNvPr id="0" name=""/>
        <dsp:cNvSpPr/>
      </dsp:nvSpPr>
      <dsp:spPr>
        <a:xfrm>
          <a:off x="446202" y="465162"/>
          <a:ext cx="728525" cy="7285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ACD3B8-912C-443F-8CD3-E569748D840F}">
      <dsp:nvSpPr>
        <dsp:cNvPr id="0" name=""/>
        <dsp:cNvSpPr/>
      </dsp:nvSpPr>
      <dsp:spPr>
        <a:xfrm>
          <a:off x="101917" y="1354572"/>
          <a:ext cx="1618945" cy="1578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For reports against students or student groups, the Adjudicator is typically the Vice </a:t>
          </a:r>
          <a:r>
            <a:rPr lang="en-US" sz="1600" b="1" kern="1200" dirty="0"/>
            <a:t>President of Student Life</a:t>
          </a:r>
          <a:r>
            <a:rPr lang="en-US" sz="1600" kern="1200" dirty="0"/>
            <a:t>.</a:t>
          </a:r>
        </a:p>
      </dsp:txBody>
      <dsp:txXfrm>
        <a:off x="101917" y="1354572"/>
        <a:ext cx="1618945" cy="1578471"/>
      </dsp:txXfrm>
    </dsp:sp>
    <dsp:sp modelId="{1DB944E7-5FF7-44C4-90F8-7C90C9A458BA}">
      <dsp:nvSpPr>
        <dsp:cNvPr id="0" name=""/>
        <dsp:cNvSpPr/>
      </dsp:nvSpPr>
      <dsp:spPr>
        <a:xfrm>
          <a:off x="2348463" y="465162"/>
          <a:ext cx="728525" cy="7285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47F19E-6D22-491C-846C-1051F74AAFF2}">
      <dsp:nvSpPr>
        <dsp:cNvPr id="0" name=""/>
        <dsp:cNvSpPr/>
      </dsp:nvSpPr>
      <dsp:spPr>
        <a:xfrm>
          <a:off x="1941104" y="1387010"/>
          <a:ext cx="1618945" cy="1578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For reports against staff, the Adjudicator is typically the </a:t>
          </a:r>
          <a:r>
            <a:rPr lang="en-US" sz="1600" b="1" kern="1200" dirty="0"/>
            <a:t>Vice President of Finance and Administration.</a:t>
          </a:r>
          <a:endParaRPr lang="en-US" sz="1600" kern="1200" dirty="0"/>
        </a:p>
      </dsp:txBody>
      <dsp:txXfrm>
        <a:off x="1941104" y="1387010"/>
        <a:ext cx="1618945" cy="1578471"/>
      </dsp:txXfrm>
    </dsp:sp>
    <dsp:sp modelId="{4B96D415-7E57-49DE-9AF7-54678F32105A}">
      <dsp:nvSpPr>
        <dsp:cNvPr id="0" name=""/>
        <dsp:cNvSpPr/>
      </dsp:nvSpPr>
      <dsp:spPr>
        <a:xfrm>
          <a:off x="4250724" y="465162"/>
          <a:ext cx="728525" cy="7285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E5CCF4-776A-4C14-80FB-FFBBC31C5D27}">
      <dsp:nvSpPr>
        <dsp:cNvPr id="0" name=""/>
        <dsp:cNvSpPr/>
      </dsp:nvSpPr>
      <dsp:spPr>
        <a:xfrm>
          <a:off x="3805514" y="1600924"/>
          <a:ext cx="1618945" cy="1578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For reports against faculty, the Adjudicator is typically the </a:t>
          </a:r>
          <a:r>
            <a:rPr lang="en-US" sz="1600" b="1" kern="1200" dirty="0"/>
            <a:t>Vice President of Academic Affairs</a:t>
          </a:r>
          <a:r>
            <a:rPr lang="en-US" sz="1500" b="1" kern="1200" dirty="0"/>
            <a:t>.</a:t>
          </a:r>
          <a:endParaRPr lang="en-US" sz="1500" kern="1200" dirty="0"/>
        </a:p>
      </dsp:txBody>
      <dsp:txXfrm>
        <a:off x="3805514" y="1600924"/>
        <a:ext cx="1618945" cy="157847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67427A-0DD7-7341-A999-B221F2FB9A22}" type="datetimeFigureOut">
              <a:rPr lang="en-US" smtClean="0"/>
              <a:t>8/6/23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E811E-7365-304F-9851-2781D57FB630}" type="slidenum">
              <a:rPr lang="en-US" smtClean="0"/>
              <a:t>‹#›</a:t>
            </a:fld>
            <a:endParaRPr lang="en-US"/>
          </a:p>
        </p:txBody>
      </p:sp>
    </p:spTree>
    <p:extLst>
      <p:ext uri="{BB962C8B-B14F-4D97-AF65-F5344CB8AC3E}">
        <p14:creationId xmlns:p14="http://schemas.microsoft.com/office/powerpoint/2010/main" val="3791055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c7b4f7b6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c7b4f7b6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8c827544d6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8c827544d6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c827544d6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8c827544d6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27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8c827544d6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8c827544d6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51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8c827544d6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8c827544d6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284B1-E713-5E3A-2701-80045B47CC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7386A2-4BD2-8C44-FA75-C4395C7147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39A19D-008B-7280-88BF-FAD9B8B1DE4E}"/>
              </a:ext>
            </a:extLst>
          </p:cNvPr>
          <p:cNvSpPr>
            <a:spLocks noGrp="1"/>
          </p:cNvSpPr>
          <p:nvPr>
            <p:ph type="dt" sz="half" idx="10"/>
          </p:nvPr>
        </p:nvSpPr>
        <p:spPr/>
        <p:txBody>
          <a:bodyPr/>
          <a:lstStyle/>
          <a:p>
            <a:fld id="{4E10D3C6-50BE-BA4A-ADE2-3E9D649D9221}" type="datetimeFigureOut">
              <a:rPr lang="en-US" smtClean="0"/>
              <a:t>8/6/23</a:t>
            </a:fld>
            <a:endParaRPr lang="en-US"/>
          </a:p>
        </p:txBody>
      </p:sp>
      <p:sp>
        <p:nvSpPr>
          <p:cNvPr id="5" name="Footer Placeholder 4">
            <a:extLst>
              <a:ext uri="{FF2B5EF4-FFF2-40B4-BE49-F238E27FC236}">
                <a16:creationId xmlns:a16="http://schemas.microsoft.com/office/drawing/2014/main" id="{DDF93748-96DC-1EAA-D7F1-383C4C2A6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53A5A-41D2-8207-6338-6A265A4827DA}"/>
              </a:ext>
            </a:extLst>
          </p:cNvPr>
          <p:cNvSpPr>
            <a:spLocks noGrp="1"/>
          </p:cNvSpPr>
          <p:nvPr>
            <p:ph type="sldNum" sz="quarter" idx="12"/>
          </p:nvPr>
        </p:nvSpPr>
        <p:spPr/>
        <p:txBody>
          <a:bodyPr/>
          <a:lstStyle/>
          <a:p>
            <a:fld id="{32E19EC4-027E-7542-95E0-F21F8DA0B9A6}" type="slidenum">
              <a:rPr lang="en-US" smtClean="0"/>
              <a:t>‹#›</a:t>
            </a:fld>
            <a:endParaRPr lang="en-US"/>
          </a:p>
        </p:txBody>
      </p:sp>
    </p:spTree>
    <p:extLst>
      <p:ext uri="{BB962C8B-B14F-4D97-AF65-F5344CB8AC3E}">
        <p14:creationId xmlns:p14="http://schemas.microsoft.com/office/powerpoint/2010/main" val="2788742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F792E-0550-6EB8-2DA8-4504113BB3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913661-0D6B-14F5-60F8-E2D0D7CF7E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1064E-89B5-EE75-F93B-CC7FFC7F2D14}"/>
              </a:ext>
            </a:extLst>
          </p:cNvPr>
          <p:cNvSpPr>
            <a:spLocks noGrp="1"/>
          </p:cNvSpPr>
          <p:nvPr>
            <p:ph type="dt" sz="half" idx="10"/>
          </p:nvPr>
        </p:nvSpPr>
        <p:spPr/>
        <p:txBody>
          <a:bodyPr/>
          <a:lstStyle/>
          <a:p>
            <a:fld id="{4E10D3C6-50BE-BA4A-ADE2-3E9D649D9221}" type="datetimeFigureOut">
              <a:rPr lang="en-US" smtClean="0"/>
              <a:t>8/6/23</a:t>
            </a:fld>
            <a:endParaRPr lang="en-US"/>
          </a:p>
        </p:txBody>
      </p:sp>
      <p:sp>
        <p:nvSpPr>
          <p:cNvPr id="5" name="Footer Placeholder 4">
            <a:extLst>
              <a:ext uri="{FF2B5EF4-FFF2-40B4-BE49-F238E27FC236}">
                <a16:creationId xmlns:a16="http://schemas.microsoft.com/office/drawing/2014/main" id="{FE643178-CFE4-6855-8962-6A3D73F8C6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57D31E-2ADE-C902-30A7-CF7FD8E6321D}"/>
              </a:ext>
            </a:extLst>
          </p:cNvPr>
          <p:cNvSpPr>
            <a:spLocks noGrp="1"/>
          </p:cNvSpPr>
          <p:nvPr>
            <p:ph type="sldNum" sz="quarter" idx="12"/>
          </p:nvPr>
        </p:nvSpPr>
        <p:spPr/>
        <p:txBody>
          <a:bodyPr/>
          <a:lstStyle/>
          <a:p>
            <a:fld id="{32E19EC4-027E-7542-95E0-F21F8DA0B9A6}" type="slidenum">
              <a:rPr lang="en-US" smtClean="0"/>
              <a:t>‹#›</a:t>
            </a:fld>
            <a:endParaRPr lang="en-US"/>
          </a:p>
        </p:txBody>
      </p:sp>
    </p:spTree>
    <p:extLst>
      <p:ext uri="{BB962C8B-B14F-4D97-AF65-F5344CB8AC3E}">
        <p14:creationId xmlns:p14="http://schemas.microsoft.com/office/powerpoint/2010/main" val="4181858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B3F7CE-3C05-AA88-5BD8-84AFD181B8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115D1E-9383-95F5-43EB-E665F8AFFF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C9F1F-C962-B997-4439-012E60DA348C}"/>
              </a:ext>
            </a:extLst>
          </p:cNvPr>
          <p:cNvSpPr>
            <a:spLocks noGrp="1"/>
          </p:cNvSpPr>
          <p:nvPr>
            <p:ph type="dt" sz="half" idx="10"/>
          </p:nvPr>
        </p:nvSpPr>
        <p:spPr/>
        <p:txBody>
          <a:bodyPr/>
          <a:lstStyle/>
          <a:p>
            <a:fld id="{4E10D3C6-50BE-BA4A-ADE2-3E9D649D9221}" type="datetimeFigureOut">
              <a:rPr lang="en-US" smtClean="0"/>
              <a:t>8/6/23</a:t>
            </a:fld>
            <a:endParaRPr lang="en-US"/>
          </a:p>
        </p:txBody>
      </p:sp>
      <p:sp>
        <p:nvSpPr>
          <p:cNvPr id="5" name="Footer Placeholder 4">
            <a:extLst>
              <a:ext uri="{FF2B5EF4-FFF2-40B4-BE49-F238E27FC236}">
                <a16:creationId xmlns:a16="http://schemas.microsoft.com/office/drawing/2014/main" id="{BE3FE17E-1AC0-A554-4F5B-90292DC55A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30A58-A827-986C-3E2F-5562E2B14542}"/>
              </a:ext>
            </a:extLst>
          </p:cNvPr>
          <p:cNvSpPr>
            <a:spLocks noGrp="1"/>
          </p:cNvSpPr>
          <p:nvPr>
            <p:ph type="sldNum" sz="quarter" idx="12"/>
          </p:nvPr>
        </p:nvSpPr>
        <p:spPr/>
        <p:txBody>
          <a:bodyPr/>
          <a:lstStyle/>
          <a:p>
            <a:fld id="{32E19EC4-027E-7542-95E0-F21F8DA0B9A6}" type="slidenum">
              <a:rPr lang="en-US" smtClean="0"/>
              <a:t>‹#›</a:t>
            </a:fld>
            <a:endParaRPr lang="en-US"/>
          </a:p>
        </p:txBody>
      </p:sp>
    </p:spTree>
    <p:extLst>
      <p:ext uri="{BB962C8B-B14F-4D97-AF65-F5344CB8AC3E}">
        <p14:creationId xmlns:p14="http://schemas.microsoft.com/office/powerpoint/2010/main" val="266854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653667" y="651000"/>
            <a:ext cx="8302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8000"/>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endParaRPr/>
          </a:p>
        </p:txBody>
      </p:sp>
      <p:sp>
        <p:nvSpPr>
          <p:cNvPr id="44" name="Google Shape;44;p8"/>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43270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5600"/>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7" name="Google Shape;17;p3"/>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5377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B3674-85BD-9EE5-C61C-6E33E302D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D5031D-1A63-2B63-72EB-70F1F8967B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1DA3A0-D444-66C7-3684-303531C6A8EC}"/>
              </a:ext>
            </a:extLst>
          </p:cNvPr>
          <p:cNvSpPr>
            <a:spLocks noGrp="1"/>
          </p:cNvSpPr>
          <p:nvPr>
            <p:ph type="dt" sz="half" idx="10"/>
          </p:nvPr>
        </p:nvSpPr>
        <p:spPr/>
        <p:txBody>
          <a:bodyPr/>
          <a:lstStyle/>
          <a:p>
            <a:fld id="{4E10D3C6-50BE-BA4A-ADE2-3E9D649D9221}" type="datetimeFigureOut">
              <a:rPr lang="en-US" smtClean="0"/>
              <a:t>8/6/23</a:t>
            </a:fld>
            <a:endParaRPr lang="en-US"/>
          </a:p>
        </p:txBody>
      </p:sp>
      <p:sp>
        <p:nvSpPr>
          <p:cNvPr id="5" name="Footer Placeholder 4">
            <a:extLst>
              <a:ext uri="{FF2B5EF4-FFF2-40B4-BE49-F238E27FC236}">
                <a16:creationId xmlns:a16="http://schemas.microsoft.com/office/drawing/2014/main" id="{7C8331D2-D1CA-F1A7-201B-4D015AE52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0A8F73-D729-02BC-0F84-2750FD69B271}"/>
              </a:ext>
            </a:extLst>
          </p:cNvPr>
          <p:cNvSpPr>
            <a:spLocks noGrp="1"/>
          </p:cNvSpPr>
          <p:nvPr>
            <p:ph type="sldNum" sz="quarter" idx="12"/>
          </p:nvPr>
        </p:nvSpPr>
        <p:spPr/>
        <p:txBody>
          <a:bodyPr/>
          <a:lstStyle/>
          <a:p>
            <a:fld id="{32E19EC4-027E-7542-95E0-F21F8DA0B9A6}" type="slidenum">
              <a:rPr lang="en-US" smtClean="0"/>
              <a:t>‹#›</a:t>
            </a:fld>
            <a:endParaRPr lang="en-US"/>
          </a:p>
        </p:txBody>
      </p:sp>
    </p:spTree>
    <p:extLst>
      <p:ext uri="{BB962C8B-B14F-4D97-AF65-F5344CB8AC3E}">
        <p14:creationId xmlns:p14="http://schemas.microsoft.com/office/powerpoint/2010/main" val="859300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10F91-493C-65A5-C0D2-82383608C7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06BF77-0D14-EB0D-B63C-83C198980E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298C87-8DEB-5BAC-1928-38D1A4F5F154}"/>
              </a:ext>
            </a:extLst>
          </p:cNvPr>
          <p:cNvSpPr>
            <a:spLocks noGrp="1"/>
          </p:cNvSpPr>
          <p:nvPr>
            <p:ph type="dt" sz="half" idx="10"/>
          </p:nvPr>
        </p:nvSpPr>
        <p:spPr/>
        <p:txBody>
          <a:bodyPr/>
          <a:lstStyle/>
          <a:p>
            <a:fld id="{4E10D3C6-50BE-BA4A-ADE2-3E9D649D9221}" type="datetimeFigureOut">
              <a:rPr lang="en-US" smtClean="0"/>
              <a:t>8/6/23</a:t>
            </a:fld>
            <a:endParaRPr lang="en-US"/>
          </a:p>
        </p:txBody>
      </p:sp>
      <p:sp>
        <p:nvSpPr>
          <p:cNvPr id="5" name="Footer Placeholder 4">
            <a:extLst>
              <a:ext uri="{FF2B5EF4-FFF2-40B4-BE49-F238E27FC236}">
                <a16:creationId xmlns:a16="http://schemas.microsoft.com/office/drawing/2014/main" id="{865CACA9-1B13-2C82-23DA-BE42F81D5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76CE9-AF14-8179-C011-2AEC97013DA5}"/>
              </a:ext>
            </a:extLst>
          </p:cNvPr>
          <p:cNvSpPr>
            <a:spLocks noGrp="1"/>
          </p:cNvSpPr>
          <p:nvPr>
            <p:ph type="sldNum" sz="quarter" idx="12"/>
          </p:nvPr>
        </p:nvSpPr>
        <p:spPr/>
        <p:txBody>
          <a:bodyPr/>
          <a:lstStyle/>
          <a:p>
            <a:fld id="{32E19EC4-027E-7542-95E0-F21F8DA0B9A6}" type="slidenum">
              <a:rPr lang="en-US" smtClean="0"/>
              <a:t>‹#›</a:t>
            </a:fld>
            <a:endParaRPr lang="en-US"/>
          </a:p>
        </p:txBody>
      </p:sp>
    </p:spTree>
    <p:extLst>
      <p:ext uri="{BB962C8B-B14F-4D97-AF65-F5344CB8AC3E}">
        <p14:creationId xmlns:p14="http://schemas.microsoft.com/office/powerpoint/2010/main" val="1582502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37442-B8CC-5338-85AF-57C9F739B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514B44-94E2-9E77-4621-29D5FF89C8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2EF470-888E-ECF7-EEC5-E5A6252D3C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454075-292B-BA7C-1F3E-B065FCF4A3D5}"/>
              </a:ext>
            </a:extLst>
          </p:cNvPr>
          <p:cNvSpPr>
            <a:spLocks noGrp="1"/>
          </p:cNvSpPr>
          <p:nvPr>
            <p:ph type="dt" sz="half" idx="10"/>
          </p:nvPr>
        </p:nvSpPr>
        <p:spPr/>
        <p:txBody>
          <a:bodyPr/>
          <a:lstStyle/>
          <a:p>
            <a:fld id="{4E10D3C6-50BE-BA4A-ADE2-3E9D649D9221}" type="datetimeFigureOut">
              <a:rPr lang="en-US" smtClean="0"/>
              <a:t>8/6/23</a:t>
            </a:fld>
            <a:endParaRPr lang="en-US"/>
          </a:p>
        </p:txBody>
      </p:sp>
      <p:sp>
        <p:nvSpPr>
          <p:cNvPr id="6" name="Footer Placeholder 5">
            <a:extLst>
              <a:ext uri="{FF2B5EF4-FFF2-40B4-BE49-F238E27FC236}">
                <a16:creationId xmlns:a16="http://schemas.microsoft.com/office/drawing/2014/main" id="{AA621286-E189-9E11-7B3E-9817DC00F4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01BCF0-78C1-0F81-D889-AE012D6D94B1}"/>
              </a:ext>
            </a:extLst>
          </p:cNvPr>
          <p:cNvSpPr>
            <a:spLocks noGrp="1"/>
          </p:cNvSpPr>
          <p:nvPr>
            <p:ph type="sldNum" sz="quarter" idx="12"/>
          </p:nvPr>
        </p:nvSpPr>
        <p:spPr/>
        <p:txBody>
          <a:bodyPr/>
          <a:lstStyle/>
          <a:p>
            <a:fld id="{32E19EC4-027E-7542-95E0-F21F8DA0B9A6}" type="slidenum">
              <a:rPr lang="en-US" smtClean="0"/>
              <a:t>‹#›</a:t>
            </a:fld>
            <a:endParaRPr lang="en-US"/>
          </a:p>
        </p:txBody>
      </p:sp>
    </p:spTree>
    <p:extLst>
      <p:ext uri="{BB962C8B-B14F-4D97-AF65-F5344CB8AC3E}">
        <p14:creationId xmlns:p14="http://schemas.microsoft.com/office/powerpoint/2010/main" val="3470976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B8774-3DAC-C79F-56CA-DD326E6FD2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2CD078-4F97-CAD3-07ED-F066466A05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994F56-8C15-A6BA-B9AB-A5026444FF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2D0659-C686-F01D-CE20-83B0844483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ED4C59-FEEF-688B-CF3A-75EC0D770F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5977CD-1905-BC6B-D13B-91818A123B69}"/>
              </a:ext>
            </a:extLst>
          </p:cNvPr>
          <p:cNvSpPr>
            <a:spLocks noGrp="1"/>
          </p:cNvSpPr>
          <p:nvPr>
            <p:ph type="dt" sz="half" idx="10"/>
          </p:nvPr>
        </p:nvSpPr>
        <p:spPr/>
        <p:txBody>
          <a:bodyPr/>
          <a:lstStyle/>
          <a:p>
            <a:fld id="{4E10D3C6-50BE-BA4A-ADE2-3E9D649D9221}" type="datetimeFigureOut">
              <a:rPr lang="en-US" smtClean="0"/>
              <a:t>8/6/23</a:t>
            </a:fld>
            <a:endParaRPr lang="en-US"/>
          </a:p>
        </p:txBody>
      </p:sp>
      <p:sp>
        <p:nvSpPr>
          <p:cNvPr id="8" name="Footer Placeholder 7">
            <a:extLst>
              <a:ext uri="{FF2B5EF4-FFF2-40B4-BE49-F238E27FC236}">
                <a16:creationId xmlns:a16="http://schemas.microsoft.com/office/drawing/2014/main" id="{82F68CAF-B9AF-705C-F8A2-41C2945CF9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79633B-4422-B5E4-13A8-C4D391E7B225}"/>
              </a:ext>
            </a:extLst>
          </p:cNvPr>
          <p:cNvSpPr>
            <a:spLocks noGrp="1"/>
          </p:cNvSpPr>
          <p:nvPr>
            <p:ph type="sldNum" sz="quarter" idx="12"/>
          </p:nvPr>
        </p:nvSpPr>
        <p:spPr/>
        <p:txBody>
          <a:bodyPr/>
          <a:lstStyle/>
          <a:p>
            <a:fld id="{32E19EC4-027E-7542-95E0-F21F8DA0B9A6}" type="slidenum">
              <a:rPr lang="en-US" smtClean="0"/>
              <a:t>‹#›</a:t>
            </a:fld>
            <a:endParaRPr lang="en-US"/>
          </a:p>
        </p:txBody>
      </p:sp>
    </p:spTree>
    <p:extLst>
      <p:ext uri="{BB962C8B-B14F-4D97-AF65-F5344CB8AC3E}">
        <p14:creationId xmlns:p14="http://schemas.microsoft.com/office/powerpoint/2010/main" val="308100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AFD0F-A3CD-5F59-3C3A-7BAAA72E58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DD34C-C6DB-4E64-A5F3-F23AE8B0C36D}"/>
              </a:ext>
            </a:extLst>
          </p:cNvPr>
          <p:cNvSpPr>
            <a:spLocks noGrp="1"/>
          </p:cNvSpPr>
          <p:nvPr>
            <p:ph type="dt" sz="half" idx="10"/>
          </p:nvPr>
        </p:nvSpPr>
        <p:spPr/>
        <p:txBody>
          <a:bodyPr/>
          <a:lstStyle/>
          <a:p>
            <a:fld id="{4E10D3C6-50BE-BA4A-ADE2-3E9D649D9221}" type="datetimeFigureOut">
              <a:rPr lang="en-US" smtClean="0"/>
              <a:t>8/6/23</a:t>
            </a:fld>
            <a:endParaRPr lang="en-US"/>
          </a:p>
        </p:txBody>
      </p:sp>
      <p:sp>
        <p:nvSpPr>
          <p:cNvPr id="4" name="Footer Placeholder 3">
            <a:extLst>
              <a:ext uri="{FF2B5EF4-FFF2-40B4-BE49-F238E27FC236}">
                <a16:creationId xmlns:a16="http://schemas.microsoft.com/office/drawing/2014/main" id="{A8EF1CC5-88E0-6176-3FE4-52B5DC18C1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C0AC60-C923-FBB6-5F5B-DCE2834B5862}"/>
              </a:ext>
            </a:extLst>
          </p:cNvPr>
          <p:cNvSpPr>
            <a:spLocks noGrp="1"/>
          </p:cNvSpPr>
          <p:nvPr>
            <p:ph type="sldNum" sz="quarter" idx="12"/>
          </p:nvPr>
        </p:nvSpPr>
        <p:spPr/>
        <p:txBody>
          <a:bodyPr/>
          <a:lstStyle/>
          <a:p>
            <a:fld id="{32E19EC4-027E-7542-95E0-F21F8DA0B9A6}" type="slidenum">
              <a:rPr lang="en-US" smtClean="0"/>
              <a:t>‹#›</a:t>
            </a:fld>
            <a:endParaRPr lang="en-US"/>
          </a:p>
        </p:txBody>
      </p:sp>
    </p:spTree>
    <p:extLst>
      <p:ext uri="{BB962C8B-B14F-4D97-AF65-F5344CB8AC3E}">
        <p14:creationId xmlns:p14="http://schemas.microsoft.com/office/powerpoint/2010/main" val="290310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88A4B7-C4F4-8615-BC51-3F12341B2531}"/>
              </a:ext>
            </a:extLst>
          </p:cNvPr>
          <p:cNvSpPr>
            <a:spLocks noGrp="1"/>
          </p:cNvSpPr>
          <p:nvPr>
            <p:ph type="dt" sz="half" idx="10"/>
          </p:nvPr>
        </p:nvSpPr>
        <p:spPr/>
        <p:txBody>
          <a:bodyPr/>
          <a:lstStyle/>
          <a:p>
            <a:fld id="{4E10D3C6-50BE-BA4A-ADE2-3E9D649D9221}" type="datetimeFigureOut">
              <a:rPr lang="en-US" smtClean="0"/>
              <a:t>8/6/23</a:t>
            </a:fld>
            <a:endParaRPr lang="en-US"/>
          </a:p>
        </p:txBody>
      </p:sp>
      <p:sp>
        <p:nvSpPr>
          <p:cNvPr id="3" name="Footer Placeholder 2">
            <a:extLst>
              <a:ext uri="{FF2B5EF4-FFF2-40B4-BE49-F238E27FC236}">
                <a16:creationId xmlns:a16="http://schemas.microsoft.com/office/drawing/2014/main" id="{2FC28E33-E3B5-1626-C255-B20F70D16B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C7619E-7C97-EC4F-48AB-D42E4D9BB0E8}"/>
              </a:ext>
            </a:extLst>
          </p:cNvPr>
          <p:cNvSpPr>
            <a:spLocks noGrp="1"/>
          </p:cNvSpPr>
          <p:nvPr>
            <p:ph type="sldNum" sz="quarter" idx="12"/>
          </p:nvPr>
        </p:nvSpPr>
        <p:spPr/>
        <p:txBody>
          <a:bodyPr/>
          <a:lstStyle/>
          <a:p>
            <a:fld id="{32E19EC4-027E-7542-95E0-F21F8DA0B9A6}" type="slidenum">
              <a:rPr lang="en-US" smtClean="0"/>
              <a:t>‹#›</a:t>
            </a:fld>
            <a:endParaRPr lang="en-US"/>
          </a:p>
        </p:txBody>
      </p:sp>
    </p:spTree>
    <p:extLst>
      <p:ext uri="{BB962C8B-B14F-4D97-AF65-F5344CB8AC3E}">
        <p14:creationId xmlns:p14="http://schemas.microsoft.com/office/powerpoint/2010/main" val="4018621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E5567-64AA-4D88-7C42-B0E5AF6ED4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FA894D-B985-3E69-1FE4-415C922D9F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FAB059-4F91-2A3F-B83A-201E2873E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38751-C407-B643-2508-3BD9750BF574}"/>
              </a:ext>
            </a:extLst>
          </p:cNvPr>
          <p:cNvSpPr>
            <a:spLocks noGrp="1"/>
          </p:cNvSpPr>
          <p:nvPr>
            <p:ph type="dt" sz="half" idx="10"/>
          </p:nvPr>
        </p:nvSpPr>
        <p:spPr/>
        <p:txBody>
          <a:bodyPr/>
          <a:lstStyle/>
          <a:p>
            <a:fld id="{4E10D3C6-50BE-BA4A-ADE2-3E9D649D9221}" type="datetimeFigureOut">
              <a:rPr lang="en-US" smtClean="0"/>
              <a:t>8/6/23</a:t>
            </a:fld>
            <a:endParaRPr lang="en-US"/>
          </a:p>
        </p:txBody>
      </p:sp>
      <p:sp>
        <p:nvSpPr>
          <p:cNvPr id="6" name="Footer Placeholder 5">
            <a:extLst>
              <a:ext uri="{FF2B5EF4-FFF2-40B4-BE49-F238E27FC236}">
                <a16:creationId xmlns:a16="http://schemas.microsoft.com/office/drawing/2014/main" id="{618C3FF8-C0A5-CA2D-A818-F76649A3AA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58D123-E35A-81A8-AEA5-F8E51AD00E09}"/>
              </a:ext>
            </a:extLst>
          </p:cNvPr>
          <p:cNvSpPr>
            <a:spLocks noGrp="1"/>
          </p:cNvSpPr>
          <p:nvPr>
            <p:ph type="sldNum" sz="quarter" idx="12"/>
          </p:nvPr>
        </p:nvSpPr>
        <p:spPr/>
        <p:txBody>
          <a:bodyPr/>
          <a:lstStyle/>
          <a:p>
            <a:fld id="{32E19EC4-027E-7542-95E0-F21F8DA0B9A6}" type="slidenum">
              <a:rPr lang="en-US" smtClean="0"/>
              <a:t>‹#›</a:t>
            </a:fld>
            <a:endParaRPr lang="en-US"/>
          </a:p>
        </p:txBody>
      </p:sp>
    </p:spTree>
    <p:extLst>
      <p:ext uri="{BB962C8B-B14F-4D97-AF65-F5344CB8AC3E}">
        <p14:creationId xmlns:p14="http://schemas.microsoft.com/office/powerpoint/2010/main" val="461855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1A793-15AF-2C70-5455-C98D916389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957D70-0783-AF8C-7E5C-B2F7270619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6D6ABA-B73F-7A38-3981-89F278248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6BA39-888C-B9E6-E118-86FE145ECB81}"/>
              </a:ext>
            </a:extLst>
          </p:cNvPr>
          <p:cNvSpPr>
            <a:spLocks noGrp="1"/>
          </p:cNvSpPr>
          <p:nvPr>
            <p:ph type="dt" sz="half" idx="10"/>
          </p:nvPr>
        </p:nvSpPr>
        <p:spPr/>
        <p:txBody>
          <a:bodyPr/>
          <a:lstStyle/>
          <a:p>
            <a:fld id="{4E10D3C6-50BE-BA4A-ADE2-3E9D649D9221}" type="datetimeFigureOut">
              <a:rPr lang="en-US" smtClean="0"/>
              <a:t>8/6/23</a:t>
            </a:fld>
            <a:endParaRPr lang="en-US"/>
          </a:p>
        </p:txBody>
      </p:sp>
      <p:sp>
        <p:nvSpPr>
          <p:cNvPr id="6" name="Footer Placeholder 5">
            <a:extLst>
              <a:ext uri="{FF2B5EF4-FFF2-40B4-BE49-F238E27FC236}">
                <a16:creationId xmlns:a16="http://schemas.microsoft.com/office/drawing/2014/main" id="{2B5725FB-78CF-E3E7-620D-A820DE8C0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97D546-0BEE-1974-B26E-F762424E1DFF}"/>
              </a:ext>
            </a:extLst>
          </p:cNvPr>
          <p:cNvSpPr>
            <a:spLocks noGrp="1"/>
          </p:cNvSpPr>
          <p:nvPr>
            <p:ph type="sldNum" sz="quarter" idx="12"/>
          </p:nvPr>
        </p:nvSpPr>
        <p:spPr/>
        <p:txBody>
          <a:bodyPr/>
          <a:lstStyle/>
          <a:p>
            <a:fld id="{32E19EC4-027E-7542-95E0-F21F8DA0B9A6}" type="slidenum">
              <a:rPr lang="en-US" smtClean="0"/>
              <a:t>‹#›</a:t>
            </a:fld>
            <a:endParaRPr lang="en-US"/>
          </a:p>
        </p:txBody>
      </p:sp>
    </p:spTree>
    <p:extLst>
      <p:ext uri="{BB962C8B-B14F-4D97-AF65-F5344CB8AC3E}">
        <p14:creationId xmlns:p14="http://schemas.microsoft.com/office/powerpoint/2010/main" val="1590369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5466C9-9CA6-CED2-387E-56141C5CB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5C7346-B107-3A3F-9A15-87498D18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E21EAC-F499-D429-2590-0A9E2DAEA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0D3C6-50BE-BA4A-ADE2-3E9D649D9221}" type="datetimeFigureOut">
              <a:rPr lang="en-US" smtClean="0"/>
              <a:t>8/6/23</a:t>
            </a:fld>
            <a:endParaRPr lang="en-US"/>
          </a:p>
        </p:txBody>
      </p:sp>
      <p:sp>
        <p:nvSpPr>
          <p:cNvPr id="5" name="Footer Placeholder 4">
            <a:extLst>
              <a:ext uri="{FF2B5EF4-FFF2-40B4-BE49-F238E27FC236}">
                <a16:creationId xmlns:a16="http://schemas.microsoft.com/office/drawing/2014/main" id="{FFF69FD9-C462-0A02-0EF6-7920AD360D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8C2AEF-5B1B-CA7E-9FF1-6262045FC6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E19EC4-027E-7542-95E0-F21F8DA0B9A6}" type="slidenum">
              <a:rPr lang="en-US" smtClean="0"/>
              <a:t>‹#›</a:t>
            </a:fld>
            <a:endParaRPr lang="en-US"/>
          </a:p>
        </p:txBody>
      </p:sp>
    </p:spTree>
    <p:extLst>
      <p:ext uri="{BB962C8B-B14F-4D97-AF65-F5344CB8AC3E}">
        <p14:creationId xmlns:p14="http://schemas.microsoft.com/office/powerpoint/2010/main" val="3730998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en/law-books-legal-court-lawyer-1991004/"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en/law-books-legal-court-lawyer-1991004/"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41.sv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47.sv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1.sv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svg"/></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1.svg"/></Relationships>
</file>

<file path=ppt/slides/_rels/slide4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svg"/></Relationships>
</file>

<file path=ppt/slides/_rels/slide5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image" Target="../media/image71.svg"/></Relationships>
</file>

<file path=ppt/slides/_rels/slide56.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2.ed.gov/about/offices/list/ocr/blog/index.html" TargetMode="External"/><Relationship Id="rId2" Type="http://schemas.openxmlformats.org/officeDocument/2006/relationships/hyperlink" Target="https://www.mvnu.edu/titleix" TargetMode="External"/><Relationship Id="rId1" Type="http://schemas.openxmlformats.org/officeDocument/2006/relationships/slideLayout" Target="../slideLayouts/slideLayout2.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hyperlink" Target="https://www.bricker.com/resource-center/title-ix"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8D9C936-993E-58FD-8E47-9AC5E89ED7C5}"/>
              </a:ext>
            </a:extLst>
          </p:cNvPr>
          <p:cNvSpPr>
            <a:spLocks noGrp="1"/>
          </p:cNvSpPr>
          <p:nvPr>
            <p:ph type="subTitle" idx="1"/>
          </p:nvPr>
        </p:nvSpPr>
        <p:spPr>
          <a:xfrm>
            <a:off x="8299048" y="104172"/>
            <a:ext cx="3796495" cy="1342663"/>
          </a:xfrm>
        </p:spPr>
        <p:txBody>
          <a:bodyPr anchor="ctr">
            <a:normAutofit fontScale="40000" lnSpcReduction="20000"/>
          </a:bodyPr>
          <a:lstStyle/>
          <a:p>
            <a:pPr algn="l"/>
            <a:endParaRPr lang="en-US" sz="2000" b="1" i="1" dirty="0">
              <a:solidFill>
                <a:srgbClr val="FFFFFF"/>
              </a:solidFill>
              <a:latin typeface="Arial Narrow" panose="020B0604020202020204" pitchFamily="34" charset="0"/>
              <a:cs typeface="Arial Narrow" panose="020B0604020202020204" pitchFamily="34" charset="0"/>
            </a:endParaRPr>
          </a:p>
          <a:p>
            <a:pPr algn="l"/>
            <a:r>
              <a:rPr lang="en-US" sz="6000" b="1" i="1" dirty="0">
                <a:solidFill>
                  <a:srgbClr val="00B0F0"/>
                </a:solidFill>
                <a:latin typeface="Arial Narrow" panose="020B0604020202020204" pitchFamily="34" charset="0"/>
                <a:cs typeface="Arial Narrow" panose="020B0604020202020204" pitchFamily="34" charset="0"/>
              </a:rPr>
              <a:t>ADJUDICATOR &amp; </a:t>
            </a:r>
          </a:p>
          <a:p>
            <a:pPr algn="l"/>
            <a:r>
              <a:rPr lang="en-US" sz="6000" b="1" i="1" dirty="0">
                <a:solidFill>
                  <a:srgbClr val="00B0F0"/>
                </a:solidFill>
                <a:latin typeface="Arial Narrow" panose="020B0604020202020204" pitchFamily="34" charset="0"/>
                <a:cs typeface="Arial Narrow" panose="020B0604020202020204" pitchFamily="34" charset="0"/>
              </a:rPr>
              <a:t>APPEAL OFFICERS </a:t>
            </a:r>
          </a:p>
          <a:p>
            <a:pPr algn="l"/>
            <a:r>
              <a:rPr lang="en-US" sz="6000" b="1" i="1" dirty="0">
                <a:solidFill>
                  <a:srgbClr val="FFFFFF"/>
                </a:solidFill>
                <a:latin typeface="Arial Narrow" panose="020B0604020202020204" pitchFamily="34" charset="0"/>
                <a:cs typeface="Arial Narrow" panose="020B0604020202020204" pitchFamily="34" charset="0"/>
              </a:rPr>
              <a:t>Training 2023</a:t>
            </a:r>
          </a:p>
        </p:txBody>
      </p:sp>
      <p:pic>
        <p:nvPicPr>
          <p:cNvPr id="7" name="Picture 6" descr="Text&#10;&#10;Description automatically generated">
            <a:extLst>
              <a:ext uri="{FF2B5EF4-FFF2-40B4-BE49-F238E27FC236}">
                <a16:creationId xmlns:a16="http://schemas.microsoft.com/office/drawing/2014/main" id="{02683773-8CE8-AF57-4BA2-22B1EAD71F7A}"/>
              </a:ext>
            </a:extLst>
          </p:cNvPr>
          <p:cNvPicPr>
            <a:picLocks noChangeAspect="1"/>
          </p:cNvPicPr>
          <p:nvPr/>
        </p:nvPicPr>
        <p:blipFill>
          <a:blip r:embed="rId2"/>
          <a:stretch>
            <a:fillRect/>
          </a:stretch>
        </p:blipFill>
        <p:spPr>
          <a:xfrm>
            <a:off x="1849198" y="2181426"/>
            <a:ext cx="3997637" cy="3997637"/>
          </a:xfrm>
          <a:prstGeom prst="rect">
            <a:avLst/>
          </a:prstGeom>
        </p:spPr>
      </p:pic>
      <p:pic>
        <p:nvPicPr>
          <p:cNvPr id="4" name="Picture 3" descr="A blue logo with a cat head&#10;&#10;Description automatically generated">
            <a:extLst>
              <a:ext uri="{FF2B5EF4-FFF2-40B4-BE49-F238E27FC236}">
                <a16:creationId xmlns:a16="http://schemas.microsoft.com/office/drawing/2014/main" id="{E109F214-87BB-D1A3-3EDC-CD3B43F10489}"/>
              </a:ext>
            </a:extLst>
          </p:cNvPr>
          <p:cNvPicPr>
            <a:picLocks noChangeAspect="1"/>
          </p:cNvPicPr>
          <p:nvPr/>
        </p:nvPicPr>
        <p:blipFill>
          <a:blip r:embed="rId3"/>
          <a:stretch>
            <a:fillRect/>
          </a:stretch>
        </p:blipFill>
        <p:spPr>
          <a:xfrm>
            <a:off x="6345165" y="2217815"/>
            <a:ext cx="3997831" cy="3997831"/>
          </a:xfrm>
          <a:prstGeom prst="rect">
            <a:avLst/>
          </a:prstGeom>
        </p:spPr>
      </p:pic>
    </p:spTree>
    <p:extLst>
      <p:ext uri="{BB962C8B-B14F-4D97-AF65-F5344CB8AC3E}">
        <p14:creationId xmlns:p14="http://schemas.microsoft.com/office/powerpoint/2010/main" val="4202671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1DBA-D791-474C-04C0-FE4DDA72B4C8}"/>
              </a:ext>
            </a:extLst>
          </p:cNvPr>
          <p:cNvSpPr>
            <a:spLocks noGrp="1"/>
          </p:cNvSpPr>
          <p:nvPr>
            <p:ph type="title"/>
          </p:nvPr>
        </p:nvSpPr>
        <p:spPr>
          <a:xfrm>
            <a:off x="838200" y="294286"/>
            <a:ext cx="10515600" cy="923330"/>
          </a:xfrm>
          <a:solidFill>
            <a:schemeClr val="accent5">
              <a:lumMod val="50000"/>
            </a:schemeClr>
          </a:solidFill>
          <a:ln w="57150">
            <a:solidFill>
              <a:schemeClr val="accent5">
                <a:lumMod val="75000"/>
              </a:schemeClr>
            </a:solidFill>
          </a:ln>
        </p:spPr>
        <p:txBody>
          <a:bodyPr/>
          <a:lstStyle/>
          <a:p>
            <a:r>
              <a:rPr lang="en-US" b="1" i="1" dirty="0">
                <a:solidFill>
                  <a:schemeClr val="bg1"/>
                </a:solidFill>
                <a:latin typeface="Arial Narrow" panose="020B0604020202020204" pitchFamily="34" charset="0"/>
                <a:cs typeface="Arial Narrow" panose="020B0604020202020204" pitchFamily="34" charset="0"/>
              </a:rPr>
              <a:t>SUPPORTIVE MEASURES</a:t>
            </a:r>
          </a:p>
        </p:txBody>
      </p:sp>
      <p:sp>
        <p:nvSpPr>
          <p:cNvPr id="3" name="Content Placeholder 2">
            <a:extLst>
              <a:ext uri="{FF2B5EF4-FFF2-40B4-BE49-F238E27FC236}">
                <a16:creationId xmlns:a16="http://schemas.microsoft.com/office/drawing/2014/main" id="{848DDFCE-9411-BF83-D608-9BECF3EE1E24}"/>
              </a:ext>
            </a:extLst>
          </p:cNvPr>
          <p:cNvSpPr>
            <a:spLocks noGrp="1"/>
          </p:cNvSpPr>
          <p:nvPr>
            <p:ph idx="1"/>
          </p:nvPr>
        </p:nvSpPr>
        <p:spPr>
          <a:xfrm>
            <a:off x="496331" y="1417852"/>
            <a:ext cx="5257800" cy="4351338"/>
          </a:xfrm>
          <a:solidFill>
            <a:schemeClr val="accent5">
              <a:lumMod val="75000"/>
            </a:schemeClr>
          </a:solidFill>
        </p:spPr>
        <p:txBody>
          <a:bodyPr>
            <a:normAutofit fontScale="85000" lnSpcReduction="10000"/>
          </a:bodyPr>
          <a:lstStyle/>
          <a:p>
            <a:endParaRPr lang="en-US" dirty="0">
              <a:solidFill>
                <a:schemeClr val="bg1"/>
              </a:solidFill>
            </a:endParaRPr>
          </a:p>
          <a:p>
            <a:r>
              <a:rPr lang="en-US" dirty="0">
                <a:solidFill>
                  <a:schemeClr val="bg1"/>
                </a:solidFill>
              </a:rPr>
              <a:t>Regardless of when, where or with whom the conduct occurred, the </a:t>
            </a:r>
            <a:r>
              <a:rPr lang="en-US" u="sng" dirty="0">
                <a:solidFill>
                  <a:schemeClr val="bg1"/>
                </a:solidFill>
              </a:rPr>
              <a:t>University will offer resources and assistance </a:t>
            </a:r>
            <a:r>
              <a:rPr lang="en-US" dirty="0">
                <a:solidFill>
                  <a:schemeClr val="bg1"/>
                </a:solidFill>
              </a:rPr>
              <a:t>to any individual who has been affected by Prohibited Conduct.</a:t>
            </a:r>
          </a:p>
          <a:p>
            <a:pPr marL="0" indent="0">
              <a:buNone/>
            </a:pPr>
            <a:endParaRPr lang="en-US" dirty="0">
              <a:solidFill>
                <a:schemeClr val="bg1"/>
              </a:solidFill>
            </a:endParaRPr>
          </a:p>
          <a:p>
            <a:r>
              <a:rPr lang="en-US" dirty="0">
                <a:solidFill>
                  <a:schemeClr val="bg1"/>
                </a:solidFill>
              </a:rPr>
              <a:t>Non-disciplinary, non-punitive individualized services offered to both the </a:t>
            </a:r>
            <a:r>
              <a:rPr lang="en-US" u="sng" dirty="0">
                <a:solidFill>
                  <a:srgbClr val="FFFF00"/>
                </a:solidFill>
              </a:rPr>
              <a:t>complainant and respondent</a:t>
            </a:r>
            <a:r>
              <a:rPr lang="en-US" dirty="0">
                <a:solidFill>
                  <a:srgbClr val="FFFF00"/>
                </a:solidFill>
              </a:rPr>
              <a:t> </a:t>
            </a:r>
            <a:r>
              <a:rPr lang="en-US" dirty="0">
                <a:solidFill>
                  <a:schemeClr val="bg1"/>
                </a:solidFill>
              </a:rPr>
              <a:t>as appropriate, reasonably available, and without fee or charge. </a:t>
            </a:r>
          </a:p>
        </p:txBody>
      </p:sp>
      <p:pic>
        <p:nvPicPr>
          <p:cNvPr id="5" name="Graphic 4" descr="Open hand">
            <a:extLst>
              <a:ext uri="{FF2B5EF4-FFF2-40B4-BE49-F238E27FC236}">
                <a16:creationId xmlns:a16="http://schemas.microsoft.com/office/drawing/2014/main" id="{BEBAE2C4-84AB-2362-599D-F93FF03AF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5687" y="131466"/>
            <a:ext cx="1390650" cy="1390650"/>
          </a:xfrm>
          <a:prstGeom prst="rect">
            <a:avLst/>
          </a:prstGeom>
        </p:spPr>
      </p:pic>
      <p:sp>
        <p:nvSpPr>
          <p:cNvPr id="4" name="TextBox 3">
            <a:extLst>
              <a:ext uri="{FF2B5EF4-FFF2-40B4-BE49-F238E27FC236}">
                <a16:creationId xmlns:a16="http://schemas.microsoft.com/office/drawing/2014/main" id="{1A067F29-A868-8BEB-F881-96838516EEFA}"/>
              </a:ext>
            </a:extLst>
          </p:cNvPr>
          <p:cNvSpPr txBox="1"/>
          <p:nvPr/>
        </p:nvSpPr>
        <p:spPr>
          <a:xfrm>
            <a:off x="1692876" y="5507761"/>
            <a:ext cx="4497860" cy="923330"/>
          </a:xfrm>
          <a:prstGeom prst="rect">
            <a:avLst/>
          </a:prstGeom>
          <a:solidFill>
            <a:schemeClr val="accent5">
              <a:lumMod val="50000"/>
            </a:schemeClr>
          </a:solidFill>
          <a:ln w="57150">
            <a:solidFill>
              <a:schemeClr val="bg1"/>
            </a:solidFill>
          </a:ln>
        </p:spPr>
        <p:txBody>
          <a:bodyPr wrap="square" rtlCol="0">
            <a:spAutoFit/>
          </a:bodyPr>
          <a:lstStyle/>
          <a:p>
            <a:pPr algn="ctr"/>
            <a:endParaRPr lang="en-US" sz="800" dirty="0">
              <a:solidFill>
                <a:srgbClr val="FFFF00"/>
              </a:solidFill>
              <a:latin typeface="Baguet Script" pitchFamily="2" charset="77"/>
            </a:endParaRPr>
          </a:p>
          <a:p>
            <a:pPr algn="ctr"/>
            <a:r>
              <a:rPr lang="en-US" sz="2800" dirty="0">
                <a:solidFill>
                  <a:srgbClr val="FFFF00"/>
                </a:solidFill>
                <a:latin typeface="Baguet Script" pitchFamily="2" charset="77"/>
              </a:rPr>
              <a:t>NON-PUNITIVE SERVICES</a:t>
            </a:r>
          </a:p>
          <a:p>
            <a:endParaRPr lang="en-US" dirty="0"/>
          </a:p>
        </p:txBody>
      </p:sp>
      <p:sp>
        <p:nvSpPr>
          <p:cNvPr id="6" name="TextBox 5">
            <a:extLst>
              <a:ext uri="{FF2B5EF4-FFF2-40B4-BE49-F238E27FC236}">
                <a16:creationId xmlns:a16="http://schemas.microsoft.com/office/drawing/2014/main" id="{2CC8C4A1-B497-F29B-4D2C-A480FD811A71}"/>
              </a:ext>
            </a:extLst>
          </p:cNvPr>
          <p:cNvSpPr txBox="1"/>
          <p:nvPr/>
        </p:nvSpPr>
        <p:spPr>
          <a:xfrm>
            <a:off x="6437871" y="1596060"/>
            <a:ext cx="5494637" cy="4801314"/>
          </a:xfrm>
          <a:prstGeom prst="rect">
            <a:avLst/>
          </a:prstGeom>
          <a:solidFill>
            <a:schemeClr val="accent5">
              <a:lumMod val="60000"/>
              <a:lumOff val="40000"/>
            </a:schemeClr>
          </a:solidFill>
          <a:ln w="57150">
            <a:solidFill>
              <a:srgbClr val="0070C0"/>
            </a:solidFill>
          </a:ln>
        </p:spPr>
        <p:txBody>
          <a:bodyPr wrap="square" rtlCol="0">
            <a:spAutoFit/>
          </a:bodyPr>
          <a:lstStyle/>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Access to counseling and health services </a:t>
            </a:r>
          </a:p>
          <a:p>
            <a:pPr marL="342900" marR="0" lvl="0" indent="-342900">
              <a:buFont typeface="Symbol" pitchFamily="2" charset="2"/>
              <a:buChar char=""/>
            </a:pPr>
            <a:r>
              <a:rPr lang="en-US" dirty="0">
                <a:latin typeface="Abadi MT Condensed Light" panose="020B0306030101010103" pitchFamily="34" charset="77"/>
                <a:ea typeface="Times New Roman" panose="02020603050405020304" pitchFamily="18" charset="0"/>
              </a:rPr>
              <a:t>M</a:t>
            </a:r>
            <a:r>
              <a:rPr lang="en-US" sz="1800" dirty="0">
                <a:effectLst/>
                <a:latin typeface="Abadi MT Condensed Light" panose="020B0306030101010103" pitchFamily="34" charset="77"/>
                <a:ea typeface="Times New Roman" panose="02020603050405020304" pitchFamily="18" charset="0"/>
              </a:rPr>
              <a:t>utual “no-contact order”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Altering housing or work arrangements;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campus escorts;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transportation accommodations;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Offering adjustments to academic deadlines, course schedules, alternative course completion;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Limiting an individual’s or organization’s access to certain MVNU facilities or activities;</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Voluntary leave of absence;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Increased security and monitoring of certain areas of the campus;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academic support services, such as tutoring;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MVNU-imposed administrative leave or separation;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Other </a:t>
            </a:r>
            <a:r>
              <a:rPr lang="en-US" sz="1800" dirty="0">
                <a:effectLst/>
                <a:highlight>
                  <a:srgbClr val="FFFF00"/>
                </a:highlight>
                <a:latin typeface="Abadi MT Condensed Light" panose="020B0306030101010103" pitchFamily="34" charset="77"/>
                <a:ea typeface="Times New Roman" panose="02020603050405020304" pitchFamily="18" charset="0"/>
              </a:rPr>
              <a:t>remedies that can reasonably be tailored to the involved individuals to achieve the goals of this policy</a:t>
            </a:r>
            <a:r>
              <a:rPr lang="en-US" sz="1800" dirty="0">
                <a:effectLst/>
                <a:latin typeface="Abadi MT Condensed Light" panose="020B0306030101010103" pitchFamily="34" charset="77"/>
                <a:ea typeface="Times New Roman" panose="02020603050405020304" pitchFamily="18" charset="0"/>
              </a:rPr>
              <a:t>. </a:t>
            </a:r>
          </a:p>
          <a:p>
            <a:endParaRPr lang="en-US" dirty="0"/>
          </a:p>
        </p:txBody>
      </p:sp>
      <p:pic>
        <p:nvPicPr>
          <p:cNvPr id="7" name="Graphic 6" descr="Open hand">
            <a:extLst>
              <a:ext uri="{FF2B5EF4-FFF2-40B4-BE49-F238E27FC236}">
                <a16:creationId xmlns:a16="http://schemas.microsoft.com/office/drawing/2014/main" id="{5550DCFE-3828-73A0-66D3-A9A1CEC50D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4871" y="142711"/>
            <a:ext cx="1390650" cy="1390650"/>
          </a:xfrm>
          <a:prstGeom prst="rect">
            <a:avLst/>
          </a:prstGeom>
        </p:spPr>
      </p:pic>
      <p:pic>
        <p:nvPicPr>
          <p:cNvPr id="8" name="Graphic 7" descr="Open hand">
            <a:extLst>
              <a:ext uri="{FF2B5EF4-FFF2-40B4-BE49-F238E27FC236}">
                <a16:creationId xmlns:a16="http://schemas.microsoft.com/office/drawing/2014/main" id="{B9522876-5287-50BD-B6EC-1A208E7DD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85521" y="146682"/>
            <a:ext cx="1390650" cy="1390650"/>
          </a:xfrm>
          <a:prstGeom prst="rect">
            <a:avLst/>
          </a:prstGeom>
        </p:spPr>
      </p:pic>
    </p:spTree>
    <p:extLst>
      <p:ext uri="{BB962C8B-B14F-4D97-AF65-F5344CB8AC3E}">
        <p14:creationId xmlns:p14="http://schemas.microsoft.com/office/powerpoint/2010/main" val="2897944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4A0B-F8EB-90DB-3F9E-067065E372B4}"/>
              </a:ext>
            </a:extLst>
          </p:cNvPr>
          <p:cNvSpPr>
            <a:spLocks noGrp="1"/>
          </p:cNvSpPr>
          <p:nvPr>
            <p:ph type="title"/>
          </p:nvPr>
        </p:nvSpPr>
        <p:spPr>
          <a:solidFill>
            <a:schemeClr val="accent5">
              <a:lumMod val="50000"/>
            </a:schemeClr>
          </a:solidFill>
        </p:spPr>
        <p:txBody>
          <a:bodyPr>
            <a:normAutofit/>
          </a:bodyPr>
          <a:lstStyle/>
          <a:p>
            <a:r>
              <a:rPr lang="en-US" sz="4800" dirty="0">
                <a:solidFill>
                  <a:schemeClr val="bg1"/>
                </a:solidFill>
                <a:latin typeface="Baguet Script" pitchFamily="2" charset="77"/>
              </a:rPr>
              <a:t>      Important Things to Know </a:t>
            </a:r>
          </a:p>
        </p:txBody>
      </p:sp>
      <p:sp>
        <p:nvSpPr>
          <p:cNvPr id="3" name="Content Placeholder 2">
            <a:extLst>
              <a:ext uri="{FF2B5EF4-FFF2-40B4-BE49-F238E27FC236}">
                <a16:creationId xmlns:a16="http://schemas.microsoft.com/office/drawing/2014/main" id="{0589E8DF-53BB-577B-3314-64FC9BDC3A2B}"/>
              </a:ext>
            </a:extLst>
          </p:cNvPr>
          <p:cNvSpPr>
            <a:spLocks noGrp="1"/>
          </p:cNvSpPr>
          <p:nvPr>
            <p:ph idx="1"/>
          </p:nvPr>
        </p:nvSpPr>
        <p:spPr>
          <a:xfrm>
            <a:off x="838200" y="2028825"/>
            <a:ext cx="10515600" cy="4148138"/>
          </a:xfrm>
          <a:solidFill>
            <a:schemeClr val="accent5">
              <a:lumMod val="50000"/>
            </a:schemeClr>
          </a:solidFill>
        </p:spPr>
        <p:txBody>
          <a:bodyPr/>
          <a:lstStyle/>
          <a:p>
            <a:r>
              <a:rPr lang="en-US" dirty="0">
                <a:solidFill>
                  <a:srgbClr val="FFFF00"/>
                </a:solidFill>
              </a:rPr>
              <a:t>How to report?	</a:t>
            </a:r>
            <a:r>
              <a:rPr lang="en-US" dirty="0">
                <a:solidFill>
                  <a:schemeClr val="bg1"/>
                </a:solidFill>
              </a:rPr>
              <a:t>			ONLINE FORM OR IN PERSON</a:t>
            </a:r>
          </a:p>
          <a:p>
            <a:r>
              <a:rPr lang="en-US" dirty="0">
                <a:solidFill>
                  <a:srgbClr val="FFFF00"/>
                </a:solidFill>
              </a:rPr>
              <a:t>What to report?	</a:t>
            </a:r>
            <a:r>
              <a:rPr lang="en-US" dirty="0">
                <a:solidFill>
                  <a:schemeClr val="bg1"/>
                </a:solidFill>
              </a:rPr>
              <a:t>			PROHIBITED CONDUCT</a:t>
            </a:r>
          </a:p>
          <a:p>
            <a:r>
              <a:rPr lang="en-US" dirty="0">
                <a:solidFill>
                  <a:srgbClr val="FFFF00"/>
                </a:solidFill>
              </a:rPr>
              <a:t>Who must report?</a:t>
            </a:r>
            <a:r>
              <a:rPr lang="en-US" dirty="0">
                <a:solidFill>
                  <a:schemeClr val="bg1"/>
                </a:solidFill>
              </a:rPr>
              <a:t>			EVERYONE</a:t>
            </a:r>
          </a:p>
          <a:p>
            <a:r>
              <a:rPr lang="en-US" dirty="0">
                <a:solidFill>
                  <a:srgbClr val="FFFF00"/>
                </a:solidFill>
              </a:rPr>
              <a:t>What are supportive measures?</a:t>
            </a:r>
            <a:r>
              <a:rPr lang="en-US" dirty="0">
                <a:solidFill>
                  <a:schemeClr val="bg1"/>
                </a:solidFill>
              </a:rPr>
              <a:t>	NON-PUNITIVE SERVICES</a:t>
            </a:r>
          </a:p>
          <a:p>
            <a:r>
              <a:rPr lang="en-US" dirty="0">
                <a:solidFill>
                  <a:srgbClr val="FFFF00"/>
                </a:solidFill>
              </a:rPr>
              <a:t>What are the processes?</a:t>
            </a:r>
            <a:r>
              <a:rPr lang="en-US" dirty="0">
                <a:solidFill>
                  <a:schemeClr val="bg1"/>
                </a:solidFill>
              </a:rPr>
              <a:t>		FORMAL / INFORMAL</a:t>
            </a:r>
          </a:p>
          <a:p>
            <a:r>
              <a:rPr lang="en-US" dirty="0">
                <a:solidFill>
                  <a:srgbClr val="FFFF00"/>
                </a:solidFill>
              </a:rPr>
              <a:t>What is consent?		</a:t>
            </a:r>
            <a:r>
              <a:rPr lang="en-US" dirty="0">
                <a:solidFill>
                  <a:schemeClr val="bg1"/>
                </a:solidFill>
              </a:rPr>
              <a:t>		CLEAR, KNOWING, VOLUNTARY</a:t>
            </a:r>
          </a:p>
          <a:p>
            <a:r>
              <a:rPr lang="en-US" dirty="0">
                <a:solidFill>
                  <a:srgbClr val="FFFF00"/>
                </a:solidFill>
              </a:rPr>
              <a:t>What is Bystander Intervention?</a:t>
            </a:r>
            <a:r>
              <a:rPr lang="en-US" dirty="0">
                <a:solidFill>
                  <a:schemeClr val="bg1"/>
                </a:solidFill>
              </a:rPr>
              <a:t>	STAND UP &amp; SPEAK UP</a:t>
            </a:r>
          </a:p>
          <a:p>
            <a:endParaRPr lang="en-US" dirty="0"/>
          </a:p>
        </p:txBody>
      </p:sp>
      <p:pic>
        <p:nvPicPr>
          <p:cNvPr id="5" name="Graphic 4" descr="Checkbox Checked with solid fill">
            <a:extLst>
              <a:ext uri="{FF2B5EF4-FFF2-40B4-BE49-F238E27FC236}">
                <a16:creationId xmlns:a16="http://schemas.microsoft.com/office/drawing/2014/main" id="{FA65D7E3-4376-3763-333E-43D47E95C6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43093" y="61118"/>
            <a:ext cx="1967707" cy="1967707"/>
          </a:xfrm>
          <a:prstGeom prst="rect">
            <a:avLst/>
          </a:prstGeom>
        </p:spPr>
      </p:pic>
    </p:spTree>
    <p:extLst>
      <p:ext uri="{BB962C8B-B14F-4D97-AF65-F5344CB8AC3E}">
        <p14:creationId xmlns:p14="http://schemas.microsoft.com/office/powerpoint/2010/main" val="632697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653667" y="651000"/>
            <a:ext cx="11193600" cy="4300141"/>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5400000" scaled="1"/>
            <a:tileRect/>
          </a:gradFill>
          <a:ln w="57150">
            <a:solidFill>
              <a:srgbClr val="002060"/>
            </a:solidFill>
          </a:ln>
        </p:spPr>
        <p:txBody>
          <a:bodyPr spcFirstLastPara="1" vert="horz" wrap="square" lIns="121900" tIns="121900" rIns="121900" bIns="121900" rtlCol="0" anchor="ctr" anchorCtr="0">
            <a:noAutofit/>
          </a:bodyPr>
          <a:lstStyle/>
          <a:p>
            <a:pPr algn="ctr"/>
            <a:r>
              <a:rPr lang="en-US" sz="6000" b="1" i="1" dirty="0">
                <a:solidFill>
                  <a:schemeClr val="accent6">
                    <a:lumMod val="60000"/>
                    <a:lumOff val="40000"/>
                  </a:schemeClr>
                </a:solidFill>
                <a:latin typeface="Arial Narrow" panose="020B0604020202020204" pitchFamily="34" charset="0"/>
                <a:cs typeface="Arial Narrow" panose="020B0604020202020204" pitchFamily="34" charset="0"/>
              </a:rPr>
              <a:t>Terms</a:t>
            </a:r>
            <a:br>
              <a:rPr lang="en-US" sz="6000" b="1" i="1" dirty="0">
                <a:solidFill>
                  <a:schemeClr val="accent6">
                    <a:lumMod val="60000"/>
                    <a:lumOff val="40000"/>
                  </a:schemeClr>
                </a:solidFill>
                <a:latin typeface="Arial Narrow" panose="020B0604020202020204" pitchFamily="34" charset="0"/>
                <a:cs typeface="Arial Narrow" panose="020B0604020202020204" pitchFamily="34" charset="0"/>
              </a:rPr>
            </a:br>
            <a:r>
              <a:rPr lang="en-US" sz="6000" b="1" i="1" dirty="0">
                <a:solidFill>
                  <a:schemeClr val="accent6">
                    <a:lumMod val="60000"/>
                    <a:lumOff val="40000"/>
                  </a:schemeClr>
                </a:solidFill>
                <a:latin typeface="Arial Narrow" panose="020B0604020202020204" pitchFamily="34" charset="0"/>
                <a:cs typeface="Arial Narrow" panose="020B0604020202020204" pitchFamily="34" charset="0"/>
              </a:rPr>
              <a:t>Roles</a:t>
            </a:r>
            <a:br>
              <a:rPr lang="en-US" sz="6000" b="1" i="1" dirty="0">
                <a:solidFill>
                  <a:schemeClr val="accent6">
                    <a:lumMod val="60000"/>
                    <a:lumOff val="40000"/>
                  </a:schemeClr>
                </a:solidFill>
                <a:latin typeface="Arial Narrow" panose="020B0604020202020204" pitchFamily="34" charset="0"/>
                <a:cs typeface="Arial Narrow" panose="020B0604020202020204" pitchFamily="34" charset="0"/>
              </a:rPr>
            </a:br>
            <a:r>
              <a:rPr lang="en-US" sz="6000" b="1" i="1" dirty="0">
                <a:solidFill>
                  <a:schemeClr val="accent6">
                    <a:lumMod val="60000"/>
                    <a:lumOff val="40000"/>
                  </a:schemeClr>
                </a:solidFill>
                <a:latin typeface="Arial Narrow" panose="020B0604020202020204" pitchFamily="34" charset="0"/>
                <a:cs typeface="Arial Narrow" panose="020B0604020202020204" pitchFamily="34" charset="0"/>
              </a:rPr>
              <a:t>Prohibited Conduct</a:t>
            </a:r>
            <a:endParaRPr sz="5733" b="1" i="1" dirty="0">
              <a:solidFill>
                <a:schemeClr val="accent6">
                  <a:lumMod val="60000"/>
                  <a:lumOff val="40000"/>
                </a:schemeClr>
              </a:solidFill>
              <a:latin typeface="Arial Narrow" panose="020B0604020202020204" pitchFamily="34" charset="0"/>
              <a:cs typeface="Arial Narrow" panose="020B0604020202020204" pitchFamily="34" charset="0"/>
            </a:endParaRPr>
          </a:p>
        </p:txBody>
      </p:sp>
      <p:pic>
        <p:nvPicPr>
          <p:cNvPr id="4" name="Picture 3">
            <a:extLst>
              <a:ext uri="{FF2B5EF4-FFF2-40B4-BE49-F238E27FC236}">
                <a16:creationId xmlns:a16="http://schemas.microsoft.com/office/drawing/2014/main" id="{FFE82513-95C3-6FF7-31AE-4246638165A0}"/>
              </a:ext>
            </a:extLst>
          </p:cNvPr>
          <p:cNvPicPr>
            <a:picLocks noChangeAspect="1"/>
          </p:cNvPicPr>
          <p:nvPr/>
        </p:nvPicPr>
        <p:blipFill>
          <a:blip r:embed="rId3"/>
          <a:stretch>
            <a:fillRect/>
          </a:stretch>
        </p:blipFill>
        <p:spPr>
          <a:xfrm>
            <a:off x="1637990" y="1056268"/>
            <a:ext cx="1422400" cy="1422400"/>
          </a:xfrm>
          <a:prstGeom prst="rect">
            <a:avLst/>
          </a:prstGeom>
        </p:spPr>
      </p:pic>
      <p:pic>
        <p:nvPicPr>
          <p:cNvPr id="8" name="Picture 7">
            <a:extLst>
              <a:ext uri="{FF2B5EF4-FFF2-40B4-BE49-F238E27FC236}">
                <a16:creationId xmlns:a16="http://schemas.microsoft.com/office/drawing/2014/main" id="{5703D31C-691E-E155-9760-066A2DD6B523}"/>
              </a:ext>
            </a:extLst>
          </p:cNvPr>
          <p:cNvPicPr>
            <a:picLocks noChangeAspect="1"/>
          </p:cNvPicPr>
          <p:nvPr/>
        </p:nvPicPr>
        <p:blipFill>
          <a:blip r:embed="rId4"/>
          <a:stretch>
            <a:fillRect/>
          </a:stretch>
        </p:blipFill>
        <p:spPr>
          <a:xfrm>
            <a:off x="3845211" y="5542883"/>
            <a:ext cx="4810512" cy="90764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33F223E-B1F5-73C3-6188-B7BB673AFF96}"/>
              </a:ext>
            </a:extLst>
          </p:cNvPr>
          <p:cNvSpPr>
            <a:spLocks noGrp="1"/>
          </p:cNvSpPr>
          <p:nvPr>
            <p:ph sz="half" idx="1"/>
          </p:nvPr>
        </p:nvSpPr>
        <p:spPr>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l="100000" t="100000"/>
            </a:path>
            <a:tileRect r="-100000" b="-100000"/>
          </a:gradFill>
          <a:ln w="57150">
            <a:solidFill>
              <a:schemeClr val="accent5">
                <a:lumMod val="60000"/>
                <a:lumOff val="40000"/>
              </a:schemeClr>
            </a:solidFill>
          </a:ln>
        </p:spPr>
        <p:txBody>
          <a:bodyPr>
            <a:normAutofit fontScale="77500" lnSpcReduction="20000"/>
          </a:bodyPr>
          <a:lstStyle/>
          <a:p>
            <a:pPr indent="-440256">
              <a:buClr>
                <a:srgbClr val="000000"/>
              </a:buClr>
              <a:buSzPts val="1600"/>
            </a:pPr>
            <a:endParaRPr lang="en-US" sz="900" dirty="0">
              <a:solidFill>
                <a:schemeClr val="bg1"/>
              </a:solidFill>
            </a:endParaRPr>
          </a:p>
          <a:p>
            <a:pPr marL="245544" indent="-457200">
              <a:buClr>
                <a:srgbClr val="000000"/>
              </a:buClr>
              <a:buSzPts val="1600"/>
              <a:buFont typeface="Wingdings" pitchFamily="2" charset="2"/>
              <a:buChar char="Ø"/>
            </a:pPr>
            <a:r>
              <a:rPr lang="en-US" dirty="0">
                <a:solidFill>
                  <a:schemeClr val="bg1"/>
                </a:solidFill>
              </a:rPr>
              <a:t>Civil Rights Director/ Title IX &amp; 504  </a:t>
            </a:r>
          </a:p>
          <a:p>
            <a:pPr marL="0" indent="0">
              <a:buClr>
                <a:srgbClr val="000000"/>
              </a:buClr>
              <a:buSzPts val="1600"/>
              <a:buNone/>
            </a:pPr>
            <a:r>
              <a:rPr lang="en-US" dirty="0">
                <a:solidFill>
                  <a:schemeClr val="bg1"/>
                </a:solidFill>
              </a:rPr>
              <a:t>      	 Coordinator </a:t>
            </a:r>
          </a:p>
          <a:p>
            <a:pPr marL="245544" indent="-457200">
              <a:buClr>
                <a:srgbClr val="000000"/>
              </a:buClr>
              <a:buSzPts val="1600"/>
              <a:buFont typeface="Wingdings" pitchFamily="2" charset="2"/>
              <a:buChar char="Ø"/>
            </a:pPr>
            <a:r>
              <a:rPr lang="en-US" dirty="0">
                <a:solidFill>
                  <a:schemeClr val="bg1"/>
                </a:solidFill>
              </a:rPr>
              <a:t>Investigators</a:t>
            </a:r>
          </a:p>
          <a:p>
            <a:pPr marL="245544" indent="-457200">
              <a:buClr>
                <a:srgbClr val="000000"/>
              </a:buClr>
              <a:buSzPts val="1600"/>
              <a:buFont typeface="Wingdings" pitchFamily="2" charset="2"/>
              <a:buChar char="Ø"/>
            </a:pPr>
            <a:r>
              <a:rPr lang="en-US" dirty="0">
                <a:solidFill>
                  <a:schemeClr val="bg1"/>
                </a:solidFill>
              </a:rPr>
              <a:t>Hearing Chair</a:t>
            </a:r>
          </a:p>
          <a:p>
            <a:pPr marL="245544" indent="-457200">
              <a:buClr>
                <a:srgbClr val="000000"/>
              </a:buClr>
              <a:buSzPts val="1600"/>
              <a:buFont typeface="Wingdings" pitchFamily="2" charset="2"/>
              <a:buChar char="Ø"/>
            </a:pPr>
            <a:r>
              <a:rPr lang="en-US" dirty="0">
                <a:solidFill>
                  <a:schemeClr val="bg1"/>
                </a:solidFill>
              </a:rPr>
              <a:t>Adjudicator</a:t>
            </a:r>
          </a:p>
          <a:p>
            <a:pPr marL="245544" indent="-457200">
              <a:buClr>
                <a:srgbClr val="000000"/>
              </a:buClr>
              <a:buSzPts val="1600"/>
              <a:buFont typeface="Wingdings" pitchFamily="2" charset="2"/>
              <a:buChar char="Ø"/>
            </a:pPr>
            <a:r>
              <a:rPr lang="en-US" dirty="0">
                <a:solidFill>
                  <a:schemeClr val="bg1"/>
                </a:solidFill>
              </a:rPr>
              <a:t>Appeal Officer</a:t>
            </a:r>
          </a:p>
          <a:p>
            <a:pPr marL="245544" indent="-457200">
              <a:buClr>
                <a:srgbClr val="000000"/>
              </a:buClr>
              <a:buSzPts val="1600"/>
              <a:buFont typeface="Wingdings" pitchFamily="2" charset="2"/>
              <a:buChar char="Ø"/>
            </a:pPr>
            <a:r>
              <a:rPr lang="en-US" dirty="0">
                <a:solidFill>
                  <a:schemeClr val="bg1"/>
                </a:solidFill>
              </a:rPr>
              <a:t>Advisor</a:t>
            </a:r>
          </a:p>
          <a:p>
            <a:pPr marL="245544" indent="-457200">
              <a:buClr>
                <a:srgbClr val="000000"/>
              </a:buClr>
              <a:buSzPts val="1600"/>
              <a:buFont typeface="Wingdings" pitchFamily="2" charset="2"/>
              <a:buChar char="Ø"/>
            </a:pPr>
            <a:r>
              <a:rPr lang="en-US" dirty="0">
                <a:solidFill>
                  <a:schemeClr val="bg1"/>
                </a:solidFill>
              </a:rPr>
              <a:t>Live Hearing</a:t>
            </a:r>
          </a:p>
          <a:p>
            <a:pPr marL="245544" indent="-457200">
              <a:buClr>
                <a:srgbClr val="000000"/>
              </a:buClr>
              <a:buSzPts val="1600"/>
              <a:buFont typeface="Wingdings" pitchFamily="2" charset="2"/>
              <a:buChar char="Ø"/>
            </a:pPr>
            <a:r>
              <a:rPr lang="en-US" dirty="0">
                <a:solidFill>
                  <a:schemeClr val="bg1"/>
                </a:solidFill>
              </a:rPr>
              <a:t>Investigator Decision</a:t>
            </a:r>
          </a:p>
          <a:p>
            <a:pPr marL="245544" indent="-457200">
              <a:buClr>
                <a:srgbClr val="000000"/>
              </a:buClr>
              <a:buSzPts val="1600"/>
              <a:buFont typeface="Wingdings" pitchFamily="2" charset="2"/>
              <a:buChar char="Ø"/>
            </a:pPr>
            <a:r>
              <a:rPr lang="en-US" dirty="0">
                <a:solidFill>
                  <a:schemeClr val="bg1"/>
                </a:solidFill>
              </a:rPr>
              <a:t>Supportive Measures</a:t>
            </a:r>
          </a:p>
          <a:p>
            <a:pPr marL="245544" indent="-457200">
              <a:buClr>
                <a:srgbClr val="000000"/>
              </a:buClr>
              <a:buSzPts val="1600"/>
              <a:buFont typeface="Wingdings" pitchFamily="2" charset="2"/>
              <a:buChar char="Ø"/>
            </a:pPr>
            <a:r>
              <a:rPr lang="en-US" dirty="0">
                <a:solidFill>
                  <a:schemeClr val="bg1"/>
                </a:solidFill>
              </a:rPr>
              <a:t>Witness</a:t>
            </a:r>
          </a:p>
          <a:p>
            <a:endParaRPr lang="en-US" dirty="0"/>
          </a:p>
        </p:txBody>
      </p:sp>
      <p:sp>
        <p:nvSpPr>
          <p:cNvPr id="6" name="Content Placeholder 5">
            <a:extLst>
              <a:ext uri="{FF2B5EF4-FFF2-40B4-BE49-F238E27FC236}">
                <a16:creationId xmlns:a16="http://schemas.microsoft.com/office/drawing/2014/main" id="{53A19003-D4F6-6F13-7656-9DE484CB1811}"/>
              </a:ext>
            </a:extLst>
          </p:cNvPr>
          <p:cNvSpPr>
            <a:spLocks noGrp="1"/>
          </p:cNvSpPr>
          <p:nvPr>
            <p:ph sz="half" idx="2"/>
          </p:nvPr>
        </p:nvSpPr>
        <p:spPr>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l="100000" t="100000"/>
            </a:path>
            <a:tileRect r="-100000" b="-100000"/>
          </a:gradFill>
          <a:ln w="76200">
            <a:solidFill>
              <a:schemeClr val="accent5">
                <a:lumMod val="60000"/>
                <a:lumOff val="40000"/>
              </a:schemeClr>
            </a:solidFill>
          </a:ln>
        </p:spPr>
        <p:txBody>
          <a:bodyPr>
            <a:normAutofit fontScale="77500" lnSpcReduction="20000"/>
          </a:bodyPr>
          <a:lstStyle/>
          <a:p>
            <a:pPr indent="-440256">
              <a:buClr>
                <a:srgbClr val="000000"/>
              </a:buClr>
              <a:buSzPts val="1600"/>
            </a:pPr>
            <a:endParaRPr lang="en-US" sz="1000" dirty="0">
              <a:solidFill>
                <a:schemeClr val="bg1"/>
              </a:solidFill>
            </a:endParaRPr>
          </a:p>
          <a:p>
            <a:pPr marL="245544" indent="-457200">
              <a:buClr>
                <a:srgbClr val="000000"/>
              </a:buClr>
              <a:buSzPts val="1600"/>
              <a:buFont typeface="Wingdings" pitchFamily="2" charset="2"/>
              <a:buChar char="Ø"/>
            </a:pPr>
            <a:r>
              <a:rPr lang="en-US" dirty="0">
                <a:solidFill>
                  <a:schemeClr val="bg1"/>
                </a:solidFill>
              </a:rPr>
              <a:t>Title IX Dismissal</a:t>
            </a:r>
          </a:p>
          <a:p>
            <a:pPr marL="245544" indent="-457200">
              <a:buClr>
                <a:srgbClr val="000000"/>
              </a:buClr>
              <a:buSzPts val="1600"/>
              <a:buFont typeface="Wingdings" pitchFamily="2" charset="2"/>
              <a:buChar char="Ø"/>
            </a:pPr>
            <a:r>
              <a:rPr lang="en-US" dirty="0">
                <a:solidFill>
                  <a:schemeClr val="bg1"/>
                </a:solidFill>
              </a:rPr>
              <a:t>Restricted Access</a:t>
            </a:r>
          </a:p>
          <a:p>
            <a:pPr marL="245544" indent="-457200">
              <a:buClr>
                <a:srgbClr val="000000"/>
              </a:buClr>
              <a:buSzPts val="1600"/>
              <a:buFont typeface="Wingdings" pitchFamily="2" charset="2"/>
              <a:buChar char="Ø"/>
            </a:pPr>
            <a:r>
              <a:rPr lang="en-US" dirty="0">
                <a:solidFill>
                  <a:schemeClr val="bg1"/>
                </a:solidFill>
              </a:rPr>
              <a:t>Complainant</a:t>
            </a:r>
          </a:p>
          <a:p>
            <a:pPr marL="245544" indent="-457200">
              <a:buClr>
                <a:srgbClr val="000000"/>
              </a:buClr>
              <a:buSzPts val="1600"/>
              <a:buFont typeface="Wingdings" pitchFamily="2" charset="2"/>
              <a:buChar char="Ø"/>
            </a:pPr>
            <a:r>
              <a:rPr lang="en-US" dirty="0">
                <a:solidFill>
                  <a:schemeClr val="bg1"/>
                </a:solidFill>
              </a:rPr>
              <a:t>Respondent</a:t>
            </a:r>
          </a:p>
          <a:p>
            <a:pPr marL="245544" indent="-457200">
              <a:buClr>
                <a:srgbClr val="000000"/>
              </a:buClr>
              <a:buSzPts val="1600"/>
              <a:buFont typeface="Wingdings" pitchFamily="2" charset="2"/>
              <a:buChar char="Ø"/>
            </a:pPr>
            <a:r>
              <a:rPr lang="en-US" dirty="0">
                <a:solidFill>
                  <a:schemeClr val="bg1"/>
                </a:solidFill>
              </a:rPr>
              <a:t>Report</a:t>
            </a:r>
          </a:p>
          <a:p>
            <a:pPr marL="245544" indent="-457200">
              <a:buClr>
                <a:srgbClr val="000000"/>
              </a:buClr>
              <a:buSzPts val="1600"/>
              <a:buFont typeface="Wingdings" pitchFamily="2" charset="2"/>
              <a:buChar char="Ø"/>
            </a:pPr>
            <a:r>
              <a:rPr lang="en-US" dirty="0">
                <a:solidFill>
                  <a:schemeClr val="bg1"/>
                </a:solidFill>
              </a:rPr>
              <a:t>Complaint</a:t>
            </a:r>
          </a:p>
          <a:p>
            <a:pPr marL="245544" indent="-457200">
              <a:buClr>
                <a:srgbClr val="000000"/>
              </a:buClr>
              <a:buSzPts val="1600"/>
              <a:buFont typeface="Wingdings" pitchFamily="2" charset="2"/>
              <a:buChar char="Ø"/>
            </a:pPr>
            <a:r>
              <a:rPr lang="en-US" dirty="0">
                <a:solidFill>
                  <a:schemeClr val="bg1"/>
                </a:solidFill>
              </a:rPr>
              <a:t>Prohibited Conduct</a:t>
            </a:r>
          </a:p>
          <a:p>
            <a:pPr marL="245544" indent="-457200">
              <a:buClr>
                <a:srgbClr val="000000"/>
              </a:buClr>
              <a:buSzPts val="1600"/>
              <a:buFont typeface="Wingdings" pitchFamily="2" charset="2"/>
              <a:buChar char="Ø"/>
            </a:pPr>
            <a:r>
              <a:rPr lang="en-US" dirty="0">
                <a:solidFill>
                  <a:schemeClr val="bg1"/>
                </a:solidFill>
              </a:rPr>
              <a:t>Formal Resolution</a:t>
            </a:r>
          </a:p>
          <a:p>
            <a:pPr marL="245544" indent="-457200">
              <a:buClr>
                <a:srgbClr val="000000"/>
              </a:buClr>
              <a:buSzPts val="1600"/>
              <a:buFont typeface="Wingdings" pitchFamily="2" charset="2"/>
              <a:buChar char="Ø"/>
            </a:pPr>
            <a:r>
              <a:rPr lang="en-US" dirty="0">
                <a:solidFill>
                  <a:schemeClr val="bg1"/>
                </a:solidFill>
              </a:rPr>
              <a:t>Informal Resolution</a:t>
            </a:r>
          </a:p>
          <a:p>
            <a:pPr marL="245544" indent="-457200">
              <a:buClr>
                <a:srgbClr val="000000"/>
              </a:buClr>
              <a:buSzPts val="1600"/>
              <a:buFont typeface="Wingdings" pitchFamily="2" charset="2"/>
              <a:buChar char="Ø"/>
            </a:pPr>
            <a:r>
              <a:rPr lang="en-US" dirty="0">
                <a:solidFill>
                  <a:schemeClr val="bg1"/>
                </a:solidFill>
              </a:rPr>
              <a:t>Remedies</a:t>
            </a:r>
          </a:p>
          <a:p>
            <a:pPr marL="245544" indent="-457200">
              <a:buClr>
                <a:srgbClr val="000000"/>
              </a:buClr>
              <a:buSzPts val="1600"/>
              <a:buFont typeface="Wingdings" pitchFamily="2" charset="2"/>
              <a:buChar char="Ø"/>
            </a:pPr>
            <a:r>
              <a:rPr lang="en-US" dirty="0">
                <a:solidFill>
                  <a:schemeClr val="bg1"/>
                </a:solidFill>
              </a:rPr>
              <a:t>Preponderance of the Evidence</a:t>
            </a:r>
          </a:p>
          <a:p>
            <a:endParaRPr lang="en-US" dirty="0"/>
          </a:p>
        </p:txBody>
      </p:sp>
      <p:sp>
        <p:nvSpPr>
          <p:cNvPr id="3" name="Google Shape;78;p15">
            <a:extLst>
              <a:ext uri="{FF2B5EF4-FFF2-40B4-BE49-F238E27FC236}">
                <a16:creationId xmlns:a16="http://schemas.microsoft.com/office/drawing/2014/main" id="{3369FAEB-91AF-0E0A-487B-56FBD32D61A8}"/>
              </a:ext>
            </a:extLst>
          </p:cNvPr>
          <p:cNvSpPr txBox="1">
            <a:spLocks/>
          </p:cNvSpPr>
          <p:nvPr/>
        </p:nvSpPr>
        <p:spPr>
          <a:xfrm>
            <a:off x="690800" y="287553"/>
            <a:ext cx="10962800" cy="1023600"/>
          </a:xfrm>
          <a:prstGeom prst="rect">
            <a:avLst/>
          </a:prstGeom>
          <a:solidFill>
            <a:schemeClr val="accent5">
              <a:lumMod val="60000"/>
              <a:lumOff val="40000"/>
            </a:schemeClr>
          </a:solidFill>
        </p:spPr>
        <p:txBody>
          <a:bodyPr spcFirstLastPara="1" vert="horz" wrap="square" lIns="121900" tIns="121900" rIns="121900" bIns="121900" rtlCol="0" anchor="b" anchorCtr="0">
            <a:noAutofit/>
          </a:bodyPr>
          <a:lstStyle>
            <a:lvl1pPr lvl="0" algn="l" defTabSz="914400" rtl="0" eaLnBrk="1" latinLnBrk="0" hangingPunct="1">
              <a:lnSpc>
                <a:spcPct val="90000"/>
              </a:lnSpc>
              <a:spcBef>
                <a:spcPts val="0"/>
              </a:spcBef>
              <a:spcAft>
                <a:spcPts val="0"/>
              </a:spcAft>
              <a:buSzPts val="6000"/>
              <a:buNone/>
              <a:defRPr sz="8000" kern="1200">
                <a:solidFill>
                  <a:schemeClr val="tx1"/>
                </a:solidFill>
                <a:latin typeface="+mj-lt"/>
                <a:ea typeface="+mj-ea"/>
                <a:cs typeface="+mj-cs"/>
              </a:defRPr>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r>
              <a:rPr lang="en-US" sz="5400" b="1" i="1" dirty="0">
                <a:solidFill>
                  <a:schemeClr val="accent6">
                    <a:lumMod val="50000"/>
                  </a:schemeClr>
                </a:solidFill>
                <a:latin typeface="Arial Narrow" panose="020B0604020202020204" pitchFamily="34" charset="0"/>
                <a:cs typeface="Arial Narrow" panose="020B0604020202020204" pitchFamily="34" charset="0"/>
              </a:rPr>
              <a:t>Terms</a:t>
            </a:r>
          </a:p>
        </p:txBody>
      </p:sp>
      <p:pic>
        <p:nvPicPr>
          <p:cNvPr id="10" name="Picture 9">
            <a:extLst>
              <a:ext uri="{FF2B5EF4-FFF2-40B4-BE49-F238E27FC236}">
                <a16:creationId xmlns:a16="http://schemas.microsoft.com/office/drawing/2014/main" id="{8CAAE05B-81F0-CFE0-E58E-7CF59490B338}"/>
              </a:ext>
            </a:extLst>
          </p:cNvPr>
          <p:cNvPicPr>
            <a:picLocks noChangeAspect="1"/>
          </p:cNvPicPr>
          <p:nvPr/>
        </p:nvPicPr>
        <p:blipFill>
          <a:blip r:embed="rId2"/>
          <a:stretch>
            <a:fillRect/>
          </a:stretch>
        </p:blipFill>
        <p:spPr>
          <a:xfrm>
            <a:off x="9365784" y="88153"/>
            <a:ext cx="1422400" cy="1422400"/>
          </a:xfrm>
          <a:prstGeom prst="rect">
            <a:avLst/>
          </a:prstGeom>
        </p:spPr>
      </p:pic>
    </p:spTree>
    <p:extLst>
      <p:ext uri="{BB962C8B-B14F-4D97-AF65-F5344CB8AC3E}">
        <p14:creationId xmlns:p14="http://schemas.microsoft.com/office/powerpoint/2010/main" val="4142211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64435B-FAAD-2B42-29BA-6F60583CD1DC}"/>
              </a:ext>
            </a:extLst>
          </p:cNvPr>
          <p:cNvSpPr txBox="1"/>
          <p:nvPr/>
        </p:nvSpPr>
        <p:spPr>
          <a:xfrm>
            <a:off x="702889" y="457200"/>
            <a:ext cx="3371400" cy="6059347"/>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chor="b">
            <a:normAutofit/>
          </a:bodyPr>
          <a:lstStyle/>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r>
              <a:rPr lang="en-US" sz="4500" b="1" i="1" dirty="0">
                <a:solidFill>
                  <a:srgbClr val="FFFFFF"/>
                </a:solidFill>
                <a:latin typeface="+mj-lt"/>
                <a:ea typeface="+mj-ea"/>
                <a:cs typeface="+mj-cs"/>
              </a:rPr>
              <a:t>ADA / Section 504</a:t>
            </a: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649245" y="143795"/>
            <a:ext cx="4784137" cy="6590686"/>
          </a:xfrm>
          <a:solidFill>
            <a:schemeClr val="accent5">
              <a:lumMod val="60000"/>
              <a:lumOff val="40000"/>
            </a:schemeClr>
          </a:solidFill>
        </p:spPr>
        <p:txBody>
          <a:bodyPr vert="horz" lIns="91440" tIns="45720" rIns="91440" bIns="45720" rtlCol="0" anchor="ctr">
            <a:normAutofit/>
          </a:bodyPr>
          <a:lstStyle/>
          <a:p>
            <a:pPr marL="0" indent="0">
              <a:buNone/>
            </a:pPr>
            <a:r>
              <a:rPr lang="en-US" b="1" dirty="0"/>
              <a:t>MVNU prohibits discrimination and harassment on the </a:t>
            </a:r>
            <a:r>
              <a:rPr lang="en-US" b="1" dirty="0">
                <a:solidFill>
                  <a:schemeClr val="accent1">
                    <a:lumMod val="75000"/>
                  </a:schemeClr>
                </a:solidFill>
              </a:rPr>
              <a:t>basis of disability.</a:t>
            </a:r>
          </a:p>
          <a:p>
            <a:pPr marL="0" indent="0">
              <a:buNone/>
            </a:pPr>
            <a:r>
              <a:rPr lang="en-US" b="1" dirty="0"/>
              <a:t>It is covered in the Civil Rights Policy </a:t>
            </a:r>
            <a:r>
              <a:rPr lang="en-US" b="1" i="1" dirty="0"/>
              <a:t>Resolving Complaints under the  Disabilities Act and the Rehabilitation Act of 1973. </a:t>
            </a:r>
          </a:p>
          <a:p>
            <a:pPr marL="0"/>
            <a:endParaRPr lang="en-US" sz="1600" dirty="0"/>
          </a:p>
          <a:p>
            <a:pPr marL="0"/>
            <a:r>
              <a:rPr lang="en-US" sz="2000" b="1" u="sng" dirty="0"/>
              <a:t>STUDENTS</a:t>
            </a:r>
            <a:r>
              <a:rPr lang="en-US" sz="2000" b="1" dirty="0"/>
              <a:t>:  </a:t>
            </a:r>
            <a:r>
              <a:rPr lang="en-US" sz="2000" dirty="0"/>
              <a:t>Further information is available on MVNU’s Accessibility Student Policy webpage.</a:t>
            </a:r>
          </a:p>
          <a:p>
            <a:pPr marL="0"/>
            <a:endParaRPr lang="en-US" sz="2000" dirty="0"/>
          </a:p>
          <a:p>
            <a:pPr marL="0"/>
            <a:r>
              <a:rPr lang="en-US" sz="2000" b="1" u="sng" dirty="0"/>
              <a:t>EMPLOYEES:</a:t>
            </a:r>
            <a:r>
              <a:rPr lang="en-US" sz="2000" b="1" dirty="0"/>
              <a:t>   </a:t>
            </a:r>
            <a:r>
              <a:rPr lang="en-US" sz="2000" dirty="0"/>
              <a:t>Appropriate handbooks.</a:t>
            </a:r>
          </a:p>
          <a:p>
            <a:pPr marL="0"/>
            <a:endParaRPr lang="en-US" sz="1600" dirty="0"/>
          </a:p>
          <a:p>
            <a:pPr marL="0" indent="0" algn="ctr">
              <a:buNone/>
            </a:pPr>
            <a:r>
              <a:rPr lang="en-US" sz="2400" b="1" i="1" dirty="0">
                <a:highlight>
                  <a:srgbClr val="FFFF00"/>
                </a:highlight>
              </a:rPr>
              <a:t>Grievance Procedures</a:t>
            </a:r>
            <a:r>
              <a:rPr lang="en-US" sz="2400" b="1" i="1" dirty="0"/>
              <a:t> </a:t>
            </a:r>
            <a:r>
              <a:rPr lang="en-US" sz="2400" dirty="0"/>
              <a:t>are found at </a:t>
            </a:r>
            <a:r>
              <a:rPr lang="en-US" sz="2400" u="sng" dirty="0">
                <a:hlinkClick r:id="rId2"/>
              </a:rPr>
              <a:t>www.mvnu.edu/titleix</a:t>
            </a:r>
            <a:r>
              <a:rPr lang="en-US" sz="2400" dirty="0"/>
              <a:t>.</a:t>
            </a:r>
          </a:p>
        </p:txBody>
      </p:sp>
      <p:pic>
        <p:nvPicPr>
          <p:cNvPr id="8" name="Graphic 7" descr="Deaf">
            <a:extLst>
              <a:ext uri="{FF2B5EF4-FFF2-40B4-BE49-F238E27FC236}">
                <a16:creationId xmlns:a16="http://schemas.microsoft.com/office/drawing/2014/main" id="{FBB87911-C8C0-774F-2C6B-EBB2B805DF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3985" y="2455833"/>
            <a:ext cx="1655126" cy="1655126"/>
          </a:xfrm>
          <a:prstGeom prst="rect">
            <a:avLst/>
          </a:prstGeom>
        </p:spPr>
      </p:pic>
      <p:pic>
        <p:nvPicPr>
          <p:cNvPr id="6" name="Graphic 5" descr="New Wheelchair">
            <a:extLst>
              <a:ext uri="{FF2B5EF4-FFF2-40B4-BE49-F238E27FC236}">
                <a16:creationId xmlns:a16="http://schemas.microsoft.com/office/drawing/2014/main" id="{EC5A40D3-3CEA-85B6-BCE0-4DAB17582A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73340" y="4356016"/>
            <a:ext cx="1776416" cy="1776416"/>
          </a:xfrm>
          <a:prstGeom prst="rect">
            <a:avLst/>
          </a:prstGeom>
        </p:spPr>
      </p:pic>
      <p:pic>
        <p:nvPicPr>
          <p:cNvPr id="10" name="Graphic 9" descr="Blind">
            <a:extLst>
              <a:ext uri="{FF2B5EF4-FFF2-40B4-BE49-F238E27FC236}">
                <a16:creationId xmlns:a16="http://schemas.microsoft.com/office/drawing/2014/main" id="{DA9F5B73-0826-59CC-C500-DB423710D7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33985" y="596510"/>
            <a:ext cx="1655126" cy="1655126"/>
          </a:xfrm>
          <a:prstGeom prst="rect">
            <a:avLst/>
          </a:prstGeom>
        </p:spPr>
      </p:pic>
      <p:sp>
        <p:nvSpPr>
          <p:cNvPr id="2" name="TextBox 1">
            <a:extLst>
              <a:ext uri="{FF2B5EF4-FFF2-40B4-BE49-F238E27FC236}">
                <a16:creationId xmlns:a16="http://schemas.microsoft.com/office/drawing/2014/main" id="{7B33F534-79F1-27EF-73EF-4EB2B6922EAA}"/>
              </a:ext>
            </a:extLst>
          </p:cNvPr>
          <p:cNvSpPr txBox="1"/>
          <p:nvPr/>
        </p:nvSpPr>
        <p:spPr>
          <a:xfrm>
            <a:off x="1021144" y="4502552"/>
            <a:ext cx="2532284" cy="1200329"/>
          </a:xfrm>
          <a:prstGeom prst="rect">
            <a:avLst/>
          </a:prstGeom>
          <a:solidFill>
            <a:schemeClr val="accent5">
              <a:lumMod val="60000"/>
              <a:lumOff val="40000"/>
            </a:schemeClr>
          </a:solidFill>
          <a:ln w="57150">
            <a:solidFill>
              <a:schemeClr val="bg1"/>
            </a:solidFill>
          </a:ln>
        </p:spPr>
        <p:txBody>
          <a:bodyPr wrap="square" rtlCol="0">
            <a:spAutoFit/>
          </a:bodyPr>
          <a:lstStyle/>
          <a:p>
            <a:pPr algn="ctr"/>
            <a:r>
              <a:rPr lang="en-US" sz="2400" b="1" i="1" dirty="0">
                <a:solidFill>
                  <a:schemeClr val="accent1">
                    <a:lumMod val="75000"/>
                  </a:schemeClr>
                </a:solidFill>
              </a:rPr>
              <a:t>Accommodations are provided under the law.</a:t>
            </a:r>
          </a:p>
        </p:txBody>
      </p:sp>
    </p:spTree>
    <p:extLst>
      <p:ext uri="{BB962C8B-B14F-4D97-AF65-F5344CB8AC3E}">
        <p14:creationId xmlns:p14="http://schemas.microsoft.com/office/powerpoint/2010/main" val="3198349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B810E-D18E-E8E0-B767-5028B328134B}"/>
              </a:ext>
            </a:extLst>
          </p:cNvPr>
          <p:cNvSpPr>
            <a:spLocks noGrp="1"/>
          </p:cNvSpPr>
          <p:nvPr>
            <p:ph type="title"/>
          </p:nvPr>
        </p:nvSpPr>
        <p:spPr>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8100000" scaled="1"/>
            <a:tileRect/>
          </a:gradFill>
        </p:spPr>
        <p:txBody>
          <a:bodyPr>
            <a:normAutofit/>
          </a:bodyPr>
          <a:lstStyle/>
          <a:p>
            <a:r>
              <a:rPr lang="en-US" b="1" dirty="0">
                <a:solidFill>
                  <a:srgbClr val="FFFF00"/>
                </a:solidFill>
              </a:rPr>
              <a:t>Resolving Complaints under ADA/Section 504</a:t>
            </a:r>
          </a:p>
        </p:txBody>
      </p:sp>
      <p:sp>
        <p:nvSpPr>
          <p:cNvPr id="3" name="Content Placeholder 2">
            <a:extLst>
              <a:ext uri="{FF2B5EF4-FFF2-40B4-BE49-F238E27FC236}">
                <a16:creationId xmlns:a16="http://schemas.microsoft.com/office/drawing/2014/main" id="{0CB5547F-060D-A1B0-3BF7-E36F71204DC1}"/>
              </a:ext>
            </a:extLst>
          </p:cNvPr>
          <p:cNvSpPr>
            <a:spLocks noGrp="1"/>
          </p:cNvSpPr>
          <p:nvPr>
            <p:ph idx="1"/>
          </p:nvPr>
        </p:nvSpPr>
        <p:spPr>
          <a:solidFill>
            <a:schemeClr val="accent5">
              <a:lumMod val="60000"/>
              <a:lumOff val="40000"/>
            </a:schemeClr>
          </a:solidFill>
        </p:spPr>
        <p:txBody>
          <a:bodyPr>
            <a:normAutofit fontScale="92500" lnSpcReduction="10000"/>
          </a:bodyPr>
          <a:lstStyle/>
          <a:p>
            <a:pPr marL="0" indent="0">
              <a:buNone/>
            </a:pPr>
            <a:r>
              <a:rPr lang="en-US" sz="3000" b="1" i="1" dirty="0">
                <a:highlight>
                  <a:srgbClr val="FFFF00"/>
                </a:highlight>
              </a:rPr>
              <a:t>Grievance Procedure</a:t>
            </a:r>
            <a:endParaRPr lang="en-US" sz="3000" b="1" i="1" dirty="0"/>
          </a:p>
          <a:p>
            <a:pPr marL="0" indent="0">
              <a:buNone/>
            </a:pPr>
            <a:endParaRPr lang="en-US" sz="900" b="1" i="1" dirty="0"/>
          </a:p>
          <a:p>
            <a:pPr marL="0" indent="0">
              <a:buNone/>
            </a:pPr>
            <a:r>
              <a:rPr lang="en-US" b="1" u="sng" dirty="0"/>
              <a:t>Purpose and Scope</a:t>
            </a:r>
            <a:endParaRPr lang="en-US" dirty="0"/>
          </a:p>
          <a:p>
            <a:r>
              <a:rPr lang="en-US" dirty="0"/>
              <a:t>The University prohibits discrimination on the basis of disability. MVNU has adopted an internal grievance procedure for prompt and equitable resolution of complaints alleging any action prohibited by federal regulations implementing Section 504 of the Rehabilitation Act of 1973, as amended, and the Americans with Disabilities Act of 1990 (ADA).</a:t>
            </a:r>
          </a:p>
          <a:p>
            <a:r>
              <a:rPr lang="en-US" dirty="0"/>
              <a:t>Issues that are </a:t>
            </a:r>
            <a:r>
              <a:rPr lang="en-US" dirty="0" err="1"/>
              <a:t>grievable</a:t>
            </a:r>
            <a:r>
              <a:rPr lang="en-US" dirty="0"/>
              <a:t> include, but are not limited to, a denial of a requested accommodation, the inadequacy of an accommodation, the inaccessibility of a program or activity due to disability, or discrimination or harassment based on disability.</a:t>
            </a:r>
          </a:p>
          <a:p>
            <a:pPr marL="0" indent="0">
              <a:buNone/>
            </a:pPr>
            <a:endParaRPr lang="en-US" b="1" i="1" dirty="0"/>
          </a:p>
        </p:txBody>
      </p:sp>
      <p:pic>
        <p:nvPicPr>
          <p:cNvPr id="5" name="Graphic 4" descr="New Wheelchair">
            <a:extLst>
              <a:ext uri="{FF2B5EF4-FFF2-40B4-BE49-F238E27FC236}">
                <a16:creationId xmlns:a16="http://schemas.microsoft.com/office/drawing/2014/main" id="{00836351-B5F4-C54A-0BF0-394008C3B2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39400" y="5719763"/>
            <a:ext cx="914400" cy="914400"/>
          </a:xfrm>
          <a:prstGeom prst="rect">
            <a:avLst/>
          </a:prstGeom>
        </p:spPr>
      </p:pic>
    </p:spTree>
    <p:extLst>
      <p:ext uri="{BB962C8B-B14F-4D97-AF65-F5344CB8AC3E}">
        <p14:creationId xmlns:p14="http://schemas.microsoft.com/office/powerpoint/2010/main" val="370308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B810E-D18E-E8E0-B767-5028B328134B}"/>
              </a:ext>
            </a:extLst>
          </p:cNvPr>
          <p:cNvSpPr>
            <a:spLocks noGrp="1"/>
          </p:cNvSpPr>
          <p:nvPr>
            <p:ph type="title"/>
          </p:nvPr>
        </p:nvSpPr>
        <p:spPr>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t="100000" r="100000"/>
            </a:path>
            <a:tileRect l="-100000" b="-100000"/>
          </a:gradFill>
        </p:spPr>
        <p:txBody>
          <a:bodyPr>
            <a:normAutofit/>
          </a:bodyPr>
          <a:lstStyle/>
          <a:p>
            <a:r>
              <a:rPr lang="en-US" b="1" dirty="0">
                <a:solidFill>
                  <a:srgbClr val="FFFF00"/>
                </a:solidFill>
              </a:rPr>
              <a:t>Resolving Complaints under ADA/Section 504:  </a:t>
            </a:r>
            <a:r>
              <a:rPr lang="en-US" sz="4000" b="1" i="1" dirty="0">
                <a:solidFill>
                  <a:srgbClr val="FFFF00"/>
                </a:solidFill>
              </a:rPr>
              <a:t>Employer / Visitor</a:t>
            </a:r>
          </a:p>
        </p:txBody>
      </p:sp>
      <p:sp>
        <p:nvSpPr>
          <p:cNvPr id="3" name="Content Placeholder 2">
            <a:extLst>
              <a:ext uri="{FF2B5EF4-FFF2-40B4-BE49-F238E27FC236}">
                <a16:creationId xmlns:a16="http://schemas.microsoft.com/office/drawing/2014/main" id="{0CB5547F-060D-A1B0-3BF7-E36F71204DC1}"/>
              </a:ext>
            </a:extLst>
          </p:cNvPr>
          <p:cNvSpPr>
            <a:spLocks noGrp="1"/>
          </p:cNvSpPr>
          <p:nvPr>
            <p:ph idx="1"/>
          </p:nvPr>
        </p:nvSpPr>
        <p:spPr>
          <a:xfrm>
            <a:off x="838200" y="1825625"/>
            <a:ext cx="10515600" cy="4808538"/>
          </a:xfrm>
          <a:solidFill>
            <a:schemeClr val="accent5">
              <a:lumMod val="60000"/>
              <a:lumOff val="40000"/>
            </a:schemeClr>
          </a:solidFill>
        </p:spPr>
        <p:txBody>
          <a:bodyPr>
            <a:normAutofit fontScale="85000" lnSpcReduction="20000"/>
          </a:bodyPr>
          <a:lstStyle/>
          <a:p>
            <a:pPr marL="0" indent="0">
              <a:buNone/>
            </a:pPr>
            <a:r>
              <a:rPr lang="en-US" b="1" u="sng" dirty="0"/>
              <a:t>How to File a Grievance  </a:t>
            </a:r>
            <a:endParaRPr lang="en-US" sz="800" dirty="0"/>
          </a:p>
          <a:p>
            <a:r>
              <a:rPr lang="en-US" dirty="0"/>
              <a:t>Submit to CRO in writing within 30 calendar days of the date upon which the grievant becomes aware of the alleged prohibited action.  Complaints received later than 30 calendar days after complainant became aware of the alleged violation will be dismissed as untimely.</a:t>
            </a:r>
          </a:p>
          <a:p>
            <a:pPr marL="0" indent="0">
              <a:buNone/>
            </a:pPr>
            <a:r>
              <a:rPr lang="en-US" b="1" u="sng" dirty="0"/>
              <a:t>Grievance Procedure </a:t>
            </a:r>
            <a:endParaRPr lang="en-US" i="1" dirty="0">
              <a:latin typeface="Arial Narrow" panose="020B0604020202020204" pitchFamily="34" charset="0"/>
              <a:cs typeface="Arial Narrow" panose="020B0604020202020204" pitchFamily="34" charset="0"/>
            </a:endParaRPr>
          </a:p>
          <a:p>
            <a:pPr>
              <a:buFontTx/>
              <a:buChar char="-"/>
            </a:pPr>
            <a:r>
              <a:rPr lang="en-US" dirty="0">
                <a:cs typeface="Arial Narrow" panose="020B0604020202020204" pitchFamily="34" charset="0"/>
              </a:rPr>
              <a:t>Informal investigation by CRD</a:t>
            </a:r>
          </a:p>
          <a:p>
            <a:pPr>
              <a:buFontTx/>
              <a:buChar char="-"/>
            </a:pPr>
            <a:r>
              <a:rPr lang="en-US" dirty="0">
                <a:cs typeface="Arial Narrow" panose="020B0604020202020204" pitchFamily="34" charset="0"/>
              </a:rPr>
              <a:t>A written determination (no later than 30 days after submission) on the grievance and a description of the resolution, will be issued by the MVNU’s CRD or HRD (or designee).  </a:t>
            </a:r>
          </a:p>
          <a:p>
            <a:pPr>
              <a:buFontTx/>
              <a:buChar char="-"/>
            </a:pPr>
            <a:r>
              <a:rPr lang="en-US" dirty="0">
                <a:cs typeface="Arial Narrow" panose="020B0604020202020204" pitchFamily="34" charset="0"/>
              </a:rPr>
              <a:t>CRD and/or HRD shall maintain records</a:t>
            </a:r>
          </a:p>
          <a:p>
            <a:pPr>
              <a:buFontTx/>
              <a:buChar char="-"/>
            </a:pPr>
            <a:r>
              <a:rPr lang="en-US" dirty="0">
                <a:cs typeface="Arial Narrow" panose="020B0604020202020204" pitchFamily="34" charset="0"/>
              </a:rPr>
              <a:t>grievant may request reconsideration of the resolution if they are dissatisfied with the resolution within 14 days:</a:t>
            </a:r>
          </a:p>
          <a:p>
            <a:pPr lvl="1">
              <a:buFontTx/>
              <a:buChar char="-"/>
            </a:pPr>
            <a:r>
              <a:rPr lang="en-US" dirty="0">
                <a:cs typeface="Arial Narrow" panose="020B0604020202020204" pitchFamily="34" charset="0"/>
              </a:rPr>
              <a:t>Faculty:  VPAA (30 days to respond)</a:t>
            </a:r>
          </a:p>
          <a:p>
            <a:pPr lvl="1">
              <a:buFontTx/>
              <a:buChar char="-"/>
            </a:pPr>
            <a:r>
              <a:rPr lang="en-US" dirty="0">
                <a:cs typeface="Arial Narrow" panose="020B0604020202020204" pitchFamily="34" charset="0"/>
              </a:rPr>
              <a:t>Staff &amp; Visitors:  DHR (30 days to respond)</a:t>
            </a:r>
          </a:p>
          <a:p>
            <a:pPr marL="0" indent="0">
              <a:buNone/>
            </a:pPr>
            <a:endParaRPr lang="en-US" b="1" i="1" dirty="0"/>
          </a:p>
        </p:txBody>
      </p:sp>
      <p:pic>
        <p:nvPicPr>
          <p:cNvPr id="4" name="Graphic 3" descr="New Wheelchair">
            <a:extLst>
              <a:ext uri="{FF2B5EF4-FFF2-40B4-BE49-F238E27FC236}">
                <a16:creationId xmlns:a16="http://schemas.microsoft.com/office/drawing/2014/main" id="{76E45E85-A842-D87E-7E2C-CFB9A9053F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39400" y="5719763"/>
            <a:ext cx="914400" cy="914400"/>
          </a:xfrm>
          <a:prstGeom prst="rect">
            <a:avLst/>
          </a:prstGeom>
        </p:spPr>
      </p:pic>
    </p:spTree>
    <p:extLst>
      <p:ext uri="{BB962C8B-B14F-4D97-AF65-F5344CB8AC3E}">
        <p14:creationId xmlns:p14="http://schemas.microsoft.com/office/powerpoint/2010/main" val="207773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B810E-D18E-E8E0-B767-5028B328134B}"/>
              </a:ext>
            </a:extLst>
          </p:cNvPr>
          <p:cNvSpPr>
            <a:spLocks noGrp="1"/>
          </p:cNvSpPr>
          <p:nvPr>
            <p:ph type="title"/>
          </p:nvPr>
        </p:nvSpPr>
        <p:spPr>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0" scaled="1"/>
            <a:tileRect/>
          </a:gradFill>
        </p:spPr>
        <p:txBody>
          <a:bodyPr>
            <a:normAutofit/>
          </a:bodyPr>
          <a:lstStyle/>
          <a:p>
            <a:r>
              <a:rPr lang="en-US" b="1" dirty="0">
                <a:solidFill>
                  <a:srgbClr val="FFFF00"/>
                </a:solidFill>
              </a:rPr>
              <a:t>Resolving Complaints under ADA/Section 504:</a:t>
            </a:r>
            <a:br>
              <a:rPr lang="en-US" b="1" dirty="0">
                <a:solidFill>
                  <a:srgbClr val="FFFF00"/>
                </a:solidFill>
              </a:rPr>
            </a:br>
            <a:r>
              <a:rPr lang="en-US" sz="4000" b="1" i="1" dirty="0">
                <a:solidFill>
                  <a:srgbClr val="FFFF00"/>
                </a:solidFill>
              </a:rPr>
              <a:t>Student</a:t>
            </a:r>
          </a:p>
        </p:txBody>
      </p:sp>
      <p:sp>
        <p:nvSpPr>
          <p:cNvPr id="3" name="Content Placeholder 2">
            <a:extLst>
              <a:ext uri="{FF2B5EF4-FFF2-40B4-BE49-F238E27FC236}">
                <a16:creationId xmlns:a16="http://schemas.microsoft.com/office/drawing/2014/main" id="{0CB5547F-060D-A1B0-3BF7-E36F71204DC1}"/>
              </a:ext>
            </a:extLst>
          </p:cNvPr>
          <p:cNvSpPr>
            <a:spLocks noGrp="1"/>
          </p:cNvSpPr>
          <p:nvPr>
            <p:ph idx="1"/>
          </p:nvPr>
        </p:nvSpPr>
        <p:spPr>
          <a:solidFill>
            <a:schemeClr val="accent5">
              <a:lumMod val="60000"/>
              <a:lumOff val="40000"/>
            </a:schemeClr>
          </a:solidFill>
        </p:spPr>
        <p:txBody>
          <a:bodyPr>
            <a:normAutofit/>
          </a:bodyPr>
          <a:lstStyle/>
          <a:p>
            <a:pPr marL="0" indent="0">
              <a:buNone/>
            </a:pPr>
            <a:r>
              <a:rPr lang="en-US" b="1" u="sng" dirty="0"/>
              <a:t>Grievance Procedure</a:t>
            </a:r>
            <a:r>
              <a:rPr lang="en-US" b="1" i="1" u="sng" dirty="0">
                <a:latin typeface="Arial Narrow" panose="020B0604020202020204" pitchFamily="34" charset="0"/>
                <a:cs typeface="Arial Narrow" panose="020B0604020202020204" pitchFamily="34" charset="0"/>
              </a:rPr>
              <a:t> </a:t>
            </a:r>
            <a:endParaRPr lang="en-US" b="1" i="1" u="sng" dirty="0">
              <a:highlight>
                <a:srgbClr val="FFFF00"/>
              </a:highlight>
              <a:latin typeface="Arial Narrow" panose="020B0604020202020204" pitchFamily="34" charset="0"/>
              <a:cs typeface="Arial Narrow" panose="020B0604020202020204" pitchFamily="34" charset="0"/>
            </a:endParaRPr>
          </a:p>
          <a:p>
            <a:pPr marL="0" indent="0">
              <a:buNone/>
            </a:pPr>
            <a:endParaRPr lang="en-US" sz="800" b="1" i="1" u="sng" dirty="0">
              <a:highlight>
                <a:srgbClr val="FFFF00"/>
              </a:highlight>
              <a:latin typeface="Arial Narrow" panose="020B0604020202020204" pitchFamily="34" charset="0"/>
              <a:cs typeface="Arial Narrow" panose="020B0604020202020204" pitchFamily="34" charset="0"/>
            </a:endParaRPr>
          </a:p>
          <a:p>
            <a:pPr>
              <a:buFont typeface="Wingdings" pitchFamily="2" charset="2"/>
              <a:buChar char="Ø"/>
            </a:pPr>
            <a:r>
              <a:rPr lang="en-US" i="1" dirty="0"/>
              <a:t>Informal</a:t>
            </a:r>
            <a:r>
              <a:rPr lang="en-US" dirty="0"/>
              <a:t> </a:t>
            </a:r>
            <a:r>
              <a:rPr lang="en-US" i="1" dirty="0"/>
              <a:t>Pre-Grievance Meeting:</a:t>
            </a:r>
            <a:r>
              <a:rPr lang="en-US" dirty="0"/>
              <a:t> the grievant is strongly encouraged to discuss their concerns in a pre-grievance meeting with the respondent(s) alleged to be directly responsible for the possible violation(s) in an effort to seek an informal resolution.  </a:t>
            </a:r>
          </a:p>
          <a:p>
            <a:pPr>
              <a:buFont typeface="Wingdings" pitchFamily="2" charset="2"/>
              <a:buChar char="Ø"/>
            </a:pPr>
            <a:r>
              <a:rPr lang="en-US" dirty="0"/>
              <a:t>When a matter cannot be resolved informally, or if a student prefers to file a formal grievance, a </a:t>
            </a:r>
            <a:r>
              <a:rPr lang="en-US" u="sng" dirty="0"/>
              <a:t>written grievance </a:t>
            </a:r>
            <a:r>
              <a:rPr lang="en-US" dirty="0"/>
              <a:t>must be submitted to the CRD.</a:t>
            </a:r>
            <a:endParaRPr lang="en-US" dirty="0">
              <a:highlight>
                <a:srgbClr val="FFFF00"/>
              </a:highlight>
            </a:endParaRPr>
          </a:p>
        </p:txBody>
      </p:sp>
      <p:pic>
        <p:nvPicPr>
          <p:cNvPr id="4" name="Graphic 3" descr="New Wheelchair">
            <a:extLst>
              <a:ext uri="{FF2B5EF4-FFF2-40B4-BE49-F238E27FC236}">
                <a16:creationId xmlns:a16="http://schemas.microsoft.com/office/drawing/2014/main" id="{434C8748-85D9-4C80-D189-0272B05FBB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39400" y="5719763"/>
            <a:ext cx="914400" cy="914400"/>
          </a:xfrm>
          <a:prstGeom prst="rect">
            <a:avLst/>
          </a:prstGeom>
        </p:spPr>
      </p:pic>
    </p:spTree>
    <p:extLst>
      <p:ext uri="{BB962C8B-B14F-4D97-AF65-F5344CB8AC3E}">
        <p14:creationId xmlns:p14="http://schemas.microsoft.com/office/powerpoint/2010/main" val="4204307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B810E-D18E-E8E0-B767-5028B328134B}"/>
              </a:ext>
            </a:extLst>
          </p:cNvPr>
          <p:cNvSpPr>
            <a:spLocks noGrp="1"/>
          </p:cNvSpPr>
          <p:nvPr>
            <p:ph type="title"/>
          </p:nvPr>
        </p:nvSpPr>
        <p:spPr>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p:spPr>
        <p:txBody>
          <a:bodyPr>
            <a:normAutofit/>
          </a:bodyPr>
          <a:lstStyle/>
          <a:p>
            <a:r>
              <a:rPr lang="en-US" b="1" dirty="0">
                <a:solidFill>
                  <a:srgbClr val="FFFF00"/>
                </a:solidFill>
              </a:rPr>
              <a:t>Resolving Complaints under ADA/Section 504: </a:t>
            </a:r>
            <a:r>
              <a:rPr lang="en-US" sz="4000" b="1" i="1" dirty="0">
                <a:solidFill>
                  <a:srgbClr val="FFFF00"/>
                </a:solidFill>
              </a:rPr>
              <a:t>Student</a:t>
            </a:r>
          </a:p>
        </p:txBody>
      </p:sp>
      <p:sp>
        <p:nvSpPr>
          <p:cNvPr id="3" name="Content Placeholder 2">
            <a:extLst>
              <a:ext uri="{FF2B5EF4-FFF2-40B4-BE49-F238E27FC236}">
                <a16:creationId xmlns:a16="http://schemas.microsoft.com/office/drawing/2014/main" id="{0CB5547F-060D-A1B0-3BF7-E36F71204DC1}"/>
              </a:ext>
            </a:extLst>
          </p:cNvPr>
          <p:cNvSpPr>
            <a:spLocks noGrp="1"/>
          </p:cNvSpPr>
          <p:nvPr>
            <p:ph idx="1"/>
          </p:nvPr>
        </p:nvSpPr>
        <p:spPr>
          <a:solidFill>
            <a:schemeClr val="accent5">
              <a:lumMod val="60000"/>
              <a:lumOff val="40000"/>
            </a:schemeClr>
          </a:solidFill>
        </p:spPr>
        <p:txBody>
          <a:bodyPr>
            <a:normAutofit fontScale="92500" lnSpcReduction="20000"/>
          </a:bodyPr>
          <a:lstStyle/>
          <a:p>
            <a:pPr marL="0" indent="0">
              <a:buNone/>
            </a:pPr>
            <a:r>
              <a:rPr lang="en-US" b="1" u="sng" dirty="0"/>
              <a:t>Grievance Procedure</a:t>
            </a:r>
            <a:r>
              <a:rPr lang="en-US" b="1" i="1" u="sng" dirty="0">
                <a:latin typeface="Arial Narrow" panose="020B0604020202020204" pitchFamily="34" charset="0"/>
                <a:cs typeface="Arial Narrow" panose="020B0604020202020204" pitchFamily="34" charset="0"/>
              </a:rPr>
              <a:t> </a:t>
            </a:r>
            <a:endParaRPr lang="en-US" sz="900" b="1" i="1" dirty="0"/>
          </a:p>
          <a:p>
            <a:pPr>
              <a:buFont typeface="Courier New" panose="02070309020205020404" pitchFamily="49" charset="0"/>
              <a:buChar char="o"/>
            </a:pPr>
            <a:r>
              <a:rPr lang="en-US" dirty="0"/>
              <a:t> A formal grievance must be filed within 30 calendar days of the date upon which the grievant(s) become(s) aware of the alleged prohibited action(s).   </a:t>
            </a:r>
          </a:p>
          <a:p>
            <a:pPr>
              <a:buFont typeface="Courier New" panose="02070309020205020404" pitchFamily="49" charset="0"/>
              <a:buChar char="o"/>
            </a:pPr>
            <a:r>
              <a:rPr lang="en-US" dirty="0"/>
              <a:t>Upon receipt of a grievance, the CRD will send the respondent(s) a copy of the grievance and ask the respondent(s) to prepare a response within 14 calendar days  </a:t>
            </a:r>
          </a:p>
          <a:p>
            <a:pPr>
              <a:buFont typeface="Courier New" panose="02070309020205020404" pitchFamily="49" charset="0"/>
              <a:buChar char="o"/>
            </a:pPr>
            <a:r>
              <a:rPr lang="en-US" dirty="0"/>
              <a:t>CRD will conduct a prompt investigation &amp; maintain the records</a:t>
            </a:r>
          </a:p>
          <a:p>
            <a:pPr>
              <a:buFont typeface="Courier New" panose="02070309020205020404" pitchFamily="49" charset="0"/>
              <a:buChar char="o"/>
            </a:pPr>
            <a:r>
              <a:rPr lang="en-US" dirty="0"/>
              <a:t>CRD will issue a written decision within 30 days of receiving grievance</a:t>
            </a:r>
          </a:p>
          <a:p>
            <a:pPr>
              <a:buFont typeface="Courier New" panose="02070309020205020404" pitchFamily="49" charset="0"/>
              <a:buChar char="o"/>
            </a:pPr>
            <a:r>
              <a:rPr lang="en-US" dirty="0"/>
              <a:t>Appeal must be filed within 14 days and VPSL will provide a written appeal decision within 30 days.  This decision is final.</a:t>
            </a:r>
          </a:p>
          <a:p>
            <a:pPr>
              <a:buFont typeface="Courier New" panose="02070309020205020404" pitchFamily="49" charset="0"/>
              <a:buChar char="o"/>
            </a:pPr>
            <a:r>
              <a:rPr lang="en-US" dirty="0"/>
              <a:t>See alternatives to conflict circumstances.</a:t>
            </a:r>
          </a:p>
          <a:p>
            <a:pPr>
              <a:buFont typeface="Courier New" panose="02070309020205020404" pitchFamily="49" charset="0"/>
              <a:buChar char="o"/>
            </a:pPr>
            <a:endParaRPr lang="en-US" dirty="0"/>
          </a:p>
          <a:p>
            <a:pPr>
              <a:buFont typeface="Courier New" panose="02070309020205020404" pitchFamily="49" charset="0"/>
              <a:buChar char="o"/>
            </a:pPr>
            <a:endParaRPr lang="en-US" dirty="0"/>
          </a:p>
          <a:p>
            <a:pPr>
              <a:buFont typeface="Courier New" panose="02070309020205020404" pitchFamily="49" charset="0"/>
              <a:buChar char="o"/>
            </a:pPr>
            <a:endParaRPr lang="en-US" b="1" i="1" dirty="0"/>
          </a:p>
        </p:txBody>
      </p:sp>
      <p:pic>
        <p:nvPicPr>
          <p:cNvPr id="4" name="Graphic 3" descr="New Wheelchair">
            <a:extLst>
              <a:ext uri="{FF2B5EF4-FFF2-40B4-BE49-F238E27FC236}">
                <a16:creationId xmlns:a16="http://schemas.microsoft.com/office/drawing/2014/main" id="{BDE7D360-E727-BDB0-30BF-CDCF5E1E77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39400" y="5719763"/>
            <a:ext cx="914400" cy="914400"/>
          </a:xfrm>
          <a:prstGeom prst="rect">
            <a:avLst/>
          </a:prstGeom>
        </p:spPr>
      </p:pic>
    </p:spTree>
    <p:extLst>
      <p:ext uri="{BB962C8B-B14F-4D97-AF65-F5344CB8AC3E}">
        <p14:creationId xmlns:p14="http://schemas.microsoft.com/office/powerpoint/2010/main" val="2681864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EAE28C-529B-F3C0-C7FC-742DCEB3A2A9}"/>
              </a:ext>
            </a:extLst>
          </p:cNvPr>
          <p:cNvSpPr>
            <a:spLocks noGrp="1"/>
          </p:cNvSpPr>
          <p:nvPr>
            <p:ph type="title"/>
          </p:nvPr>
        </p:nvSpPr>
        <p:spPr>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a:lstStyle/>
          <a:p>
            <a:r>
              <a:rPr lang="en-US" b="1" i="1" dirty="0">
                <a:solidFill>
                  <a:schemeClr val="accent6">
                    <a:lumMod val="60000"/>
                    <a:lumOff val="40000"/>
                  </a:schemeClr>
                </a:solidFill>
                <a:latin typeface="Arial Narrow" panose="020B0604020202020204" pitchFamily="34" charset="0"/>
                <a:cs typeface="Arial Narrow" panose="020B0604020202020204" pitchFamily="34" charset="0"/>
              </a:rPr>
              <a:t>Terms: Preponderance of the Evidence</a:t>
            </a:r>
            <a:br>
              <a:rPr lang="en-US" dirty="0">
                <a:solidFill>
                  <a:schemeClr val="accent6">
                    <a:lumMod val="75000"/>
                  </a:schemeClr>
                </a:solidFill>
              </a:rPr>
            </a:br>
            <a:r>
              <a:rPr lang="en-US" sz="2400" b="1" dirty="0">
                <a:solidFill>
                  <a:schemeClr val="accent6">
                    <a:lumMod val="75000"/>
                  </a:schemeClr>
                </a:solidFill>
              </a:rPr>
              <a:t>(Section II. Glossary &amp; Definitions)</a:t>
            </a:r>
            <a:endParaRPr lang="en-US" dirty="0">
              <a:solidFill>
                <a:schemeClr val="accent6">
                  <a:lumMod val="75000"/>
                </a:schemeClr>
              </a:solidFill>
            </a:endParaRPr>
          </a:p>
        </p:txBody>
      </p:sp>
      <p:pic>
        <p:nvPicPr>
          <p:cNvPr id="8" name="Content Placeholder 7">
            <a:extLst>
              <a:ext uri="{FF2B5EF4-FFF2-40B4-BE49-F238E27FC236}">
                <a16:creationId xmlns:a16="http://schemas.microsoft.com/office/drawing/2014/main" id="{D28947DA-0386-F992-56F9-1E3F33A831EA}"/>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9764712" y="365125"/>
            <a:ext cx="1993900" cy="1300370"/>
          </a:xfrm>
          <a:ln w="38100">
            <a:solidFill>
              <a:srgbClr val="002060"/>
            </a:solidFill>
          </a:ln>
        </p:spPr>
      </p:pic>
      <p:sp>
        <p:nvSpPr>
          <p:cNvPr id="10" name="TextBox 9">
            <a:extLst>
              <a:ext uri="{FF2B5EF4-FFF2-40B4-BE49-F238E27FC236}">
                <a16:creationId xmlns:a16="http://schemas.microsoft.com/office/drawing/2014/main" id="{0C3B4761-EE2A-4A39-39FB-57811B2FBF69}"/>
              </a:ext>
            </a:extLst>
          </p:cNvPr>
          <p:cNvSpPr txBox="1"/>
          <p:nvPr/>
        </p:nvSpPr>
        <p:spPr>
          <a:xfrm>
            <a:off x="838201" y="1987344"/>
            <a:ext cx="10515599" cy="4455066"/>
          </a:xfrm>
          <a:prstGeom prst="rect">
            <a:avLst/>
          </a:prstGeom>
          <a:solidFill>
            <a:schemeClr val="accent5">
              <a:lumMod val="75000"/>
            </a:schemeClr>
          </a:solidFill>
        </p:spPr>
        <p:txBody>
          <a:bodyPr wrap="square" rtlCol="0">
            <a:spAutoFit/>
          </a:bodyPr>
          <a:lstStyle/>
          <a:p>
            <a:endParaRPr lang="en-US" sz="800" dirty="0">
              <a:solidFill>
                <a:schemeClr val="bg1"/>
              </a:solidFill>
            </a:endParaRPr>
          </a:p>
          <a:p>
            <a:r>
              <a:rPr lang="en-US" sz="2400" dirty="0">
                <a:solidFill>
                  <a:schemeClr val="bg1"/>
                </a:solidFill>
              </a:rPr>
              <a:t>“A preponderance of the evidence means that the information or evidence provided is more likely than not to be true. When evaluating the information and evidence, the decision-maker(s) will first evaluate the quality. </a:t>
            </a:r>
            <a:r>
              <a:rPr lang="en-US" sz="2400" dirty="0">
                <a:solidFill>
                  <a:schemeClr val="accent6">
                    <a:lumMod val="60000"/>
                    <a:lumOff val="40000"/>
                  </a:schemeClr>
                </a:solidFill>
              </a:rPr>
              <a:t>The decision-maker(s) will consider all of the information and evidence</a:t>
            </a:r>
            <a:r>
              <a:rPr lang="en-US" sz="2400" dirty="0">
                <a:solidFill>
                  <a:schemeClr val="accent6">
                    <a:lumMod val="75000"/>
                  </a:schemeClr>
                </a:solidFill>
              </a:rPr>
              <a:t> </a:t>
            </a:r>
            <a:r>
              <a:rPr lang="en-US" sz="2400" dirty="0">
                <a:solidFill>
                  <a:schemeClr val="bg1"/>
                </a:solidFill>
              </a:rPr>
              <a:t>regardless of its origin. Any information or evidence the decision-maker(s) find to be of </a:t>
            </a:r>
            <a:r>
              <a:rPr lang="en-US" sz="2400" dirty="0">
                <a:solidFill>
                  <a:schemeClr val="accent6">
                    <a:lumMod val="60000"/>
                    <a:lumOff val="40000"/>
                  </a:schemeClr>
                </a:solidFill>
              </a:rPr>
              <a:t>high quality should be given more weight </a:t>
            </a:r>
            <a:r>
              <a:rPr lang="en-US" sz="2400" dirty="0">
                <a:solidFill>
                  <a:schemeClr val="bg1"/>
                </a:solidFill>
              </a:rPr>
              <a:t>than any information or evidence the decision maker(s) find to be of low quality. </a:t>
            </a:r>
            <a:r>
              <a:rPr lang="en-US" sz="2400" dirty="0">
                <a:solidFill>
                  <a:schemeClr val="accent6">
                    <a:lumMod val="60000"/>
                    <a:lumOff val="40000"/>
                  </a:schemeClr>
                </a:solidFill>
              </a:rPr>
              <a:t>Quality may or may not be identical with quantity</a:t>
            </a:r>
            <a:r>
              <a:rPr lang="en-US" sz="2400" dirty="0">
                <a:solidFill>
                  <a:schemeClr val="bg1"/>
                </a:solidFill>
              </a:rPr>
              <a:t>, and sheer quantity alone should not be the basis for a finding of responsibility. The testimony of a single party or witness or a single piece of information or evidence may be sufficient to establish a fact.”</a:t>
            </a:r>
          </a:p>
          <a:p>
            <a:pPr algn="r">
              <a:spcBef>
                <a:spcPts val="2133"/>
              </a:spcBef>
              <a:spcAft>
                <a:spcPts val="2133"/>
              </a:spcAft>
            </a:pPr>
            <a:r>
              <a:rPr lang="en-US" b="1" i="1" dirty="0">
                <a:solidFill>
                  <a:schemeClr val="bg1"/>
                </a:solidFill>
              </a:rPr>
              <a:t>Definition continued </a:t>
            </a:r>
            <a:r>
              <a:rPr lang="en-US" b="1" i="1" u="sng" dirty="0">
                <a:solidFill>
                  <a:schemeClr val="bg1"/>
                </a:solidFill>
              </a:rPr>
              <a:t>on</a:t>
            </a:r>
            <a:r>
              <a:rPr lang="en-US" b="1" i="1" dirty="0">
                <a:solidFill>
                  <a:schemeClr val="bg1"/>
                </a:solidFill>
              </a:rPr>
              <a:t> next slide</a:t>
            </a:r>
          </a:p>
        </p:txBody>
      </p:sp>
    </p:spTree>
    <p:extLst>
      <p:ext uri="{BB962C8B-B14F-4D97-AF65-F5344CB8AC3E}">
        <p14:creationId xmlns:p14="http://schemas.microsoft.com/office/powerpoint/2010/main" val="1077359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0BCD8AB-D3E7-0D0A-8E35-B112B69EF118}"/>
              </a:ext>
            </a:extLst>
          </p:cNvPr>
          <p:cNvPicPr>
            <a:picLocks noGrp="1" noChangeAspect="1"/>
          </p:cNvPicPr>
          <p:nvPr>
            <p:ph idx="1"/>
          </p:nvPr>
        </p:nvPicPr>
        <p:blipFill>
          <a:blip r:embed="rId2"/>
          <a:stretch>
            <a:fillRect/>
          </a:stretch>
        </p:blipFill>
        <p:spPr>
          <a:xfrm>
            <a:off x="768400" y="3333054"/>
            <a:ext cx="2062177" cy="1825279"/>
          </a:xfrm>
          <a:solidFill>
            <a:srgbClr val="002060"/>
          </a:solidFill>
          <a:ln w="38100">
            <a:solidFill>
              <a:schemeClr val="tx1"/>
            </a:solidFill>
          </a:ln>
        </p:spPr>
      </p:pic>
      <p:pic>
        <p:nvPicPr>
          <p:cNvPr id="8" name="Picture 7">
            <a:extLst>
              <a:ext uri="{FF2B5EF4-FFF2-40B4-BE49-F238E27FC236}">
                <a16:creationId xmlns:a16="http://schemas.microsoft.com/office/drawing/2014/main" id="{E4D8A9A3-F923-9916-DB7F-0E8833D2E539}"/>
              </a:ext>
            </a:extLst>
          </p:cNvPr>
          <p:cNvPicPr>
            <a:picLocks noChangeAspect="1"/>
          </p:cNvPicPr>
          <p:nvPr/>
        </p:nvPicPr>
        <p:blipFill>
          <a:blip r:embed="rId3"/>
          <a:stretch>
            <a:fillRect/>
          </a:stretch>
        </p:blipFill>
        <p:spPr>
          <a:xfrm>
            <a:off x="5662685" y="225425"/>
            <a:ext cx="6149442" cy="6407150"/>
          </a:xfrm>
          <a:prstGeom prst="rect">
            <a:avLst/>
          </a:prstGeom>
          <a:ln w="57150">
            <a:solidFill>
              <a:schemeClr val="tx1"/>
            </a:solidFill>
          </a:ln>
        </p:spPr>
      </p:pic>
      <p:sp>
        <p:nvSpPr>
          <p:cNvPr id="9" name="TextBox 8">
            <a:extLst>
              <a:ext uri="{FF2B5EF4-FFF2-40B4-BE49-F238E27FC236}">
                <a16:creationId xmlns:a16="http://schemas.microsoft.com/office/drawing/2014/main" id="{EB74D716-D3C8-0DAD-3268-113B10407965}"/>
              </a:ext>
            </a:extLst>
          </p:cNvPr>
          <p:cNvSpPr txBox="1"/>
          <p:nvPr/>
        </p:nvSpPr>
        <p:spPr>
          <a:xfrm>
            <a:off x="706057" y="5363047"/>
            <a:ext cx="2186862" cy="923330"/>
          </a:xfrm>
          <a:prstGeom prst="rect">
            <a:avLst/>
          </a:prstGeom>
          <a:solidFill>
            <a:schemeClr val="accent5">
              <a:lumMod val="60000"/>
              <a:lumOff val="40000"/>
            </a:schemeClr>
          </a:solidFill>
          <a:ln w="7620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Civil Rights Director</a:t>
            </a:r>
          </a:p>
          <a:p>
            <a:pPr algn="ctr"/>
            <a:r>
              <a:rPr lang="en-US" b="1" dirty="0">
                <a:latin typeface="Arial Narrow" panose="020B0604020202020204" pitchFamily="34" charset="0"/>
                <a:cs typeface="Arial Narrow" panose="020B0604020202020204" pitchFamily="34" charset="0"/>
              </a:rPr>
              <a:t>Christina Jones, J.D.</a:t>
            </a:r>
          </a:p>
          <a:p>
            <a:pPr algn="ctr"/>
            <a:r>
              <a:rPr lang="en-US" b="1" dirty="0" err="1">
                <a:latin typeface="Arial Narrow" panose="020B0604020202020204" pitchFamily="34" charset="0"/>
                <a:cs typeface="Arial Narrow" panose="020B0604020202020204" pitchFamily="34" charset="0"/>
              </a:rPr>
              <a:t>Lakeholm</a:t>
            </a:r>
            <a:r>
              <a:rPr lang="en-US" b="1" dirty="0">
                <a:latin typeface="Arial Narrow" panose="020B0604020202020204" pitchFamily="34" charset="0"/>
                <a:cs typeface="Arial Narrow" panose="020B0604020202020204" pitchFamily="34" charset="0"/>
              </a:rPr>
              <a:t> 109</a:t>
            </a:r>
          </a:p>
        </p:txBody>
      </p:sp>
      <p:pic>
        <p:nvPicPr>
          <p:cNvPr id="5" name="Picture 4">
            <a:extLst>
              <a:ext uri="{FF2B5EF4-FFF2-40B4-BE49-F238E27FC236}">
                <a16:creationId xmlns:a16="http://schemas.microsoft.com/office/drawing/2014/main" id="{F12B222E-27AC-C790-7398-E12B82EAD55D}"/>
              </a:ext>
            </a:extLst>
          </p:cNvPr>
          <p:cNvPicPr>
            <a:picLocks noChangeAspect="1"/>
          </p:cNvPicPr>
          <p:nvPr/>
        </p:nvPicPr>
        <p:blipFill>
          <a:blip r:embed="rId4"/>
          <a:stretch>
            <a:fillRect/>
          </a:stretch>
        </p:blipFill>
        <p:spPr>
          <a:xfrm>
            <a:off x="768400" y="225425"/>
            <a:ext cx="3984612" cy="2902916"/>
          </a:xfrm>
          <a:prstGeom prst="rect">
            <a:avLst/>
          </a:prstGeom>
          <a:ln w="76200">
            <a:solidFill>
              <a:schemeClr val="accent5">
                <a:lumMod val="60000"/>
                <a:lumOff val="40000"/>
              </a:schemeClr>
            </a:solidFill>
          </a:ln>
        </p:spPr>
      </p:pic>
      <p:pic>
        <p:nvPicPr>
          <p:cNvPr id="10" name="Picture 9" descr="A person with long hair wearing glasses&#10;&#10;Description automatically generated">
            <a:extLst>
              <a:ext uri="{FF2B5EF4-FFF2-40B4-BE49-F238E27FC236}">
                <a16:creationId xmlns:a16="http://schemas.microsoft.com/office/drawing/2014/main" id="{6E0390C9-AE50-2DBA-3CA1-32C878687AF2}"/>
              </a:ext>
            </a:extLst>
          </p:cNvPr>
          <p:cNvPicPr>
            <a:picLocks noChangeAspect="1"/>
          </p:cNvPicPr>
          <p:nvPr/>
        </p:nvPicPr>
        <p:blipFill>
          <a:blip r:embed="rId5"/>
          <a:stretch>
            <a:fillRect/>
          </a:stretch>
        </p:blipFill>
        <p:spPr>
          <a:xfrm>
            <a:off x="3512254" y="3333053"/>
            <a:ext cx="1266018" cy="1825279"/>
          </a:xfrm>
          <a:prstGeom prst="rect">
            <a:avLst/>
          </a:prstGeom>
          <a:ln w="38100">
            <a:solidFill>
              <a:schemeClr val="tx1"/>
            </a:solidFill>
          </a:ln>
        </p:spPr>
      </p:pic>
      <p:sp>
        <p:nvSpPr>
          <p:cNvPr id="11" name="TextBox 10">
            <a:extLst>
              <a:ext uri="{FF2B5EF4-FFF2-40B4-BE49-F238E27FC236}">
                <a16:creationId xmlns:a16="http://schemas.microsoft.com/office/drawing/2014/main" id="{735120D1-D518-5C7A-D849-11BC47291C10}"/>
              </a:ext>
            </a:extLst>
          </p:cNvPr>
          <p:cNvSpPr txBox="1"/>
          <p:nvPr/>
        </p:nvSpPr>
        <p:spPr>
          <a:xfrm>
            <a:off x="3250055" y="5363047"/>
            <a:ext cx="1790416" cy="923330"/>
          </a:xfrm>
          <a:prstGeom prst="rect">
            <a:avLst/>
          </a:prstGeom>
          <a:solidFill>
            <a:schemeClr val="accent5">
              <a:lumMod val="60000"/>
              <a:lumOff val="40000"/>
            </a:schemeClr>
          </a:solidFill>
          <a:ln w="5715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Katie Sherman, Deputy TIX Coordinator</a:t>
            </a:r>
          </a:p>
        </p:txBody>
      </p:sp>
    </p:spTree>
    <p:extLst>
      <p:ext uri="{BB962C8B-B14F-4D97-AF65-F5344CB8AC3E}">
        <p14:creationId xmlns:p14="http://schemas.microsoft.com/office/powerpoint/2010/main" val="377792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EAE28C-529B-F3C0-C7FC-742DCEB3A2A9}"/>
              </a:ext>
            </a:extLst>
          </p:cNvPr>
          <p:cNvSpPr>
            <a:spLocks noGrp="1"/>
          </p:cNvSpPr>
          <p:nvPr>
            <p:ph type="title"/>
          </p:nvPr>
        </p:nvSpPr>
        <p:spPr>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3500000" scaled="1"/>
            <a:tileRect/>
          </a:gradFill>
        </p:spPr>
        <p:txBody>
          <a:bodyPr/>
          <a:lstStyle/>
          <a:p>
            <a:r>
              <a:rPr lang="en-US" b="1" i="1" dirty="0">
                <a:solidFill>
                  <a:schemeClr val="accent6">
                    <a:lumMod val="60000"/>
                    <a:lumOff val="40000"/>
                  </a:schemeClr>
                </a:solidFill>
                <a:latin typeface="Arial Narrow" panose="020B0604020202020204" pitchFamily="34" charset="0"/>
                <a:cs typeface="Arial Narrow" panose="020B0604020202020204" pitchFamily="34" charset="0"/>
              </a:rPr>
              <a:t>Terms: Preponderance of the Evidence</a:t>
            </a:r>
            <a:br>
              <a:rPr lang="en-US" dirty="0">
                <a:solidFill>
                  <a:schemeClr val="accent6">
                    <a:lumMod val="75000"/>
                  </a:schemeClr>
                </a:solidFill>
              </a:rPr>
            </a:br>
            <a:r>
              <a:rPr lang="en-US" sz="2400" b="1" dirty="0">
                <a:solidFill>
                  <a:schemeClr val="accent6">
                    <a:lumMod val="75000"/>
                  </a:schemeClr>
                </a:solidFill>
              </a:rPr>
              <a:t>(Section II. Glossary &amp; Definitions)</a:t>
            </a:r>
            <a:endParaRPr lang="en-US" dirty="0">
              <a:solidFill>
                <a:schemeClr val="accent6">
                  <a:lumMod val="75000"/>
                </a:schemeClr>
              </a:solidFill>
            </a:endParaRPr>
          </a:p>
        </p:txBody>
      </p:sp>
      <p:pic>
        <p:nvPicPr>
          <p:cNvPr id="8" name="Content Placeholder 7">
            <a:extLst>
              <a:ext uri="{FF2B5EF4-FFF2-40B4-BE49-F238E27FC236}">
                <a16:creationId xmlns:a16="http://schemas.microsoft.com/office/drawing/2014/main" id="{D28947DA-0386-F992-56F9-1E3F33A831EA}"/>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9636125" y="390318"/>
            <a:ext cx="1993900" cy="1300370"/>
          </a:xfrm>
          <a:ln w="38100">
            <a:solidFill>
              <a:srgbClr val="002060"/>
            </a:solidFill>
          </a:ln>
        </p:spPr>
      </p:pic>
      <p:sp>
        <p:nvSpPr>
          <p:cNvPr id="10" name="TextBox 9">
            <a:extLst>
              <a:ext uri="{FF2B5EF4-FFF2-40B4-BE49-F238E27FC236}">
                <a16:creationId xmlns:a16="http://schemas.microsoft.com/office/drawing/2014/main" id="{0C3B4761-EE2A-4A39-39FB-57811B2FBF69}"/>
              </a:ext>
            </a:extLst>
          </p:cNvPr>
          <p:cNvSpPr txBox="1"/>
          <p:nvPr/>
        </p:nvSpPr>
        <p:spPr>
          <a:xfrm>
            <a:off x="838201" y="1987344"/>
            <a:ext cx="10515599" cy="3962623"/>
          </a:xfrm>
          <a:prstGeom prst="rect">
            <a:avLst/>
          </a:prstGeom>
          <a:solidFill>
            <a:schemeClr val="accent5">
              <a:lumMod val="75000"/>
            </a:schemeClr>
          </a:solidFill>
        </p:spPr>
        <p:txBody>
          <a:bodyPr wrap="square" rtlCol="0">
            <a:spAutoFit/>
          </a:bodyPr>
          <a:lstStyle/>
          <a:p>
            <a:endParaRPr lang="en-US" sz="2400" dirty="0">
              <a:solidFill>
                <a:schemeClr val="bg1"/>
              </a:solidFill>
            </a:endParaRPr>
          </a:p>
          <a:p>
            <a:r>
              <a:rPr lang="en-US" sz="2400" dirty="0">
                <a:solidFill>
                  <a:schemeClr val="bg1"/>
                </a:solidFill>
              </a:rPr>
              <a:t>“Decisions that require the use of an evidentiary standard (</a:t>
            </a:r>
            <a:r>
              <a:rPr lang="en-US" sz="2400" i="1" dirty="0">
                <a:solidFill>
                  <a:schemeClr val="bg1"/>
                </a:solidFill>
              </a:rPr>
              <a:t>determinations of responsibility, process appeals, challenges to Title IX dismissal, and findings of fact</a:t>
            </a:r>
            <a:r>
              <a:rPr lang="en-US" sz="2400" dirty="0">
                <a:solidFill>
                  <a:schemeClr val="bg1"/>
                </a:solidFill>
              </a:rPr>
              <a:t>) will be made after the decision maker(s) assess the quality of the information or evidence and unanimously determine that the decision is justified. That is, the decision-maker(s) should find that there is </a:t>
            </a:r>
            <a:r>
              <a:rPr lang="en-US" sz="2400" u="sng" dirty="0">
                <a:solidFill>
                  <a:schemeClr val="bg1"/>
                </a:solidFill>
              </a:rPr>
              <a:t>sufficient evidence </a:t>
            </a:r>
            <a:r>
              <a:rPr lang="en-US" sz="2400" dirty="0">
                <a:solidFill>
                  <a:schemeClr val="bg1"/>
                </a:solidFill>
              </a:rPr>
              <a:t>that is </a:t>
            </a:r>
            <a:r>
              <a:rPr lang="en-US" sz="2400" dirty="0">
                <a:solidFill>
                  <a:schemeClr val="accent6">
                    <a:lumMod val="60000"/>
                    <a:lumOff val="40000"/>
                  </a:schemeClr>
                </a:solidFill>
              </a:rPr>
              <a:t>relevant, probable, and persuasive </a:t>
            </a:r>
            <a:r>
              <a:rPr lang="en-US" sz="2400" dirty="0">
                <a:solidFill>
                  <a:schemeClr val="bg1"/>
                </a:solidFill>
              </a:rPr>
              <a:t>to convince them that a particular assertion is </a:t>
            </a:r>
            <a:r>
              <a:rPr lang="en-US" sz="2400" u="sng" dirty="0">
                <a:solidFill>
                  <a:schemeClr val="bg1"/>
                </a:solidFill>
              </a:rPr>
              <a:t>more likely than not</a:t>
            </a:r>
            <a:r>
              <a:rPr lang="en-US" sz="2400" dirty="0">
                <a:solidFill>
                  <a:schemeClr val="bg1"/>
                </a:solidFill>
              </a:rPr>
              <a:t> and that the evidence supporting such an assertion outweighs any evidence to the contrary.”</a:t>
            </a:r>
          </a:p>
          <a:p>
            <a:pPr algn="r">
              <a:spcBef>
                <a:spcPts val="2133"/>
              </a:spcBef>
              <a:spcAft>
                <a:spcPts val="2133"/>
              </a:spcAft>
            </a:pPr>
            <a:r>
              <a:rPr lang="en-US" b="1" i="1" dirty="0">
                <a:solidFill>
                  <a:schemeClr val="bg1"/>
                </a:solidFill>
              </a:rPr>
              <a:t>Definition continued </a:t>
            </a:r>
            <a:r>
              <a:rPr lang="en-US" b="1" i="1" u="sng" dirty="0">
                <a:solidFill>
                  <a:schemeClr val="bg1"/>
                </a:solidFill>
              </a:rPr>
              <a:t>from</a:t>
            </a:r>
            <a:r>
              <a:rPr lang="en-US" b="1" i="1" dirty="0">
                <a:solidFill>
                  <a:schemeClr val="bg1"/>
                </a:solidFill>
              </a:rPr>
              <a:t> previous slide</a:t>
            </a:r>
          </a:p>
        </p:txBody>
      </p:sp>
    </p:spTree>
    <p:extLst>
      <p:ext uri="{BB962C8B-B14F-4D97-AF65-F5344CB8AC3E}">
        <p14:creationId xmlns:p14="http://schemas.microsoft.com/office/powerpoint/2010/main" val="539210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33F223E-B1F5-73C3-6188-B7BB673AFF96}"/>
              </a:ext>
            </a:extLst>
          </p:cNvPr>
          <p:cNvSpPr>
            <a:spLocks noGrp="1"/>
          </p:cNvSpPr>
          <p:nvPr>
            <p:ph sz="half" idx="1"/>
          </p:nvPr>
        </p:nvSpPr>
        <p:spPr>
          <a:solidFill>
            <a:schemeClr val="accent5">
              <a:lumMod val="75000"/>
            </a:schemeClr>
          </a:solidFill>
          <a:ln w="76200">
            <a:solidFill>
              <a:schemeClr val="accent5">
                <a:lumMod val="60000"/>
                <a:lumOff val="40000"/>
              </a:schemeClr>
            </a:solidFill>
          </a:ln>
        </p:spPr>
        <p:txBody>
          <a:bodyPr>
            <a:normAutofit/>
          </a:bodyPr>
          <a:lstStyle/>
          <a:p>
            <a:pPr indent="0" algn="ctr">
              <a:spcBef>
                <a:spcPts val="0"/>
              </a:spcBef>
              <a:buNone/>
            </a:pPr>
            <a:r>
              <a:rPr lang="en-US" b="1" i="1" dirty="0">
                <a:solidFill>
                  <a:schemeClr val="bg1"/>
                </a:solidFill>
              </a:rPr>
              <a:t>Title IX Hearing </a:t>
            </a:r>
          </a:p>
          <a:p>
            <a:pPr indent="0" algn="ctr">
              <a:spcBef>
                <a:spcPts val="0"/>
              </a:spcBef>
              <a:buNone/>
            </a:pPr>
            <a:r>
              <a:rPr lang="en-US" b="1" i="1" dirty="0">
                <a:solidFill>
                  <a:schemeClr val="bg1"/>
                </a:solidFill>
              </a:rPr>
              <a:t>Resolution Process </a:t>
            </a:r>
          </a:p>
          <a:p>
            <a:pPr>
              <a:spcBef>
                <a:spcPts val="2133"/>
              </a:spcBef>
              <a:buClr>
                <a:srgbClr val="000000"/>
              </a:buClr>
              <a:buFont typeface="Wingdings" pitchFamily="2" charset="2"/>
              <a:buChar char="Ø"/>
            </a:pPr>
            <a:r>
              <a:rPr lang="en-US" sz="2400" dirty="0">
                <a:solidFill>
                  <a:schemeClr val="bg1"/>
                </a:solidFill>
              </a:rPr>
              <a:t>Civil Rights Director/TIX Coordinator</a:t>
            </a:r>
          </a:p>
          <a:p>
            <a:pPr>
              <a:buClr>
                <a:srgbClr val="000000"/>
              </a:buClr>
              <a:buFont typeface="Wingdings" pitchFamily="2" charset="2"/>
              <a:buChar char="Ø"/>
            </a:pPr>
            <a:r>
              <a:rPr lang="en-US" sz="2400" dirty="0">
                <a:solidFill>
                  <a:schemeClr val="bg1"/>
                </a:solidFill>
              </a:rPr>
              <a:t>Investigators</a:t>
            </a:r>
          </a:p>
          <a:p>
            <a:pPr>
              <a:buClr>
                <a:srgbClr val="000000"/>
              </a:buClr>
              <a:buSzPts val="1600"/>
              <a:buFont typeface="Wingdings" pitchFamily="2" charset="2"/>
              <a:buChar char="Ø"/>
            </a:pPr>
            <a:r>
              <a:rPr lang="en-US" sz="2400" dirty="0">
                <a:solidFill>
                  <a:schemeClr val="bg1"/>
                </a:solidFill>
              </a:rPr>
              <a:t>Witness</a:t>
            </a:r>
          </a:p>
          <a:p>
            <a:pPr>
              <a:buClr>
                <a:srgbClr val="000000"/>
              </a:buClr>
              <a:buFont typeface="Wingdings" pitchFamily="2" charset="2"/>
              <a:buChar char="Ø"/>
            </a:pPr>
            <a:r>
              <a:rPr lang="en-US" sz="2400" dirty="0">
                <a:solidFill>
                  <a:schemeClr val="bg1"/>
                </a:solidFill>
              </a:rPr>
              <a:t>Hearing Chair</a:t>
            </a:r>
          </a:p>
          <a:p>
            <a:pPr>
              <a:buClr>
                <a:srgbClr val="000000"/>
              </a:buClr>
              <a:buSzPts val="1600"/>
              <a:buFont typeface="Wingdings" pitchFamily="2" charset="2"/>
              <a:buChar char="Ø"/>
            </a:pPr>
            <a:r>
              <a:rPr lang="en-US" sz="2400" dirty="0">
                <a:solidFill>
                  <a:schemeClr val="bg1"/>
                </a:solidFill>
              </a:rPr>
              <a:t>Advisor (assigned if not chosen)</a:t>
            </a:r>
          </a:p>
          <a:p>
            <a:pPr>
              <a:buClr>
                <a:srgbClr val="000000"/>
              </a:buClr>
              <a:buFont typeface="Wingdings" pitchFamily="2" charset="2"/>
              <a:buChar char="Ø"/>
            </a:pPr>
            <a:r>
              <a:rPr lang="en-US" sz="2400" dirty="0">
                <a:solidFill>
                  <a:schemeClr val="bg1"/>
                </a:solidFill>
              </a:rPr>
              <a:t>Adjudicator = Advisory Role</a:t>
            </a:r>
          </a:p>
          <a:p>
            <a:pPr>
              <a:buClr>
                <a:srgbClr val="000000"/>
              </a:buClr>
              <a:buFont typeface="Wingdings" pitchFamily="2" charset="2"/>
              <a:buChar char="Ø"/>
            </a:pPr>
            <a:r>
              <a:rPr lang="en-US" sz="2400" dirty="0">
                <a:solidFill>
                  <a:schemeClr val="bg1"/>
                </a:solidFill>
              </a:rPr>
              <a:t>Appeal Officer</a:t>
            </a:r>
          </a:p>
        </p:txBody>
      </p:sp>
      <p:sp>
        <p:nvSpPr>
          <p:cNvPr id="6" name="Content Placeholder 5">
            <a:extLst>
              <a:ext uri="{FF2B5EF4-FFF2-40B4-BE49-F238E27FC236}">
                <a16:creationId xmlns:a16="http://schemas.microsoft.com/office/drawing/2014/main" id="{53A19003-D4F6-6F13-7656-9DE484CB1811}"/>
              </a:ext>
            </a:extLst>
          </p:cNvPr>
          <p:cNvSpPr>
            <a:spLocks noGrp="1"/>
          </p:cNvSpPr>
          <p:nvPr>
            <p:ph sz="half" idx="2"/>
          </p:nvPr>
        </p:nvSpPr>
        <p:spPr>
          <a:xfrm>
            <a:off x="6172200" y="1825625"/>
            <a:ext cx="5181600" cy="4351338"/>
          </a:xfrm>
          <a:solidFill>
            <a:schemeClr val="accent5">
              <a:lumMod val="75000"/>
            </a:schemeClr>
          </a:solidFill>
          <a:ln w="76200">
            <a:solidFill>
              <a:schemeClr val="accent5">
                <a:lumMod val="40000"/>
                <a:lumOff val="60000"/>
              </a:schemeClr>
            </a:solidFill>
          </a:ln>
        </p:spPr>
        <p:txBody>
          <a:bodyPr>
            <a:normAutofit/>
          </a:bodyPr>
          <a:lstStyle/>
          <a:p>
            <a:pPr marL="0" indent="0" algn="ctr">
              <a:buNone/>
            </a:pPr>
            <a:r>
              <a:rPr lang="en-US" b="1" i="1" dirty="0">
                <a:solidFill>
                  <a:schemeClr val="bg1"/>
                </a:solidFill>
              </a:rPr>
              <a:t>Non-Title IX Investigator Resolution Process</a:t>
            </a:r>
          </a:p>
          <a:p>
            <a:pPr>
              <a:spcBef>
                <a:spcPts val="2133"/>
              </a:spcBef>
              <a:buClr>
                <a:srgbClr val="000000"/>
              </a:buClr>
              <a:buSzPts val="1600"/>
              <a:buFont typeface="Wingdings" pitchFamily="2" charset="2"/>
              <a:buChar char="Ø"/>
            </a:pPr>
            <a:r>
              <a:rPr lang="en-US" sz="2400" dirty="0">
                <a:solidFill>
                  <a:schemeClr val="bg1"/>
                </a:solidFill>
              </a:rPr>
              <a:t>Civil Rights Director/TIX Coordinator</a:t>
            </a:r>
          </a:p>
          <a:p>
            <a:pPr>
              <a:buClr>
                <a:srgbClr val="000000"/>
              </a:buClr>
              <a:buSzPts val="1600"/>
              <a:buFont typeface="Wingdings" pitchFamily="2" charset="2"/>
              <a:buChar char="Ø"/>
            </a:pPr>
            <a:r>
              <a:rPr lang="en-US" sz="2400" dirty="0">
                <a:solidFill>
                  <a:schemeClr val="bg1"/>
                </a:solidFill>
              </a:rPr>
              <a:t>Investigators</a:t>
            </a:r>
          </a:p>
          <a:p>
            <a:pPr>
              <a:buClr>
                <a:srgbClr val="000000"/>
              </a:buClr>
              <a:buSzPts val="1600"/>
              <a:buFont typeface="Wingdings" pitchFamily="2" charset="2"/>
              <a:buChar char="Ø"/>
            </a:pPr>
            <a:r>
              <a:rPr lang="en-US" sz="2400" dirty="0">
                <a:solidFill>
                  <a:schemeClr val="bg1"/>
                </a:solidFill>
              </a:rPr>
              <a:t>Witness</a:t>
            </a:r>
          </a:p>
          <a:p>
            <a:pPr>
              <a:buClr>
                <a:srgbClr val="000000"/>
              </a:buClr>
              <a:buSzPts val="1600"/>
              <a:buFont typeface="Wingdings" pitchFamily="2" charset="2"/>
              <a:buChar char="Ø"/>
            </a:pPr>
            <a:r>
              <a:rPr lang="en-US" sz="2400" dirty="0">
                <a:solidFill>
                  <a:schemeClr val="bg1"/>
                </a:solidFill>
              </a:rPr>
              <a:t>Advisor (party chooses, not assigned)</a:t>
            </a:r>
          </a:p>
          <a:p>
            <a:pPr>
              <a:buClr>
                <a:srgbClr val="000000"/>
              </a:buClr>
              <a:buSzPts val="1600"/>
              <a:buFont typeface="Wingdings" pitchFamily="2" charset="2"/>
              <a:buChar char="Ø"/>
            </a:pPr>
            <a:r>
              <a:rPr lang="en-US" sz="2400" dirty="0">
                <a:solidFill>
                  <a:schemeClr val="bg1"/>
                </a:solidFill>
              </a:rPr>
              <a:t>Adjudicator</a:t>
            </a:r>
          </a:p>
          <a:p>
            <a:pPr>
              <a:buClr>
                <a:srgbClr val="000000"/>
              </a:buClr>
              <a:buSzPts val="1600"/>
              <a:buFont typeface="Wingdings" pitchFamily="2" charset="2"/>
              <a:buChar char="Ø"/>
            </a:pPr>
            <a:r>
              <a:rPr lang="en-US" sz="2400" dirty="0">
                <a:solidFill>
                  <a:schemeClr val="bg1"/>
                </a:solidFill>
              </a:rPr>
              <a:t>Appeal Officer</a:t>
            </a:r>
          </a:p>
        </p:txBody>
      </p:sp>
      <p:sp>
        <p:nvSpPr>
          <p:cNvPr id="3" name="Google Shape;78;p15">
            <a:extLst>
              <a:ext uri="{FF2B5EF4-FFF2-40B4-BE49-F238E27FC236}">
                <a16:creationId xmlns:a16="http://schemas.microsoft.com/office/drawing/2014/main" id="{3369FAEB-91AF-0E0A-487B-56FBD32D61A8}"/>
              </a:ext>
            </a:extLst>
          </p:cNvPr>
          <p:cNvSpPr txBox="1">
            <a:spLocks/>
          </p:cNvSpPr>
          <p:nvPr/>
        </p:nvSpPr>
        <p:spPr>
          <a:xfrm>
            <a:off x="690800" y="316364"/>
            <a:ext cx="10962800" cy="1023600"/>
          </a:xfrm>
          <a:prstGeom prst="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p:spPr>
        <p:txBody>
          <a:bodyPr spcFirstLastPara="1" vert="horz" wrap="square" lIns="121900" tIns="121900" rIns="121900" bIns="121900" rtlCol="0" anchor="b" anchorCtr="0">
            <a:noAutofit/>
          </a:bodyPr>
          <a:lstStyle>
            <a:lvl1pPr lvl="0" algn="l" defTabSz="914400" rtl="0" eaLnBrk="1" latinLnBrk="0" hangingPunct="1">
              <a:lnSpc>
                <a:spcPct val="90000"/>
              </a:lnSpc>
              <a:spcBef>
                <a:spcPts val="0"/>
              </a:spcBef>
              <a:spcAft>
                <a:spcPts val="0"/>
              </a:spcAft>
              <a:buSzPts val="6000"/>
              <a:buNone/>
              <a:defRPr sz="8000" kern="1200">
                <a:solidFill>
                  <a:schemeClr val="tx1"/>
                </a:solidFill>
                <a:latin typeface="+mj-lt"/>
                <a:ea typeface="+mj-ea"/>
                <a:cs typeface="+mj-cs"/>
              </a:defRPr>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r>
              <a:rPr lang="en-US" sz="5400" b="1" i="1" dirty="0">
                <a:solidFill>
                  <a:schemeClr val="accent6">
                    <a:lumMod val="75000"/>
                  </a:schemeClr>
                </a:solidFill>
                <a:latin typeface="Arial Narrow" panose="020B0604020202020204" pitchFamily="34" charset="0"/>
                <a:cs typeface="Arial Narrow" panose="020B0604020202020204" pitchFamily="34" charset="0"/>
              </a:rPr>
              <a:t>Roles in the Formal Track</a:t>
            </a:r>
          </a:p>
        </p:txBody>
      </p:sp>
      <p:pic>
        <p:nvPicPr>
          <p:cNvPr id="10" name="Picture 9">
            <a:extLst>
              <a:ext uri="{FF2B5EF4-FFF2-40B4-BE49-F238E27FC236}">
                <a16:creationId xmlns:a16="http://schemas.microsoft.com/office/drawing/2014/main" id="{8CAAE05B-81F0-CFE0-E58E-7CF59490B338}"/>
              </a:ext>
            </a:extLst>
          </p:cNvPr>
          <p:cNvPicPr>
            <a:picLocks noChangeAspect="1"/>
          </p:cNvPicPr>
          <p:nvPr/>
        </p:nvPicPr>
        <p:blipFill>
          <a:blip r:embed="rId2"/>
          <a:stretch>
            <a:fillRect/>
          </a:stretch>
        </p:blipFill>
        <p:spPr>
          <a:xfrm>
            <a:off x="9365784" y="226553"/>
            <a:ext cx="1422400" cy="1422400"/>
          </a:xfrm>
          <a:prstGeom prst="rect">
            <a:avLst/>
          </a:prstGeom>
        </p:spPr>
      </p:pic>
      <p:sp>
        <p:nvSpPr>
          <p:cNvPr id="2" name="Striped Right Arrow 1">
            <a:extLst>
              <a:ext uri="{FF2B5EF4-FFF2-40B4-BE49-F238E27FC236}">
                <a16:creationId xmlns:a16="http://schemas.microsoft.com/office/drawing/2014/main" id="{7EA471CD-D86A-6F99-7BDD-B6DD310B5D7A}"/>
              </a:ext>
            </a:extLst>
          </p:cNvPr>
          <p:cNvSpPr/>
          <p:nvPr/>
        </p:nvSpPr>
        <p:spPr>
          <a:xfrm>
            <a:off x="535259" y="1951463"/>
            <a:ext cx="978408" cy="484632"/>
          </a:xfrm>
          <a:prstGeom prst="striped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riped Right Arrow 3">
            <a:extLst>
              <a:ext uri="{FF2B5EF4-FFF2-40B4-BE49-F238E27FC236}">
                <a16:creationId xmlns:a16="http://schemas.microsoft.com/office/drawing/2014/main" id="{9F1CDE7D-8135-A652-C318-D725D850C49E}"/>
              </a:ext>
            </a:extLst>
          </p:cNvPr>
          <p:cNvSpPr/>
          <p:nvPr/>
        </p:nvSpPr>
        <p:spPr>
          <a:xfrm rot="10800000">
            <a:off x="10788184" y="2025025"/>
            <a:ext cx="978408" cy="484632"/>
          </a:xfrm>
          <a:prstGeom prst="striped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Up Arrow 7">
            <a:extLst>
              <a:ext uri="{FF2B5EF4-FFF2-40B4-BE49-F238E27FC236}">
                <a16:creationId xmlns:a16="http://schemas.microsoft.com/office/drawing/2014/main" id="{5BFDDBAD-D029-7996-74A3-0926AB43D3E6}"/>
              </a:ext>
            </a:extLst>
          </p:cNvPr>
          <p:cNvSpPr/>
          <p:nvPr/>
        </p:nvSpPr>
        <p:spPr>
          <a:xfrm rot="14584916">
            <a:off x="7979516" y="512557"/>
            <a:ext cx="850392" cy="850392"/>
          </a:xfrm>
          <a:prstGeom prst="leftUp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D10180-A109-3CCB-CB52-75A979C33147}"/>
              </a:ext>
            </a:extLst>
          </p:cNvPr>
          <p:cNvSpPr txBox="1"/>
          <p:nvPr/>
        </p:nvSpPr>
        <p:spPr>
          <a:xfrm>
            <a:off x="9387969" y="4791919"/>
            <a:ext cx="2037144" cy="1200329"/>
          </a:xfrm>
          <a:prstGeom prst="rect">
            <a:avLst/>
          </a:prstGeom>
          <a:solidFill>
            <a:schemeClr val="accent5">
              <a:lumMod val="40000"/>
              <a:lumOff val="60000"/>
            </a:schemeClr>
          </a:solidFill>
          <a:ln w="76200">
            <a:solidFill>
              <a:schemeClr val="accent5">
                <a:lumMod val="50000"/>
              </a:schemeClr>
            </a:solidFill>
          </a:ln>
        </p:spPr>
        <p:txBody>
          <a:bodyPr wrap="square" rtlCol="0">
            <a:spAutoFit/>
          </a:bodyPr>
          <a:lstStyle/>
          <a:p>
            <a:r>
              <a:rPr lang="en-US" b="1" i="1" dirty="0">
                <a:solidFill>
                  <a:schemeClr val="accent5">
                    <a:lumMod val="75000"/>
                  </a:schemeClr>
                </a:solidFill>
                <a:latin typeface="Arial" panose="020B0604020202020204" pitchFamily="34" charset="0"/>
                <a:cs typeface="Arial" panose="020B0604020202020204" pitchFamily="34" charset="0"/>
              </a:rPr>
              <a:t>Race,</a:t>
            </a:r>
          </a:p>
          <a:p>
            <a:r>
              <a:rPr lang="en-US" b="1" i="1" dirty="0">
                <a:solidFill>
                  <a:schemeClr val="accent5">
                    <a:lumMod val="75000"/>
                  </a:schemeClr>
                </a:solidFill>
                <a:latin typeface="Arial" panose="020B0604020202020204" pitchFamily="34" charset="0"/>
                <a:cs typeface="Arial" panose="020B0604020202020204" pitchFamily="34" charset="0"/>
              </a:rPr>
              <a:t>Disability, Sexual Misconduct</a:t>
            </a:r>
          </a:p>
        </p:txBody>
      </p:sp>
      <p:pic>
        <p:nvPicPr>
          <p:cNvPr id="11" name="Graphic 10" descr="Checkmark with solid fill">
            <a:extLst>
              <a:ext uri="{FF2B5EF4-FFF2-40B4-BE49-F238E27FC236}">
                <a16:creationId xmlns:a16="http://schemas.microsoft.com/office/drawing/2014/main" id="{221B876C-0293-AB94-FBD5-C13A0C66FD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32257" y="4713006"/>
            <a:ext cx="914400" cy="914400"/>
          </a:xfrm>
          <a:prstGeom prst="rect">
            <a:avLst/>
          </a:prstGeom>
        </p:spPr>
      </p:pic>
    </p:spTree>
    <p:extLst>
      <p:ext uri="{BB962C8B-B14F-4D97-AF65-F5344CB8AC3E}">
        <p14:creationId xmlns:p14="http://schemas.microsoft.com/office/powerpoint/2010/main" val="2056551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E1B7C76-1E31-B58E-CBD2-13EBCBD85550}"/>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C33F223E-B1F5-73C3-6188-B7BB673AFF96}"/>
              </a:ext>
            </a:extLst>
          </p:cNvPr>
          <p:cNvSpPr>
            <a:spLocks noGrp="1"/>
          </p:cNvSpPr>
          <p:nvPr>
            <p:ph sz="half" idx="1"/>
          </p:nvPr>
        </p:nvSpPr>
        <p:spPr>
          <a:xfrm>
            <a:off x="838200" y="1825625"/>
            <a:ext cx="3231995" cy="4351338"/>
          </a:xfrm>
          <a:solidFill>
            <a:schemeClr val="accent5">
              <a:lumMod val="75000"/>
            </a:schemeClr>
          </a:solidFill>
          <a:ln w="57150">
            <a:solidFill>
              <a:schemeClr val="accent5">
                <a:lumMod val="75000"/>
              </a:schemeClr>
            </a:solidFill>
          </a:ln>
        </p:spPr>
        <p:txBody>
          <a:bodyPr>
            <a:normAutofit fontScale="92500" lnSpcReduction="20000"/>
          </a:bodyPr>
          <a:lstStyle/>
          <a:p>
            <a:pPr indent="0" algn="ctr">
              <a:spcBef>
                <a:spcPts val="0"/>
              </a:spcBef>
              <a:buNone/>
            </a:pPr>
            <a:endParaRPr lang="en-US" sz="800" b="1" i="1" dirty="0">
              <a:solidFill>
                <a:schemeClr val="bg1"/>
              </a:solidFill>
            </a:endParaRPr>
          </a:p>
          <a:p>
            <a:pPr indent="0" algn="ctr">
              <a:spcBef>
                <a:spcPts val="0"/>
              </a:spcBef>
              <a:buNone/>
            </a:pPr>
            <a:endParaRPr lang="en-US" sz="900" b="1" i="1" dirty="0">
              <a:solidFill>
                <a:srgbClr val="002060"/>
              </a:solidFill>
            </a:endParaRPr>
          </a:p>
          <a:p>
            <a:pPr indent="0" algn="ctr">
              <a:spcBef>
                <a:spcPts val="0"/>
              </a:spcBef>
              <a:buNone/>
            </a:pPr>
            <a:r>
              <a:rPr lang="en-US" b="1" i="1" dirty="0">
                <a:solidFill>
                  <a:srgbClr val="002060"/>
                </a:solidFill>
              </a:rPr>
              <a:t>Trained Internal Investigators</a:t>
            </a:r>
          </a:p>
          <a:p>
            <a:pPr indent="0" algn="ctr">
              <a:spcBef>
                <a:spcPts val="0"/>
              </a:spcBef>
              <a:buNone/>
            </a:pPr>
            <a:endParaRPr lang="en-US" b="1" i="1" dirty="0">
              <a:solidFill>
                <a:schemeClr val="bg1"/>
              </a:solidFill>
            </a:endParaRPr>
          </a:p>
          <a:p>
            <a:pPr marL="685800" indent="-457200">
              <a:spcBef>
                <a:spcPts val="0"/>
              </a:spcBef>
              <a:buFont typeface="Wingdings" pitchFamily="2" charset="2"/>
              <a:buChar char="v"/>
            </a:pPr>
            <a:r>
              <a:rPr lang="en-US" sz="2400" b="1" i="1" dirty="0">
                <a:solidFill>
                  <a:schemeClr val="bg1"/>
                </a:solidFill>
              </a:rPr>
              <a:t>Katie Sherman –  TIX Deputy</a:t>
            </a:r>
          </a:p>
          <a:p>
            <a:pPr marL="685800" indent="-457200">
              <a:spcBef>
                <a:spcPts val="0"/>
              </a:spcBef>
              <a:buFont typeface="Wingdings" pitchFamily="2" charset="2"/>
              <a:buChar char="v"/>
            </a:pPr>
            <a:r>
              <a:rPr lang="en-US" sz="2400" b="1" i="1" dirty="0">
                <a:solidFill>
                  <a:schemeClr val="bg1"/>
                </a:solidFill>
              </a:rPr>
              <a:t>Michael Simmons</a:t>
            </a:r>
          </a:p>
          <a:p>
            <a:pPr marL="685800" indent="-457200">
              <a:spcBef>
                <a:spcPts val="0"/>
              </a:spcBef>
              <a:buFont typeface="Wingdings" pitchFamily="2" charset="2"/>
              <a:buChar char="v"/>
            </a:pPr>
            <a:r>
              <a:rPr lang="en-US" sz="2400" b="1" i="1" dirty="0">
                <a:solidFill>
                  <a:schemeClr val="bg1"/>
                </a:solidFill>
              </a:rPr>
              <a:t>Katie Rhodes</a:t>
            </a:r>
          </a:p>
          <a:p>
            <a:pPr marL="685800" indent="-457200">
              <a:spcBef>
                <a:spcPts val="0"/>
              </a:spcBef>
              <a:buFont typeface="Wingdings" pitchFamily="2" charset="2"/>
              <a:buChar char="v"/>
            </a:pPr>
            <a:r>
              <a:rPr lang="en-US" sz="2400" b="1" i="1" dirty="0">
                <a:solidFill>
                  <a:schemeClr val="bg1"/>
                </a:solidFill>
              </a:rPr>
              <a:t>Angela Compton</a:t>
            </a:r>
          </a:p>
          <a:p>
            <a:pPr marL="685800" indent="-457200">
              <a:spcBef>
                <a:spcPts val="0"/>
              </a:spcBef>
              <a:buFont typeface="Wingdings" pitchFamily="2" charset="2"/>
              <a:buChar char="v"/>
            </a:pPr>
            <a:r>
              <a:rPr lang="en-US" sz="2400" b="1" i="1" dirty="0">
                <a:solidFill>
                  <a:schemeClr val="bg1"/>
                </a:solidFill>
              </a:rPr>
              <a:t>David Baker</a:t>
            </a:r>
          </a:p>
          <a:p>
            <a:pPr marL="685800" indent="-457200">
              <a:spcBef>
                <a:spcPts val="0"/>
              </a:spcBef>
              <a:buFont typeface="Wingdings" pitchFamily="2" charset="2"/>
              <a:buChar char="v"/>
            </a:pPr>
            <a:r>
              <a:rPr lang="en-US" sz="2400" b="1" i="1" dirty="0">
                <a:solidFill>
                  <a:schemeClr val="bg1"/>
                </a:solidFill>
              </a:rPr>
              <a:t>Adam Diener * </a:t>
            </a:r>
          </a:p>
          <a:p>
            <a:pPr indent="0" algn="ctr">
              <a:spcBef>
                <a:spcPts val="0"/>
              </a:spcBef>
              <a:buNone/>
            </a:pPr>
            <a:endParaRPr lang="en-US" sz="2400" b="1" i="1" dirty="0">
              <a:solidFill>
                <a:schemeClr val="bg1"/>
              </a:solidFill>
            </a:endParaRPr>
          </a:p>
          <a:p>
            <a:pPr indent="0" algn="ctr">
              <a:spcBef>
                <a:spcPts val="0"/>
              </a:spcBef>
              <a:buNone/>
            </a:pPr>
            <a:r>
              <a:rPr lang="en-US" sz="2400" b="1" i="1" dirty="0">
                <a:solidFill>
                  <a:srgbClr val="002060"/>
                </a:solidFill>
              </a:rPr>
              <a:t>Handle All Investigations</a:t>
            </a:r>
          </a:p>
          <a:p>
            <a:pPr indent="0" algn="ctr">
              <a:spcBef>
                <a:spcPts val="0"/>
              </a:spcBef>
              <a:buNone/>
            </a:pPr>
            <a:endParaRPr lang="en-US" sz="1800" b="1" i="1" dirty="0">
              <a:solidFill>
                <a:srgbClr val="002060"/>
              </a:solidFill>
            </a:endParaRPr>
          </a:p>
          <a:p>
            <a:pPr indent="0" algn="ctr">
              <a:spcBef>
                <a:spcPts val="0"/>
              </a:spcBef>
              <a:buNone/>
            </a:pPr>
            <a:endParaRPr lang="en-US" sz="1800" b="1" i="1" dirty="0">
              <a:solidFill>
                <a:srgbClr val="002060"/>
              </a:solidFill>
            </a:endParaRPr>
          </a:p>
        </p:txBody>
      </p:sp>
      <p:sp>
        <p:nvSpPr>
          <p:cNvPr id="13" name="Content Placeholder 12">
            <a:extLst>
              <a:ext uri="{FF2B5EF4-FFF2-40B4-BE49-F238E27FC236}">
                <a16:creationId xmlns:a16="http://schemas.microsoft.com/office/drawing/2014/main" id="{EF944E54-BFCE-6DCF-6B0F-DD03C4C74CFD}"/>
              </a:ext>
            </a:extLst>
          </p:cNvPr>
          <p:cNvSpPr>
            <a:spLocks noGrp="1"/>
          </p:cNvSpPr>
          <p:nvPr>
            <p:ph sz="half" idx="2"/>
          </p:nvPr>
        </p:nvSpPr>
        <p:spPr>
          <a:xfrm>
            <a:off x="7974980" y="1825625"/>
            <a:ext cx="3378820" cy="4351338"/>
          </a:xfrm>
          <a:solidFill>
            <a:schemeClr val="accent5">
              <a:lumMod val="75000"/>
            </a:schemeClr>
          </a:solidFill>
          <a:ln>
            <a:noFill/>
          </a:ln>
        </p:spPr>
        <p:txBody>
          <a:bodyPr>
            <a:normAutofit fontScale="92500" lnSpcReduction="20000"/>
          </a:bodyPr>
          <a:lstStyle/>
          <a:p>
            <a:pPr marL="0" indent="0" algn="ctr">
              <a:buNone/>
            </a:pPr>
            <a:endParaRPr lang="en-US" sz="900" b="1" i="1" dirty="0">
              <a:solidFill>
                <a:schemeClr val="bg1"/>
              </a:solidFill>
              <a:latin typeface="Arial Narrow" panose="020B0604020202020204" pitchFamily="34" charset="0"/>
              <a:cs typeface="Arial Narrow" panose="020B0604020202020204" pitchFamily="34" charset="0"/>
            </a:endParaRPr>
          </a:p>
          <a:p>
            <a:pPr marL="0" indent="0" algn="ctr">
              <a:buNone/>
            </a:pPr>
            <a:r>
              <a:rPr lang="en-US" sz="3300" b="1" i="1" dirty="0">
                <a:solidFill>
                  <a:srgbClr val="002060"/>
                </a:solidFill>
                <a:latin typeface="Arial Narrow" panose="020B0604020202020204" pitchFamily="34" charset="0"/>
                <a:cs typeface="Arial Narrow" panose="020B0604020202020204" pitchFamily="34" charset="0"/>
              </a:rPr>
              <a:t>Investigator Resolution Process</a:t>
            </a:r>
          </a:p>
          <a:p>
            <a:pPr marL="0" indent="0">
              <a:buNone/>
            </a:pPr>
            <a:r>
              <a:rPr lang="en-US" i="1" u="sng" dirty="0">
                <a:solidFill>
                  <a:schemeClr val="bg1"/>
                </a:solidFill>
                <a:latin typeface="Arial Narrow" panose="020B0604020202020204" pitchFamily="34" charset="0"/>
                <a:cs typeface="Arial Narrow" panose="020B0604020202020204" pitchFamily="34" charset="0"/>
              </a:rPr>
              <a:t>Adjudicators</a:t>
            </a:r>
            <a:r>
              <a:rPr lang="en-US" i="1" dirty="0">
                <a:solidFill>
                  <a:schemeClr val="bg1"/>
                </a:solidFill>
                <a:latin typeface="Arial Narrow" panose="020B0604020202020204" pitchFamily="34" charset="0"/>
                <a:cs typeface="Arial Narrow" panose="020B0604020202020204" pitchFamily="34" charset="0"/>
              </a:rPr>
              <a:t> = impartial decision maker to determine sanctions.  </a:t>
            </a:r>
          </a:p>
          <a:p>
            <a:pPr marL="0" indent="0">
              <a:buNone/>
            </a:pPr>
            <a:r>
              <a:rPr lang="en-US" sz="1800" i="1" dirty="0">
                <a:solidFill>
                  <a:schemeClr val="bg1"/>
                </a:solidFill>
                <a:latin typeface="Arial Narrow" panose="020B0604020202020204" pitchFamily="34" charset="0"/>
                <a:cs typeface="Arial Narrow" panose="020B0604020202020204" pitchFamily="34" charset="0"/>
              </a:rPr>
              <a:t>If Respondent is found responsible, the Adjudicator will produce the written determination of the outcome within 10 days.  The parties have 2 days to appeal the named adjudicator.  </a:t>
            </a:r>
          </a:p>
          <a:p>
            <a:pPr>
              <a:buFontTx/>
              <a:buChar char="-"/>
            </a:pPr>
            <a:r>
              <a:rPr lang="en-US" sz="1800" b="1" i="1" dirty="0">
                <a:solidFill>
                  <a:srgbClr val="002060"/>
                </a:solidFill>
                <a:latin typeface="Arial Narrow" panose="020B0604020202020204" pitchFamily="34" charset="0"/>
                <a:cs typeface="Arial Narrow" panose="020B0604020202020204" pitchFamily="34" charset="0"/>
              </a:rPr>
              <a:t>Sanction &amp; rationale for each</a:t>
            </a:r>
          </a:p>
          <a:p>
            <a:pPr>
              <a:buFontTx/>
              <a:buChar char="-"/>
            </a:pPr>
            <a:r>
              <a:rPr lang="en-US" sz="1800" b="1" i="1" dirty="0">
                <a:solidFill>
                  <a:srgbClr val="002060"/>
                </a:solidFill>
                <a:latin typeface="Arial Narrow" panose="020B0604020202020204" pitchFamily="34" charset="0"/>
                <a:cs typeface="Arial Narrow" panose="020B0604020202020204" pitchFamily="34" charset="0"/>
              </a:rPr>
              <a:t>Time frame for completion of sanction(s)</a:t>
            </a:r>
          </a:p>
          <a:p>
            <a:pPr>
              <a:buFontTx/>
              <a:buChar char="-"/>
            </a:pPr>
            <a:r>
              <a:rPr lang="en-US" sz="1800" b="1" i="1" dirty="0">
                <a:solidFill>
                  <a:srgbClr val="002060"/>
                </a:solidFill>
                <a:latin typeface="Arial Narrow" panose="020B0604020202020204" pitchFamily="34" charset="0"/>
                <a:cs typeface="Arial Narrow" panose="020B0604020202020204" pitchFamily="34" charset="0"/>
              </a:rPr>
              <a:t>Provide each party with their appeal options</a:t>
            </a:r>
          </a:p>
          <a:p>
            <a:pPr>
              <a:buFont typeface="Wingdings" pitchFamily="2" charset="2"/>
              <a:buChar char="v"/>
            </a:pPr>
            <a:endParaRPr lang="en-US" b="1" i="1" dirty="0">
              <a:solidFill>
                <a:schemeClr val="bg1"/>
              </a:solidFill>
              <a:latin typeface="Arial Narrow" panose="020B0604020202020204" pitchFamily="34" charset="0"/>
              <a:cs typeface="Arial Narrow" panose="020B0604020202020204" pitchFamily="34" charset="0"/>
            </a:endParaRPr>
          </a:p>
          <a:p>
            <a:pPr marL="0" indent="0">
              <a:buNone/>
            </a:pPr>
            <a:endParaRPr lang="en-US" dirty="0">
              <a:solidFill>
                <a:schemeClr val="bg1"/>
              </a:solidFill>
            </a:endParaRPr>
          </a:p>
        </p:txBody>
      </p:sp>
      <p:sp>
        <p:nvSpPr>
          <p:cNvPr id="3" name="Google Shape;78;p15">
            <a:extLst>
              <a:ext uri="{FF2B5EF4-FFF2-40B4-BE49-F238E27FC236}">
                <a16:creationId xmlns:a16="http://schemas.microsoft.com/office/drawing/2014/main" id="{3369FAEB-91AF-0E0A-487B-56FBD32D61A8}"/>
              </a:ext>
            </a:extLst>
          </p:cNvPr>
          <p:cNvSpPr txBox="1">
            <a:spLocks/>
          </p:cNvSpPr>
          <p:nvPr/>
        </p:nvSpPr>
        <p:spPr>
          <a:xfrm>
            <a:off x="690800" y="316364"/>
            <a:ext cx="10962800" cy="1023600"/>
          </a:xfrm>
          <a:prstGeom prst="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0800000" scaled="1"/>
            <a:tileRect/>
          </a:gradFill>
        </p:spPr>
        <p:txBody>
          <a:bodyPr spcFirstLastPara="1" vert="horz" wrap="square" lIns="121900" tIns="121900" rIns="121900" bIns="121900" rtlCol="0" anchor="b" anchorCtr="0">
            <a:noAutofit/>
          </a:bodyPr>
          <a:lstStyle>
            <a:lvl1pPr lvl="0" algn="l" defTabSz="914400" rtl="0" eaLnBrk="1" latinLnBrk="0" hangingPunct="1">
              <a:lnSpc>
                <a:spcPct val="90000"/>
              </a:lnSpc>
              <a:spcBef>
                <a:spcPts val="0"/>
              </a:spcBef>
              <a:spcAft>
                <a:spcPts val="0"/>
              </a:spcAft>
              <a:buSzPts val="6000"/>
              <a:buNone/>
              <a:defRPr sz="8000" kern="1200">
                <a:solidFill>
                  <a:schemeClr val="tx1"/>
                </a:solidFill>
                <a:latin typeface="+mj-lt"/>
                <a:ea typeface="+mj-ea"/>
                <a:cs typeface="+mj-cs"/>
              </a:defRPr>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r>
              <a:rPr lang="en-US" sz="5400" b="1" i="1" dirty="0">
                <a:solidFill>
                  <a:schemeClr val="accent6">
                    <a:lumMod val="75000"/>
                  </a:schemeClr>
                </a:solidFill>
                <a:latin typeface="Arial Narrow" panose="020B0604020202020204" pitchFamily="34" charset="0"/>
                <a:cs typeface="Arial Narrow" panose="020B0604020202020204" pitchFamily="34" charset="0"/>
              </a:rPr>
              <a:t>Roles in the Formal Track</a:t>
            </a:r>
          </a:p>
        </p:txBody>
      </p:sp>
      <p:pic>
        <p:nvPicPr>
          <p:cNvPr id="10" name="Picture 9">
            <a:extLst>
              <a:ext uri="{FF2B5EF4-FFF2-40B4-BE49-F238E27FC236}">
                <a16:creationId xmlns:a16="http://schemas.microsoft.com/office/drawing/2014/main" id="{8CAAE05B-81F0-CFE0-E58E-7CF59490B338}"/>
              </a:ext>
            </a:extLst>
          </p:cNvPr>
          <p:cNvPicPr>
            <a:picLocks noChangeAspect="1"/>
          </p:cNvPicPr>
          <p:nvPr/>
        </p:nvPicPr>
        <p:blipFill>
          <a:blip r:embed="rId2"/>
          <a:stretch>
            <a:fillRect/>
          </a:stretch>
        </p:blipFill>
        <p:spPr>
          <a:xfrm>
            <a:off x="9365784" y="116964"/>
            <a:ext cx="1422400" cy="1422400"/>
          </a:xfrm>
          <a:prstGeom prst="rect">
            <a:avLst/>
          </a:prstGeom>
        </p:spPr>
      </p:pic>
      <p:sp>
        <p:nvSpPr>
          <p:cNvPr id="2" name="Striped Right Arrow 1">
            <a:extLst>
              <a:ext uri="{FF2B5EF4-FFF2-40B4-BE49-F238E27FC236}">
                <a16:creationId xmlns:a16="http://schemas.microsoft.com/office/drawing/2014/main" id="{7EA471CD-D86A-6F99-7BDD-B6DD310B5D7A}"/>
              </a:ext>
            </a:extLst>
          </p:cNvPr>
          <p:cNvSpPr/>
          <p:nvPr/>
        </p:nvSpPr>
        <p:spPr>
          <a:xfrm rot="19252376">
            <a:off x="417265" y="5457006"/>
            <a:ext cx="1295172" cy="761343"/>
          </a:xfrm>
          <a:prstGeom prst="striped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Up Arrow 7">
            <a:extLst>
              <a:ext uri="{FF2B5EF4-FFF2-40B4-BE49-F238E27FC236}">
                <a16:creationId xmlns:a16="http://schemas.microsoft.com/office/drawing/2014/main" id="{5BFDDBAD-D029-7996-74A3-0926AB43D3E6}"/>
              </a:ext>
            </a:extLst>
          </p:cNvPr>
          <p:cNvSpPr/>
          <p:nvPr/>
        </p:nvSpPr>
        <p:spPr>
          <a:xfrm rot="14584916">
            <a:off x="7979516" y="512557"/>
            <a:ext cx="850392" cy="850392"/>
          </a:xfrm>
          <a:prstGeom prst="leftUp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E4F292D-46C6-0977-7C0B-A2434494E2D3}"/>
              </a:ext>
            </a:extLst>
          </p:cNvPr>
          <p:cNvSpPr txBox="1"/>
          <p:nvPr/>
        </p:nvSpPr>
        <p:spPr>
          <a:xfrm>
            <a:off x="4356409" y="1825625"/>
            <a:ext cx="3332356" cy="4370427"/>
          </a:xfrm>
          <a:prstGeom prst="rect">
            <a:avLst/>
          </a:prstGeom>
          <a:solidFill>
            <a:schemeClr val="accent5">
              <a:lumMod val="75000"/>
            </a:schemeClr>
          </a:solidFill>
        </p:spPr>
        <p:txBody>
          <a:bodyPr wrap="square" rtlCol="0">
            <a:spAutoFit/>
          </a:bodyPr>
          <a:lstStyle/>
          <a:p>
            <a:pPr algn="ctr"/>
            <a:endParaRPr lang="en-US" sz="800" b="1" i="1" dirty="0">
              <a:solidFill>
                <a:srgbClr val="002060"/>
              </a:solidFill>
              <a:latin typeface="Arial Narrow" panose="020B0604020202020204" pitchFamily="34" charset="0"/>
              <a:cs typeface="Arial Narrow" panose="020B0604020202020204" pitchFamily="34" charset="0"/>
            </a:endParaRPr>
          </a:p>
          <a:p>
            <a:pPr algn="ctr"/>
            <a:r>
              <a:rPr lang="en-US" sz="2800" b="1" i="1" dirty="0">
                <a:solidFill>
                  <a:srgbClr val="002060"/>
                </a:solidFill>
                <a:latin typeface="Arial Narrow" panose="020B0604020202020204" pitchFamily="34" charset="0"/>
                <a:cs typeface="Arial Narrow" panose="020B0604020202020204" pitchFamily="34" charset="0"/>
              </a:rPr>
              <a:t>TIX Live Hearing</a:t>
            </a:r>
          </a:p>
          <a:p>
            <a:endParaRPr lang="en-US" dirty="0"/>
          </a:p>
          <a:p>
            <a:r>
              <a:rPr lang="en-US" sz="2000" i="1" u="sng" dirty="0">
                <a:solidFill>
                  <a:schemeClr val="bg1"/>
                </a:solidFill>
                <a:latin typeface="Arial Narrow" panose="020B0604020202020204" pitchFamily="34" charset="0"/>
                <a:cs typeface="Arial Narrow" panose="020B0604020202020204" pitchFamily="34" charset="0"/>
              </a:rPr>
              <a:t>Hearing Chair</a:t>
            </a:r>
            <a:r>
              <a:rPr lang="en-US" sz="2000" i="1" dirty="0">
                <a:solidFill>
                  <a:schemeClr val="bg1"/>
                </a:solidFill>
                <a:latin typeface="Arial Narrow" panose="020B0604020202020204" pitchFamily="34" charset="0"/>
                <a:cs typeface="Arial Narrow" panose="020B0604020202020204" pitchFamily="34" charset="0"/>
              </a:rPr>
              <a:t> = will hire trained external personnel</a:t>
            </a:r>
          </a:p>
          <a:p>
            <a:endParaRPr lang="en-US" sz="800" i="1" dirty="0">
              <a:latin typeface="Arial Narrow" panose="020B0604020202020204" pitchFamily="34" charset="0"/>
              <a:cs typeface="Arial Narrow" panose="020B0604020202020204" pitchFamily="34" charset="0"/>
            </a:endParaRPr>
          </a:p>
          <a:p>
            <a:r>
              <a:rPr lang="en-US" sz="2000" i="1" dirty="0">
                <a:solidFill>
                  <a:schemeClr val="bg1"/>
                </a:solidFill>
                <a:latin typeface="Arial Narrow" panose="020B0604020202020204" pitchFamily="34" charset="0"/>
                <a:cs typeface="Arial Narrow" panose="020B0604020202020204" pitchFamily="34" charset="0"/>
              </a:rPr>
              <a:t>If Respondent is found responsible, the Hearing Chair will consult and collaborate with appropriate University staff to determine sanctions. (XI.G.6.)</a:t>
            </a:r>
          </a:p>
          <a:p>
            <a:endParaRPr lang="en-US" sz="800" i="1" dirty="0">
              <a:solidFill>
                <a:schemeClr val="bg1"/>
              </a:solidFill>
              <a:latin typeface="Arial Narrow" panose="020B0604020202020204" pitchFamily="34" charset="0"/>
              <a:cs typeface="Arial Narrow" panose="020B0604020202020204" pitchFamily="34" charset="0"/>
            </a:endParaRPr>
          </a:p>
          <a:p>
            <a:pPr marL="285750" indent="-285750">
              <a:buFontTx/>
              <a:buChar char="-"/>
            </a:pPr>
            <a:r>
              <a:rPr lang="en-US" sz="2000" i="1" dirty="0">
                <a:solidFill>
                  <a:srgbClr val="002060"/>
                </a:solidFill>
                <a:latin typeface="Arial Narrow" panose="020B0604020202020204" pitchFamily="34" charset="0"/>
                <a:cs typeface="Arial Narrow" panose="020B0604020202020204" pitchFamily="34" charset="0"/>
              </a:rPr>
              <a:t>Student/groups:  </a:t>
            </a:r>
            <a:r>
              <a:rPr lang="en-US" sz="2000" b="1" i="1" dirty="0">
                <a:solidFill>
                  <a:srgbClr val="002060"/>
                </a:solidFill>
                <a:latin typeface="Arial Narrow" panose="020B0604020202020204" pitchFamily="34" charset="0"/>
                <a:cs typeface="Arial Narrow" panose="020B0604020202020204" pitchFamily="34" charset="0"/>
              </a:rPr>
              <a:t>VPSL</a:t>
            </a:r>
          </a:p>
          <a:p>
            <a:pPr marL="285750" indent="-285750">
              <a:buFontTx/>
              <a:buChar char="-"/>
            </a:pPr>
            <a:r>
              <a:rPr lang="en-US" sz="2000" i="1" dirty="0">
                <a:solidFill>
                  <a:srgbClr val="002060"/>
                </a:solidFill>
                <a:latin typeface="Arial Narrow" panose="020B0604020202020204" pitchFamily="34" charset="0"/>
                <a:cs typeface="Arial Narrow" panose="020B0604020202020204" pitchFamily="34" charset="0"/>
              </a:rPr>
              <a:t>Staff:  </a:t>
            </a:r>
            <a:r>
              <a:rPr lang="en-US" sz="2000" b="1" i="1" dirty="0">
                <a:solidFill>
                  <a:srgbClr val="002060"/>
                </a:solidFill>
                <a:latin typeface="Arial Narrow" panose="020B0604020202020204" pitchFamily="34" charset="0"/>
                <a:cs typeface="Arial Narrow" panose="020B0604020202020204" pitchFamily="34" charset="0"/>
              </a:rPr>
              <a:t>VPFA</a:t>
            </a:r>
          </a:p>
          <a:p>
            <a:pPr marL="285750" indent="-285750">
              <a:buFontTx/>
              <a:buChar char="-"/>
            </a:pPr>
            <a:r>
              <a:rPr lang="en-US" sz="2000" i="1" dirty="0">
                <a:solidFill>
                  <a:srgbClr val="002060"/>
                </a:solidFill>
                <a:latin typeface="Arial Narrow" panose="020B0604020202020204" pitchFamily="34" charset="0"/>
                <a:cs typeface="Arial Narrow" panose="020B0604020202020204" pitchFamily="34" charset="0"/>
              </a:rPr>
              <a:t>Faculty:  </a:t>
            </a:r>
            <a:r>
              <a:rPr lang="en-US" sz="2000" b="1" i="1" dirty="0">
                <a:solidFill>
                  <a:srgbClr val="002060"/>
                </a:solidFill>
                <a:latin typeface="Arial Narrow" panose="020B0604020202020204" pitchFamily="34" charset="0"/>
                <a:cs typeface="Arial Narrow" panose="020B0604020202020204" pitchFamily="34" charset="0"/>
              </a:rPr>
              <a:t>VPAA</a:t>
            </a:r>
            <a:endParaRPr lang="en-US" sz="1400" b="1" i="1" dirty="0">
              <a:solidFill>
                <a:srgbClr val="002060"/>
              </a:solidFill>
              <a:latin typeface="Arial Narrow" panose="020B0604020202020204" pitchFamily="34" charset="0"/>
              <a:cs typeface="Arial Narrow" panose="020B0604020202020204" pitchFamily="34" charset="0"/>
            </a:endParaRPr>
          </a:p>
          <a:p>
            <a:endParaRPr lang="en-US" sz="800" i="1" dirty="0">
              <a:solidFill>
                <a:schemeClr val="bg1"/>
              </a:solidFill>
              <a:latin typeface="Arial Narrow" panose="020B0604020202020204" pitchFamily="34" charset="0"/>
              <a:cs typeface="Arial Narrow" panose="020B0604020202020204" pitchFamily="34" charset="0"/>
            </a:endParaRPr>
          </a:p>
        </p:txBody>
      </p:sp>
      <p:sp>
        <p:nvSpPr>
          <p:cNvPr id="6" name="Striped Right Arrow 5">
            <a:extLst>
              <a:ext uri="{FF2B5EF4-FFF2-40B4-BE49-F238E27FC236}">
                <a16:creationId xmlns:a16="http://schemas.microsoft.com/office/drawing/2014/main" id="{9B792F05-CD42-BBD1-B689-47CA5203F758}"/>
              </a:ext>
            </a:extLst>
          </p:cNvPr>
          <p:cNvSpPr/>
          <p:nvPr/>
        </p:nvSpPr>
        <p:spPr>
          <a:xfrm rot="16200000">
            <a:off x="6604071" y="5483630"/>
            <a:ext cx="1295172" cy="761343"/>
          </a:xfrm>
          <a:prstGeom prst="striped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riped Right Arrow 6">
            <a:extLst>
              <a:ext uri="{FF2B5EF4-FFF2-40B4-BE49-F238E27FC236}">
                <a16:creationId xmlns:a16="http://schemas.microsoft.com/office/drawing/2014/main" id="{8801162F-9FCD-311F-A347-1426BB26DB0A}"/>
              </a:ext>
            </a:extLst>
          </p:cNvPr>
          <p:cNvSpPr/>
          <p:nvPr/>
        </p:nvSpPr>
        <p:spPr>
          <a:xfrm rot="7202022">
            <a:off x="10635140" y="1395225"/>
            <a:ext cx="1295172" cy="761343"/>
          </a:xfrm>
          <a:prstGeom prst="striped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070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40796C-73D1-4410-280A-44391BA6C0D7}"/>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C33F223E-B1F5-73C3-6188-B7BB673AFF96}"/>
              </a:ext>
            </a:extLst>
          </p:cNvPr>
          <p:cNvSpPr>
            <a:spLocks noGrp="1"/>
          </p:cNvSpPr>
          <p:nvPr>
            <p:ph idx="1"/>
          </p:nvPr>
        </p:nvSpPr>
        <p:spPr>
          <a:xfrm>
            <a:off x="690800" y="1738764"/>
            <a:ext cx="10962800" cy="4918514"/>
          </a:xfrm>
          <a:solidFill>
            <a:schemeClr val="accent5">
              <a:lumMod val="75000"/>
            </a:schemeClr>
          </a:solidFill>
          <a:ln w="57150">
            <a:solidFill>
              <a:schemeClr val="accent5">
                <a:lumMod val="75000"/>
              </a:schemeClr>
            </a:solidFill>
          </a:ln>
        </p:spPr>
        <p:txBody>
          <a:bodyPr>
            <a:normAutofit/>
          </a:bodyPr>
          <a:lstStyle/>
          <a:p>
            <a:pPr indent="0" algn="ctr">
              <a:spcBef>
                <a:spcPts val="0"/>
              </a:spcBef>
              <a:buNone/>
            </a:pPr>
            <a:endParaRPr lang="en-US" sz="800" b="1" i="1" dirty="0">
              <a:solidFill>
                <a:srgbClr val="002060"/>
              </a:solidFill>
            </a:endParaRPr>
          </a:p>
          <a:p>
            <a:pPr indent="0" algn="ctr">
              <a:spcBef>
                <a:spcPts val="0"/>
              </a:spcBef>
              <a:buNone/>
            </a:pPr>
            <a:r>
              <a:rPr lang="en-US" sz="3600" b="1" i="1" u="sng" dirty="0">
                <a:solidFill>
                  <a:srgbClr val="002060"/>
                </a:solidFill>
              </a:rPr>
              <a:t>Appeal</a:t>
            </a:r>
          </a:p>
          <a:p>
            <a:pPr indent="0" algn="ctr">
              <a:spcBef>
                <a:spcPts val="0"/>
              </a:spcBef>
              <a:buNone/>
            </a:pPr>
            <a:endParaRPr lang="en-US" sz="800" b="1" i="1" u="sng" dirty="0">
              <a:solidFill>
                <a:srgbClr val="002060"/>
              </a:solidFill>
            </a:endParaRPr>
          </a:p>
          <a:p>
            <a:pPr marL="571500" indent="-342900">
              <a:spcBef>
                <a:spcPts val="0"/>
              </a:spcBef>
              <a:buFont typeface="Wingdings" pitchFamily="2" charset="2"/>
              <a:buChar char="ü"/>
            </a:pPr>
            <a:r>
              <a:rPr lang="en-US" sz="2000" b="1" i="1" dirty="0">
                <a:solidFill>
                  <a:schemeClr val="bg1"/>
                </a:solidFill>
              </a:rPr>
              <a:t>An Appeal can be filed for either Investigator Resolution Process or the Hearing Process</a:t>
            </a:r>
          </a:p>
          <a:p>
            <a:pPr indent="0">
              <a:spcBef>
                <a:spcPts val="0"/>
              </a:spcBef>
              <a:buNone/>
            </a:pPr>
            <a:endParaRPr lang="en-US" sz="800" b="1" i="1" dirty="0">
              <a:solidFill>
                <a:schemeClr val="bg1"/>
              </a:solidFill>
            </a:endParaRPr>
          </a:p>
          <a:p>
            <a:pPr marL="571500" indent="-342900">
              <a:spcBef>
                <a:spcPts val="0"/>
              </a:spcBef>
              <a:buFont typeface="Wingdings" pitchFamily="2" charset="2"/>
              <a:buChar char="ü"/>
            </a:pPr>
            <a:r>
              <a:rPr lang="en-US" sz="2000" b="1" i="1" dirty="0">
                <a:solidFill>
                  <a:schemeClr val="bg1"/>
                </a:solidFill>
              </a:rPr>
              <a:t>The Appeal Officer for all cases is the VP for GPS.  If unable to serve, the alternate is based on classification of respondent.</a:t>
            </a:r>
          </a:p>
          <a:p>
            <a:pPr marL="1028700" lvl="1" indent="-342900">
              <a:spcBef>
                <a:spcPts val="0"/>
              </a:spcBef>
              <a:buFont typeface="Wingdings" pitchFamily="2" charset="2"/>
              <a:buChar char="ü"/>
            </a:pPr>
            <a:r>
              <a:rPr lang="en-US" sz="1600" b="1" i="1" dirty="0">
                <a:solidFill>
                  <a:srgbClr val="002060"/>
                </a:solidFill>
              </a:rPr>
              <a:t>Mut be a neutral and impartial decision maker.</a:t>
            </a:r>
          </a:p>
          <a:p>
            <a:pPr marL="1028700" lvl="1" indent="-342900">
              <a:spcBef>
                <a:spcPts val="0"/>
              </a:spcBef>
              <a:buFont typeface="Wingdings" pitchFamily="2" charset="2"/>
              <a:buChar char="ü"/>
            </a:pPr>
            <a:r>
              <a:rPr lang="en-US" sz="1600" b="1" i="1" dirty="0">
                <a:solidFill>
                  <a:srgbClr val="002060"/>
                </a:solidFill>
              </a:rPr>
              <a:t>Parties have one day to appeal named AO</a:t>
            </a:r>
          </a:p>
          <a:p>
            <a:pPr indent="0">
              <a:spcBef>
                <a:spcPts val="0"/>
              </a:spcBef>
              <a:buNone/>
            </a:pPr>
            <a:endParaRPr lang="en-US" sz="800" b="1" i="1" dirty="0">
              <a:solidFill>
                <a:schemeClr val="bg1"/>
              </a:solidFill>
            </a:endParaRPr>
          </a:p>
          <a:p>
            <a:pPr marL="571500" indent="-342900">
              <a:spcBef>
                <a:spcPts val="0"/>
              </a:spcBef>
              <a:buFont typeface="Wingdings" pitchFamily="2" charset="2"/>
              <a:buChar char="ü"/>
            </a:pPr>
            <a:r>
              <a:rPr lang="en-US" sz="2000" b="1" i="1" dirty="0">
                <a:solidFill>
                  <a:schemeClr val="bg1"/>
                </a:solidFill>
              </a:rPr>
              <a:t>A party can appeal:</a:t>
            </a:r>
          </a:p>
          <a:p>
            <a:pPr marL="1028700" lvl="1" indent="-342900">
              <a:spcBef>
                <a:spcPts val="0"/>
              </a:spcBef>
              <a:buFont typeface="Wingdings" pitchFamily="2" charset="2"/>
              <a:buChar char="ü"/>
            </a:pPr>
            <a:r>
              <a:rPr lang="en-US" sz="1600" b="1" i="1" dirty="0">
                <a:solidFill>
                  <a:srgbClr val="002060"/>
                </a:solidFill>
              </a:rPr>
              <a:t>The outcome (including the finding of responsible or not responsible) and/or</a:t>
            </a:r>
          </a:p>
          <a:p>
            <a:pPr marL="1028700" lvl="1" indent="-342900">
              <a:spcBef>
                <a:spcPts val="0"/>
              </a:spcBef>
              <a:buFont typeface="Wingdings" pitchFamily="2" charset="2"/>
              <a:buChar char="ü"/>
            </a:pPr>
            <a:r>
              <a:rPr lang="en-US" sz="1600" b="1" i="1" dirty="0">
                <a:solidFill>
                  <a:srgbClr val="002060"/>
                </a:solidFill>
              </a:rPr>
              <a:t>The Sanction</a:t>
            </a:r>
          </a:p>
          <a:p>
            <a:pPr marL="1028700" lvl="1" indent="-342900">
              <a:spcBef>
                <a:spcPts val="0"/>
              </a:spcBef>
              <a:buFont typeface="Wingdings" pitchFamily="2" charset="2"/>
              <a:buChar char="ü"/>
            </a:pPr>
            <a:endParaRPr lang="en-US" sz="1600" b="1" i="1" dirty="0">
              <a:solidFill>
                <a:schemeClr val="bg1"/>
              </a:solidFill>
            </a:endParaRPr>
          </a:p>
          <a:p>
            <a:pPr lvl="1" indent="0">
              <a:spcBef>
                <a:spcPts val="0"/>
              </a:spcBef>
              <a:buNone/>
            </a:pPr>
            <a:r>
              <a:rPr lang="en-US" sz="1600" b="1" i="1" dirty="0">
                <a:solidFill>
                  <a:schemeClr val="bg1"/>
                </a:solidFill>
              </a:rPr>
              <a:t>GROUNDS for APPEAL:</a:t>
            </a:r>
          </a:p>
          <a:p>
            <a:pPr marL="971550" lvl="1" indent="-285750">
              <a:spcBef>
                <a:spcPts val="0"/>
              </a:spcBef>
              <a:buFont typeface="Wingdings" pitchFamily="2" charset="2"/>
              <a:buChar char="Ø"/>
            </a:pPr>
            <a:r>
              <a:rPr lang="en-US" sz="1600" b="1" i="1" dirty="0">
                <a:solidFill>
                  <a:srgbClr val="002060"/>
                </a:solidFill>
              </a:rPr>
              <a:t>Procedural irregularity that affected the outcome of the matter</a:t>
            </a:r>
          </a:p>
          <a:p>
            <a:pPr marL="971550" lvl="1" indent="-285750">
              <a:spcBef>
                <a:spcPts val="0"/>
              </a:spcBef>
              <a:buFont typeface="Wingdings" pitchFamily="2" charset="2"/>
              <a:buChar char="Ø"/>
            </a:pPr>
            <a:r>
              <a:rPr lang="en-US" sz="1600" b="1" i="1" dirty="0">
                <a:solidFill>
                  <a:srgbClr val="002060"/>
                </a:solidFill>
              </a:rPr>
              <a:t>New evidence that was not reasonably available at the time of determination – that could affect the outcome</a:t>
            </a:r>
          </a:p>
          <a:p>
            <a:pPr marL="971550" lvl="1" indent="-285750">
              <a:spcBef>
                <a:spcPts val="0"/>
              </a:spcBef>
              <a:buFont typeface="Wingdings" pitchFamily="2" charset="2"/>
              <a:buChar char="Ø"/>
            </a:pPr>
            <a:r>
              <a:rPr lang="en-US" sz="1600" b="1" i="1" dirty="0">
                <a:solidFill>
                  <a:srgbClr val="002060"/>
                </a:solidFill>
              </a:rPr>
              <a:t>CRD or HC had a conflict of interest or bias</a:t>
            </a:r>
          </a:p>
          <a:p>
            <a:pPr marL="971550" lvl="1" indent="-285750">
              <a:spcBef>
                <a:spcPts val="0"/>
              </a:spcBef>
              <a:buFont typeface="Wingdings" pitchFamily="2" charset="2"/>
              <a:buChar char="Ø"/>
            </a:pPr>
            <a:r>
              <a:rPr lang="en-US" sz="1600" b="1" i="1" dirty="0">
                <a:solidFill>
                  <a:srgbClr val="002060"/>
                </a:solidFill>
              </a:rPr>
              <a:t>The decision of investigator or HC was clearly erroneous based on the evidential record</a:t>
            </a:r>
          </a:p>
          <a:p>
            <a:pPr indent="0">
              <a:spcBef>
                <a:spcPts val="0"/>
              </a:spcBef>
              <a:buNone/>
            </a:pPr>
            <a:endParaRPr lang="en-US" sz="800" b="1" i="1" dirty="0">
              <a:solidFill>
                <a:schemeClr val="bg1"/>
              </a:solidFill>
            </a:endParaRPr>
          </a:p>
          <a:p>
            <a:pPr marL="571500" indent="-342900">
              <a:spcBef>
                <a:spcPts val="0"/>
              </a:spcBef>
              <a:buFont typeface="Wingdings" pitchFamily="2" charset="2"/>
              <a:buChar char="ü"/>
            </a:pPr>
            <a:r>
              <a:rPr lang="en-US" sz="2000" b="1" i="1" dirty="0">
                <a:solidFill>
                  <a:schemeClr val="bg1"/>
                </a:solidFill>
              </a:rPr>
              <a:t>Appeal Decisions are final</a:t>
            </a:r>
          </a:p>
          <a:p>
            <a:pPr marL="571500" indent="-342900">
              <a:spcBef>
                <a:spcPts val="0"/>
              </a:spcBef>
              <a:buFont typeface="Wingdings" pitchFamily="2" charset="2"/>
              <a:buChar char="ü"/>
            </a:pPr>
            <a:endParaRPr lang="en-US" sz="2000" b="1" i="1" dirty="0">
              <a:solidFill>
                <a:schemeClr val="bg1"/>
              </a:solidFill>
            </a:endParaRPr>
          </a:p>
          <a:p>
            <a:pPr marL="971550" lvl="1" indent="-285750">
              <a:spcBef>
                <a:spcPts val="0"/>
              </a:spcBef>
              <a:buFont typeface="Wingdings" pitchFamily="2" charset="2"/>
              <a:buChar char="Ø"/>
            </a:pPr>
            <a:endParaRPr lang="en-US" sz="1600" b="1" i="1" dirty="0">
              <a:solidFill>
                <a:schemeClr val="bg1"/>
              </a:solidFill>
            </a:endParaRPr>
          </a:p>
          <a:p>
            <a:pPr marL="971550" lvl="1" indent="-285750">
              <a:spcBef>
                <a:spcPts val="0"/>
              </a:spcBef>
              <a:buFont typeface="Wingdings" pitchFamily="2" charset="2"/>
              <a:buChar char="Ø"/>
            </a:pPr>
            <a:endParaRPr lang="en-US" sz="1600" b="1" i="1" dirty="0">
              <a:solidFill>
                <a:schemeClr val="bg1"/>
              </a:solidFill>
            </a:endParaRPr>
          </a:p>
          <a:p>
            <a:pPr marL="971550" lvl="1" indent="-285750">
              <a:spcBef>
                <a:spcPts val="0"/>
              </a:spcBef>
              <a:buFont typeface="Wingdings" pitchFamily="2" charset="2"/>
              <a:buChar char="Ø"/>
            </a:pPr>
            <a:endParaRPr lang="en-US" sz="1600" b="1" i="1" dirty="0">
              <a:solidFill>
                <a:schemeClr val="bg1"/>
              </a:solidFill>
            </a:endParaRPr>
          </a:p>
          <a:p>
            <a:pPr lvl="1" indent="0">
              <a:spcBef>
                <a:spcPts val="0"/>
              </a:spcBef>
              <a:buNone/>
            </a:pPr>
            <a:endParaRPr lang="en-US" sz="1600" b="1" i="1" dirty="0">
              <a:solidFill>
                <a:schemeClr val="bg1"/>
              </a:solidFill>
            </a:endParaRPr>
          </a:p>
          <a:p>
            <a:pPr lvl="1" indent="0">
              <a:spcBef>
                <a:spcPts val="0"/>
              </a:spcBef>
              <a:buNone/>
            </a:pPr>
            <a:endParaRPr lang="en-US" sz="1600" b="1" i="1" dirty="0">
              <a:solidFill>
                <a:schemeClr val="bg1"/>
              </a:solidFill>
            </a:endParaRPr>
          </a:p>
          <a:p>
            <a:pPr marL="1028700" lvl="1" indent="-342900">
              <a:spcBef>
                <a:spcPts val="0"/>
              </a:spcBef>
              <a:buFont typeface="Wingdings" pitchFamily="2" charset="2"/>
              <a:buChar char="ü"/>
            </a:pPr>
            <a:endParaRPr lang="en-US" sz="1600" b="1" i="1" dirty="0">
              <a:solidFill>
                <a:schemeClr val="bg1"/>
              </a:solidFill>
            </a:endParaRPr>
          </a:p>
          <a:p>
            <a:pPr marL="1028700" lvl="1" indent="-342900">
              <a:spcBef>
                <a:spcPts val="0"/>
              </a:spcBef>
              <a:buFont typeface="Wingdings" pitchFamily="2" charset="2"/>
              <a:buChar char="ü"/>
            </a:pPr>
            <a:endParaRPr lang="en-US" sz="1600" b="1" i="1" dirty="0">
              <a:solidFill>
                <a:schemeClr val="bg1"/>
              </a:solidFill>
            </a:endParaRPr>
          </a:p>
        </p:txBody>
      </p:sp>
      <p:sp>
        <p:nvSpPr>
          <p:cNvPr id="3" name="Google Shape;78;p15">
            <a:extLst>
              <a:ext uri="{FF2B5EF4-FFF2-40B4-BE49-F238E27FC236}">
                <a16:creationId xmlns:a16="http://schemas.microsoft.com/office/drawing/2014/main" id="{3369FAEB-91AF-0E0A-487B-56FBD32D61A8}"/>
              </a:ext>
            </a:extLst>
          </p:cNvPr>
          <p:cNvSpPr txBox="1">
            <a:spLocks/>
          </p:cNvSpPr>
          <p:nvPr/>
        </p:nvSpPr>
        <p:spPr>
          <a:xfrm>
            <a:off x="690800" y="316364"/>
            <a:ext cx="10962800" cy="1023600"/>
          </a:xfrm>
          <a:prstGeom prst="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p:spPr>
        <p:txBody>
          <a:bodyPr spcFirstLastPara="1" vert="horz" wrap="square" lIns="121900" tIns="121900" rIns="121900" bIns="121900" rtlCol="0" anchor="b" anchorCtr="0">
            <a:noAutofit/>
          </a:bodyPr>
          <a:lstStyle>
            <a:lvl1pPr lvl="0" algn="l" defTabSz="914400" rtl="0" eaLnBrk="1" latinLnBrk="0" hangingPunct="1">
              <a:lnSpc>
                <a:spcPct val="90000"/>
              </a:lnSpc>
              <a:spcBef>
                <a:spcPts val="0"/>
              </a:spcBef>
              <a:spcAft>
                <a:spcPts val="0"/>
              </a:spcAft>
              <a:buSzPts val="6000"/>
              <a:buNone/>
              <a:defRPr sz="8000" kern="1200">
                <a:solidFill>
                  <a:schemeClr val="tx1"/>
                </a:solidFill>
                <a:latin typeface="+mj-lt"/>
                <a:ea typeface="+mj-ea"/>
                <a:cs typeface="+mj-cs"/>
              </a:defRPr>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r>
              <a:rPr lang="en-US" sz="5400" b="1" i="1" dirty="0">
                <a:solidFill>
                  <a:schemeClr val="accent6">
                    <a:lumMod val="75000"/>
                  </a:schemeClr>
                </a:solidFill>
                <a:latin typeface="Arial Narrow" panose="020B0604020202020204" pitchFamily="34" charset="0"/>
                <a:cs typeface="Arial Narrow" panose="020B0604020202020204" pitchFamily="34" charset="0"/>
              </a:rPr>
              <a:t>Roles in the Formal Track</a:t>
            </a:r>
          </a:p>
        </p:txBody>
      </p:sp>
      <p:pic>
        <p:nvPicPr>
          <p:cNvPr id="10" name="Picture 9">
            <a:extLst>
              <a:ext uri="{FF2B5EF4-FFF2-40B4-BE49-F238E27FC236}">
                <a16:creationId xmlns:a16="http://schemas.microsoft.com/office/drawing/2014/main" id="{8CAAE05B-81F0-CFE0-E58E-7CF59490B338}"/>
              </a:ext>
            </a:extLst>
          </p:cNvPr>
          <p:cNvPicPr>
            <a:picLocks noChangeAspect="1"/>
          </p:cNvPicPr>
          <p:nvPr/>
        </p:nvPicPr>
        <p:blipFill>
          <a:blip r:embed="rId2"/>
          <a:stretch>
            <a:fillRect/>
          </a:stretch>
        </p:blipFill>
        <p:spPr>
          <a:xfrm>
            <a:off x="9365784" y="116964"/>
            <a:ext cx="1422400" cy="1422400"/>
          </a:xfrm>
          <a:prstGeom prst="rect">
            <a:avLst/>
          </a:prstGeom>
        </p:spPr>
      </p:pic>
      <p:sp>
        <p:nvSpPr>
          <p:cNvPr id="8" name="Left-Up Arrow 7">
            <a:extLst>
              <a:ext uri="{FF2B5EF4-FFF2-40B4-BE49-F238E27FC236}">
                <a16:creationId xmlns:a16="http://schemas.microsoft.com/office/drawing/2014/main" id="{5BFDDBAD-D029-7996-74A3-0926AB43D3E6}"/>
              </a:ext>
            </a:extLst>
          </p:cNvPr>
          <p:cNvSpPr/>
          <p:nvPr/>
        </p:nvSpPr>
        <p:spPr>
          <a:xfrm rot="14584916">
            <a:off x="7979516" y="512557"/>
            <a:ext cx="850392" cy="850392"/>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3E2C21-CD2B-36F1-4791-188FE2D4859C}"/>
              </a:ext>
            </a:extLst>
          </p:cNvPr>
          <p:cNvSpPr txBox="1"/>
          <p:nvPr/>
        </p:nvSpPr>
        <p:spPr>
          <a:xfrm>
            <a:off x="9090103" y="3590692"/>
            <a:ext cx="2263697" cy="1200329"/>
          </a:xfrm>
          <a:prstGeom prst="rect">
            <a:avLst/>
          </a:prstGeom>
          <a:solidFill>
            <a:schemeClr val="accent1">
              <a:lumMod val="40000"/>
              <a:lumOff val="60000"/>
            </a:schemeClr>
          </a:solidFill>
          <a:ln w="57150">
            <a:solidFill>
              <a:srgbClr val="002060"/>
            </a:solidFill>
          </a:ln>
        </p:spPr>
        <p:txBody>
          <a:bodyPr wrap="square" rtlCol="0">
            <a:spAutoFit/>
          </a:bodyPr>
          <a:lstStyle/>
          <a:p>
            <a:r>
              <a:rPr lang="en-US" u="sng" dirty="0">
                <a:solidFill>
                  <a:schemeClr val="accent6">
                    <a:lumMod val="75000"/>
                  </a:schemeClr>
                </a:solidFill>
                <a:latin typeface="Abadi MT Condensed Light" panose="020B0306030101010103" pitchFamily="34" charset="77"/>
              </a:rPr>
              <a:t>File Appeal Notice </a:t>
            </a:r>
            <a:r>
              <a:rPr lang="en-US" dirty="0">
                <a:solidFill>
                  <a:schemeClr val="accent6">
                    <a:lumMod val="75000"/>
                  </a:schemeClr>
                </a:solidFill>
                <a:latin typeface="Abadi MT Condensed Light" panose="020B0306030101010103" pitchFamily="34" charset="77"/>
              </a:rPr>
              <a:t>= 5 days of receipt of decision</a:t>
            </a:r>
          </a:p>
          <a:p>
            <a:r>
              <a:rPr lang="en-US" u="sng" dirty="0">
                <a:solidFill>
                  <a:schemeClr val="accent6">
                    <a:lumMod val="75000"/>
                  </a:schemeClr>
                </a:solidFill>
                <a:latin typeface="Abadi MT Condensed Light" panose="020B0306030101010103" pitchFamily="34" charset="77"/>
              </a:rPr>
              <a:t>Other party’s response to filed appeal </a:t>
            </a:r>
            <a:r>
              <a:rPr lang="en-US" dirty="0">
                <a:solidFill>
                  <a:schemeClr val="accent6">
                    <a:lumMod val="75000"/>
                  </a:schemeClr>
                </a:solidFill>
                <a:latin typeface="Abadi MT Condensed Light" panose="020B0306030101010103" pitchFamily="34" charset="77"/>
              </a:rPr>
              <a:t>= 3 days</a:t>
            </a:r>
          </a:p>
        </p:txBody>
      </p:sp>
    </p:spTree>
    <p:extLst>
      <p:ext uri="{BB962C8B-B14F-4D97-AF65-F5344CB8AC3E}">
        <p14:creationId xmlns:p14="http://schemas.microsoft.com/office/powerpoint/2010/main" val="1395630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D7939-A8B2-6163-F821-97D87296166F}"/>
              </a:ext>
            </a:extLst>
          </p:cNvPr>
          <p:cNvSpPr>
            <a:spLocks noGrp="1"/>
          </p:cNvSpPr>
          <p:nvPr>
            <p:ph type="title"/>
          </p:nvPr>
        </p:nvSpPr>
        <p:spPr>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t="100000" r="100000"/>
            </a:path>
            <a:tileRect l="-100000" b="-100000"/>
          </a:gradFill>
        </p:spPr>
        <p:txBody>
          <a:bodyPr/>
          <a:lstStyle/>
          <a:p>
            <a:r>
              <a:rPr lang="en-US" b="1" i="1" dirty="0">
                <a:solidFill>
                  <a:schemeClr val="bg1"/>
                </a:solidFill>
                <a:latin typeface="Arial Narrow" panose="020B0604020202020204" pitchFamily="34" charset="0"/>
                <a:cs typeface="Arial Narrow" panose="020B0604020202020204" pitchFamily="34" charset="0"/>
              </a:rPr>
              <a:t>TIX – Sexual Harassment Jurisdiction </a:t>
            </a:r>
            <a:r>
              <a:rPr lang="en-US" sz="3600" b="1" i="1" dirty="0">
                <a:solidFill>
                  <a:schemeClr val="bg1"/>
                </a:solidFill>
                <a:latin typeface="Arial Narrow" panose="020B0604020202020204" pitchFamily="34" charset="0"/>
                <a:cs typeface="Arial Narrow" panose="020B0604020202020204" pitchFamily="34" charset="0"/>
              </a:rPr>
              <a:t>(see VII.A.)</a:t>
            </a:r>
          </a:p>
        </p:txBody>
      </p:sp>
      <p:sp>
        <p:nvSpPr>
          <p:cNvPr id="3" name="Content Placeholder 2">
            <a:extLst>
              <a:ext uri="{FF2B5EF4-FFF2-40B4-BE49-F238E27FC236}">
                <a16:creationId xmlns:a16="http://schemas.microsoft.com/office/drawing/2014/main" id="{9098E541-31A6-4B57-9F3E-6780990EA377}"/>
              </a:ext>
            </a:extLst>
          </p:cNvPr>
          <p:cNvSpPr>
            <a:spLocks noGrp="1"/>
          </p:cNvSpPr>
          <p:nvPr>
            <p:ph idx="1"/>
          </p:nvPr>
        </p:nvSpPr>
        <p:sp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r="100000" b="100000"/>
            </a:path>
            <a:tileRect l="-100000" t="-100000"/>
          </a:gradFill>
        </p:spPr>
        <p:txBody>
          <a:bodyPr>
            <a:normAutofit fontScale="92500" lnSpcReduction="20000"/>
          </a:bodyPr>
          <a:lstStyle/>
          <a:p>
            <a:pPr marL="0" indent="0">
              <a:buNone/>
            </a:pPr>
            <a:endParaRPr lang="en-US" sz="800" dirty="0">
              <a:solidFill>
                <a:schemeClr val="accent5">
                  <a:lumMod val="50000"/>
                </a:schemeClr>
              </a:solidFill>
            </a:endParaRPr>
          </a:p>
          <a:p>
            <a:pPr marL="0" marR="0" indent="0">
              <a:spcBef>
                <a:spcPts val="0"/>
              </a:spcBef>
              <a:spcAft>
                <a:spcPts val="0"/>
              </a:spcAft>
              <a:buNone/>
            </a:pPr>
            <a:r>
              <a:rPr lang="en-US" sz="3600" b="1" i="1" u="sng"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Checkpoint - </a:t>
            </a:r>
            <a:r>
              <a:rPr lang="en-US" sz="3600" b="1" i="1" u="sng"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a</a:t>
            </a:r>
            <a:r>
              <a:rPr lang="en-US" sz="3600" b="1" i="1" u="sng"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ll of these must be present</a:t>
            </a:r>
          </a:p>
          <a:p>
            <a:pPr marL="0" marR="0" indent="0">
              <a:spcBef>
                <a:spcPts val="0"/>
              </a:spcBef>
              <a:spcAft>
                <a:spcPts val="0"/>
              </a:spcAft>
              <a:buNone/>
            </a:pPr>
            <a:endParaRPr lang="en-US" sz="3600" b="1" i="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3600" b="1" i="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Complainant – participating or attempting to participate in activity/program when C filed</a:t>
            </a:r>
          </a:p>
          <a:p>
            <a:pPr marL="0" marR="0" lvl="0" indent="0">
              <a:spcBef>
                <a:spcPts val="0"/>
              </a:spcBef>
              <a:spcAft>
                <a:spcPts val="0"/>
              </a:spcAft>
              <a:buNone/>
            </a:pPr>
            <a:endParaRPr lang="en-US" sz="1100" b="1" i="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spcAft>
                <a:spcPts val="0"/>
              </a:spcAft>
              <a:buNone/>
            </a:pPr>
            <a:r>
              <a:rPr lang="en-US" sz="3600" b="1" i="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2. Definition – PC</a:t>
            </a:r>
          </a:p>
          <a:p>
            <a:pPr marL="0" marR="0" lvl="0" indent="0">
              <a:spcBef>
                <a:spcPts val="0"/>
              </a:spcBef>
              <a:spcAft>
                <a:spcPts val="0"/>
              </a:spcAft>
              <a:buNone/>
            </a:pPr>
            <a:endParaRPr lang="en-US" sz="1200" b="1" i="1"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spcAft>
                <a:spcPts val="0"/>
              </a:spcAft>
              <a:buNone/>
            </a:pPr>
            <a:r>
              <a:rPr lang="en-US" sz="3600" b="1" i="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3. Setting – occurred in ed/activity</a:t>
            </a:r>
          </a:p>
          <a:p>
            <a:pPr marL="0" marR="0" lvl="0" indent="0">
              <a:spcBef>
                <a:spcPts val="0"/>
              </a:spcBef>
              <a:spcAft>
                <a:spcPts val="0"/>
              </a:spcAft>
              <a:buNone/>
            </a:pPr>
            <a:endParaRPr lang="en-US" sz="900" b="1" i="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spcAft>
                <a:spcPts val="0"/>
              </a:spcAft>
              <a:buNone/>
            </a:pPr>
            <a:r>
              <a:rPr lang="en-US" sz="3600" b="1" i="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4. USA</a:t>
            </a:r>
          </a:p>
          <a:p>
            <a:pPr marL="457200" lvl="1" indent="0">
              <a:buNone/>
            </a:pPr>
            <a:endParaRPr lang="en-US" b="1" i="1" dirty="0">
              <a:solidFill>
                <a:schemeClr val="accent5">
                  <a:lumMod val="75000"/>
                </a:schemeClr>
              </a:solidFill>
            </a:endParaRPr>
          </a:p>
          <a:p>
            <a:pPr marL="457200" lvl="1" indent="0">
              <a:buNone/>
            </a:pPr>
            <a:endParaRPr lang="en-US" b="1" i="1" dirty="0">
              <a:solidFill>
                <a:schemeClr val="accent5">
                  <a:lumMod val="50000"/>
                </a:schemeClr>
              </a:solidFill>
            </a:endParaRPr>
          </a:p>
          <a:p>
            <a:pPr marL="457200" lvl="1" indent="0">
              <a:buNone/>
            </a:pPr>
            <a:r>
              <a:rPr lang="en-US" b="1" i="1" dirty="0">
                <a:solidFill>
                  <a:schemeClr val="accent5">
                    <a:lumMod val="50000"/>
                  </a:schemeClr>
                </a:solidFill>
              </a:rPr>
              <a:t>Initial determination by the Title IX Coordinator. Investigators provide analysis as part of Investigative Report and then Title IX Coordinator makes final Title IX Dismissal.</a:t>
            </a:r>
          </a:p>
          <a:p>
            <a:pPr lvl="1"/>
            <a:endParaRPr lang="en-US" u="sng" dirty="0">
              <a:solidFill>
                <a:schemeClr val="accent5">
                  <a:lumMod val="50000"/>
                </a:schemeClr>
              </a:solidFill>
            </a:endParaRPr>
          </a:p>
          <a:p>
            <a:pPr lvl="2"/>
            <a:endParaRPr lang="en-US" dirty="0">
              <a:solidFill>
                <a:schemeClr val="accent5">
                  <a:lumMod val="50000"/>
                </a:schemeClr>
              </a:solidFill>
            </a:endParaRPr>
          </a:p>
          <a:p>
            <a:pPr lvl="2"/>
            <a:endParaRPr lang="en-US" dirty="0"/>
          </a:p>
        </p:txBody>
      </p:sp>
      <p:pic>
        <p:nvPicPr>
          <p:cNvPr id="6" name="Graphic 5" descr="Checkmark with solid fill">
            <a:extLst>
              <a:ext uri="{FF2B5EF4-FFF2-40B4-BE49-F238E27FC236}">
                <a16:creationId xmlns:a16="http://schemas.microsoft.com/office/drawing/2014/main" id="{F4762D0D-7525-39CD-BB04-F7A2D49D82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25088" y="2400300"/>
            <a:ext cx="614362" cy="614362"/>
          </a:xfrm>
          <a:prstGeom prst="rect">
            <a:avLst/>
          </a:prstGeom>
        </p:spPr>
      </p:pic>
      <p:pic>
        <p:nvPicPr>
          <p:cNvPr id="9" name="Graphic 8" descr="Checkmark with solid fill">
            <a:extLst>
              <a:ext uri="{FF2B5EF4-FFF2-40B4-BE49-F238E27FC236}">
                <a16:creationId xmlns:a16="http://schemas.microsoft.com/office/drawing/2014/main" id="{65C7D22A-5EB8-DB98-4B3B-FFAB7E8EDD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00564" y="3346450"/>
            <a:ext cx="614362" cy="614362"/>
          </a:xfrm>
          <a:prstGeom prst="rect">
            <a:avLst/>
          </a:prstGeom>
        </p:spPr>
      </p:pic>
      <p:pic>
        <p:nvPicPr>
          <p:cNvPr id="10" name="Graphic 9" descr="Checkmark with solid fill">
            <a:extLst>
              <a:ext uri="{FF2B5EF4-FFF2-40B4-BE49-F238E27FC236}">
                <a16:creationId xmlns:a16="http://schemas.microsoft.com/office/drawing/2014/main" id="{4E53686C-DF11-FC28-DFA4-99A867B1B4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15276" y="3694113"/>
            <a:ext cx="614362" cy="614362"/>
          </a:xfrm>
          <a:prstGeom prst="rect">
            <a:avLst/>
          </a:prstGeom>
        </p:spPr>
      </p:pic>
      <p:pic>
        <p:nvPicPr>
          <p:cNvPr id="11" name="Graphic 10" descr="Checkmark with solid fill">
            <a:extLst>
              <a:ext uri="{FF2B5EF4-FFF2-40B4-BE49-F238E27FC236}">
                <a16:creationId xmlns:a16="http://schemas.microsoft.com/office/drawing/2014/main" id="{58700A10-906C-86CA-C07C-D150B1ED63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66988" y="4271963"/>
            <a:ext cx="614362" cy="614362"/>
          </a:xfrm>
          <a:prstGeom prst="rect">
            <a:avLst/>
          </a:prstGeom>
        </p:spPr>
      </p:pic>
    </p:spTree>
    <p:extLst>
      <p:ext uri="{BB962C8B-B14F-4D97-AF65-F5344CB8AC3E}">
        <p14:creationId xmlns:p14="http://schemas.microsoft.com/office/powerpoint/2010/main" val="3978498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CB6149-E581-BEE0-44A8-4B5C6D246185}"/>
              </a:ext>
            </a:extLst>
          </p:cNvPr>
          <p:cNvSpPr>
            <a:spLocks noGrp="1"/>
          </p:cNvSpPr>
          <p:nvPr>
            <p:ph type="title"/>
          </p:nvPr>
        </p:nvSpPr>
        <p:spPr>
          <a:solidFill>
            <a:schemeClr val="accent5">
              <a:lumMod val="50000"/>
            </a:schemeClr>
          </a:solidFill>
        </p:spPr>
        <p:txBody>
          <a:bodyPr/>
          <a:lstStyle/>
          <a:p>
            <a:r>
              <a:rPr lang="en-US" b="1" i="1" dirty="0">
                <a:solidFill>
                  <a:schemeClr val="bg1"/>
                </a:solidFill>
                <a:latin typeface="Arial Narrow" panose="020B0604020202020204" pitchFamily="34" charset="0"/>
                <a:cs typeface="Arial Narrow" panose="020B0604020202020204" pitchFamily="34" charset="0"/>
              </a:rPr>
              <a:t>PROHIBITED CONDUCT </a:t>
            </a:r>
            <a:r>
              <a:rPr lang="en-US" sz="3600" b="1" i="1" dirty="0">
                <a:solidFill>
                  <a:schemeClr val="bg1"/>
                </a:solidFill>
                <a:latin typeface="Arial Narrow" panose="020B0604020202020204" pitchFamily="34" charset="0"/>
                <a:cs typeface="Arial Narrow" panose="020B0604020202020204" pitchFamily="34" charset="0"/>
              </a:rPr>
              <a:t>(see VII. A.)</a:t>
            </a:r>
            <a:endParaRPr lang="en-US" sz="3600" dirty="0"/>
          </a:p>
        </p:txBody>
      </p:sp>
      <p:sp>
        <p:nvSpPr>
          <p:cNvPr id="5" name="Content Placeholder 4">
            <a:extLst>
              <a:ext uri="{FF2B5EF4-FFF2-40B4-BE49-F238E27FC236}">
                <a16:creationId xmlns:a16="http://schemas.microsoft.com/office/drawing/2014/main" id="{8B6B94C3-D145-9E84-B008-DEC1D2BF2F48}"/>
              </a:ext>
            </a:extLst>
          </p:cNvPr>
          <p:cNvSpPr>
            <a:spLocks noGrp="1"/>
          </p:cNvSpPr>
          <p:nvPr>
            <p:ph sz="half" idx="1"/>
          </p:nvPr>
        </p:nvSpPr>
        <p:spPr>
          <a:xfrm>
            <a:off x="838200" y="2141537"/>
            <a:ext cx="5181600" cy="4351338"/>
          </a:xfrm>
          <a:gradFill flip="none" rotWithShape="1">
            <a:gsLst>
              <a:gs pos="0">
                <a:schemeClr val="accent5">
                  <a:lumMod val="40000"/>
                  <a:lumOff val="60000"/>
                  <a:shade val="30000"/>
                  <a:satMod val="115000"/>
                </a:schemeClr>
              </a:gs>
              <a:gs pos="2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p:spPr>
        <p:txBody>
          <a:bodyPr>
            <a:normAutofit fontScale="92500" lnSpcReduction="10000"/>
          </a:bodyPr>
          <a:lstStyle/>
          <a:p>
            <a:pPr marL="0" indent="0">
              <a:buClr>
                <a:srgbClr val="000000"/>
              </a:buClr>
              <a:buNone/>
            </a:pPr>
            <a:endParaRPr lang="en-US" sz="900" b="1" dirty="0">
              <a:solidFill>
                <a:schemeClr val="accent6">
                  <a:lumMod val="75000"/>
                </a:schemeClr>
              </a:solidFill>
              <a:latin typeface="Source Sans Pro"/>
              <a:ea typeface="Source Sans Pro"/>
              <a:cs typeface="Source Sans Pro"/>
              <a:sym typeface="Source Sans Pro"/>
            </a:endParaRPr>
          </a:p>
          <a:p>
            <a:pPr marL="0" indent="0">
              <a:buClr>
                <a:srgbClr val="000000"/>
              </a:buClr>
              <a:buNone/>
            </a:pPr>
            <a:r>
              <a:rPr lang="en-US" b="1" dirty="0">
                <a:solidFill>
                  <a:srgbClr val="002060"/>
                </a:solidFill>
                <a:latin typeface="Source Sans Pro"/>
                <a:ea typeface="Source Sans Pro"/>
                <a:cs typeface="Source Sans Pro"/>
                <a:sym typeface="Source Sans Pro"/>
              </a:rPr>
              <a:t>Unwelcome conduct</a:t>
            </a:r>
            <a:r>
              <a:rPr lang="en-US" dirty="0">
                <a:solidFill>
                  <a:srgbClr val="002060"/>
                </a:solidFill>
                <a:latin typeface="Source Sans Pro"/>
                <a:ea typeface="Source Sans Pro"/>
                <a:cs typeface="Source Sans Pro"/>
                <a:sym typeface="Source Sans Pro"/>
              </a:rPr>
              <a:t> </a:t>
            </a:r>
            <a:r>
              <a:rPr lang="en-US" dirty="0">
                <a:solidFill>
                  <a:schemeClr val="accent6">
                    <a:lumMod val="75000"/>
                  </a:schemeClr>
                </a:solidFill>
                <a:latin typeface="Source Sans Pro"/>
                <a:ea typeface="Source Sans Pro"/>
                <a:cs typeface="Source Sans Pro"/>
                <a:sym typeface="Source Sans Pro"/>
              </a:rPr>
              <a:t>determined by a </a:t>
            </a:r>
            <a:r>
              <a:rPr lang="en-US" u="sng" dirty="0">
                <a:solidFill>
                  <a:schemeClr val="accent6">
                    <a:lumMod val="75000"/>
                  </a:schemeClr>
                </a:solidFill>
                <a:latin typeface="Source Sans Pro"/>
                <a:ea typeface="Source Sans Pro"/>
                <a:cs typeface="Source Sans Pro"/>
                <a:sym typeface="Source Sans Pro"/>
              </a:rPr>
              <a:t>reasonable person</a:t>
            </a:r>
            <a:r>
              <a:rPr lang="en-US" dirty="0">
                <a:solidFill>
                  <a:schemeClr val="accent6">
                    <a:lumMod val="75000"/>
                  </a:schemeClr>
                </a:solidFill>
                <a:latin typeface="Source Sans Pro"/>
                <a:ea typeface="Source Sans Pro"/>
                <a:cs typeface="Source Sans Pro"/>
                <a:sym typeface="Source Sans Pro"/>
              </a:rPr>
              <a:t> to be so severe, pervasive, </a:t>
            </a:r>
            <a:r>
              <a:rPr lang="en-US" u="sng" dirty="0">
                <a:solidFill>
                  <a:schemeClr val="accent6">
                    <a:lumMod val="75000"/>
                  </a:schemeClr>
                </a:solidFill>
                <a:latin typeface="Source Sans Pro"/>
                <a:ea typeface="Source Sans Pro"/>
                <a:cs typeface="Source Sans Pro"/>
                <a:sym typeface="Source Sans Pro"/>
              </a:rPr>
              <a:t>and</a:t>
            </a:r>
            <a:r>
              <a:rPr lang="en-US" dirty="0">
                <a:solidFill>
                  <a:schemeClr val="accent6">
                    <a:lumMod val="75000"/>
                  </a:schemeClr>
                </a:solidFill>
                <a:latin typeface="Source Sans Pro"/>
                <a:ea typeface="Source Sans Pro"/>
                <a:cs typeface="Source Sans Pro"/>
                <a:sym typeface="Source Sans Pro"/>
              </a:rPr>
              <a:t> objectively offensive that it effectively denies a person </a:t>
            </a:r>
            <a:r>
              <a:rPr lang="en-US" u="sng" dirty="0">
                <a:solidFill>
                  <a:schemeClr val="accent6">
                    <a:lumMod val="75000"/>
                  </a:schemeClr>
                </a:solidFill>
                <a:latin typeface="Source Sans Pro"/>
                <a:ea typeface="Source Sans Pro"/>
                <a:cs typeface="Source Sans Pro"/>
                <a:sym typeface="Source Sans Pro"/>
              </a:rPr>
              <a:t>equal access</a:t>
            </a:r>
            <a:r>
              <a:rPr lang="en-US" dirty="0">
                <a:solidFill>
                  <a:schemeClr val="accent6">
                    <a:lumMod val="75000"/>
                  </a:schemeClr>
                </a:solidFill>
                <a:latin typeface="Source Sans Pro"/>
                <a:ea typeface="Source Sans Pro"/>
                <a:cs typeface="Source Sans Pro"/>
                <a:sym typeface="Source Sans Pro"/>
              </a:rPr>
              <a:t> to a program or activity; or</a:t>
            </a:r>
            <a:endParaRPr lang="en-US" sz="2000" b="1" dirty="0">
              <a:solidFill>
                <a:schemeClr val="accent6">
                  <a:lumMod val="75000"/>
                </a:schemeClr>
              </a:solidFill>
              <a:latin typeface="Source Sans Pro"/>
              <a:ea typeface="Source Sans Pro"/>
              <a:cs typeface="Source Sans Pro"/>
              <a:sym typeface="Source Sans Pro"/>
            </a:endParaRPr>
          </a:p>
          <a:p>
            <a:pPr marL="0" indent="0">
              <a:buClr>
                <a:srgbClr val="000000"/>
              </a:buClr>
              <a:buNone/>
            </a:pPr>
            <a:r>
              <a:rPr lang="en-US" b="1" dirty="0">
                <a:solidFill>
                  <a:srgbClr val="002060"/>
                </a:solidFill>
              </a:rPr>
              <a:t>Quid Pro Quo</a:t>
            </a:r>
            <a:r>
              <a:rPr lang="en-US" dirty="0">
                <a:solidFill>
                  <a:srgbClr val="002060"/>
                </a:solidFill>
              </a:rPr>
              <a:t> </a:t>
            </a:r>
            <a:r>
              <a:rPr lang="en-US" dirty="0">
                <a:solidFill>
                  <a:schemeClr val="accent6">
                    <a:lumMod val="75000"/>
                  </a:schemeClr>
                </a:solidFill>
              </a:rPr>
              <a:t>- </a:t>
            </a:r>
            <a:r>
              <a:rPr lang="en-US" dirty="0">
                <a:solidFill>
                  <a:schemeClr val="accent6">
                    <a:lumMod val="75000"/>
                  </a:schemeClr>
                </a:solidFill>
                <a:latin typeface="Source Sans Pro"/>
                <a:ea typeface="Source Sans Pro"/>
                <a:cs typeface="Source Sans Pro"/>
                <a:sym typeface="Source Sans Pro"/>
              </a:rPr>
              <a:t>An </a:t>
            </a:r>
            <a:r>
              <a:rPr lang="en-US" u="sng" dirty="0">
                <a:solidFill>
                  <a:schemeClr val="accent6">
                    <a:lumMod val="75000"/>
                  </a:schemeClr>
                </a:solidFill>
                <a:latin typeface="Source Sans Pro"/>
                <a:ea typeface="Source Sans Pro"/>
                <a:cs typeface="Source Sans Pro"/>
                <a:sym typeface="Source Sans Pro"/>
              </a:rPr>
              <a:t>employee</a:t>
            </a:r>
            <a:r>
              <a:rPr lang="en-US" dirty="0">
                <a:solidFill>
                  <a:schemeClr val="accent6">
                    <a:lumMod val="75000"/>
                  </a:schemeClr>
                </a:solidFill>
                <a:latin typeface="Source Sans Pro"/>
                <a:ea typeface="Source Sans Pro"/>
                <a:cs typeface="Source Sans Pro"/>
                <a:sym typeface="Source Sans Pro"/>
              </a:rPr>
              <a:t> of the recipient conditioning the provision of an aid, benefit, or service of the recipient on an individual’s participation in unwelcome sexual conduct; or</a:t>
            </a:r>
            <a:endParaRPr lang="en-US" dirty="0">
              <a:solidFill>
                <a:schemeClr val="accent6">
                  <a:lumMod val="75000"/>
                </a:schemeClr>
              </a:solidFill>
            </a:endParaRPr>
          </a:p>
          <a:p>
            <a:endParaRPr lang="en-US" dirty="0">
              <a:solidFill>
                <a:schemeClr val="accent6">
                  <a:lumMod val="75000"/>
                </a:schemeClr>
              </a:solidFill>
            </a:endParaRPr>
          </a:p>
        </p:txBody>
      </p:sp>
      <p:sp>
        <p:nvSpPr>
          <p:cNvPr id="6" name="Content Placeholder 5">
            <a:extLst>
              <a:ext uri="{FF2B5EF4-FFF2-40B4-BE49-F238E27FC236}">
                <a16:creationId xmlns:a16="http://schemas.microsoft.com/office/drawing/2014/main" id="{360AA50B-62C3-9563-D5E5-D0113EAC8A16}"/>
              </a:ext>
            </a:extLst>
          </p:cNvPr>
          <p:cNvSpPr>
            <a:spLocks noGrp="1"/>
          </p:cNvSpPr>
          <p:nvPr>
            <p:ph sz="half" idx="2"/>
          </p:nvPr>
        </p:nvSpPr>
        <p:spPr>
          <a:xfrm>
            <a:off x="6172200" y="2141537"/>
            <a:ext cx="5181600" cy="4351338"/>
          </a:xfrm>
          <a:gradFill flip="none" rotWithShape="1">
            <a:gsLst>
              <a:gs pos="0">
                <a:schemeClr val="accent5">
                  <a:lumMod val="40000"/>
                  <a:lumOff val="60000"/>
                  <a:shade val="30000"/>
                  <a:satMod val="115000"/>
                </a:schemeClr>
              </a:gs>
              <a:gs pos="6000">
                <a:schemeClr val="accent5">
                  <a:lumMod val="40000"/>
                  <a:lumOff val="60000"/>
                  <a:shade val="67500"/>
                  <a:satMod val="115000"/>
                </a:schemeClr>
              </a:gs>
              <a:gs pos="100000">
                <a:schemeClr val="accent5">
                  <a:lumMod val="40000"/>
                  <a:lumOff val="60000"/>
                  <a:shade val="100000"/>
                  <a:satMod val="115000"/>
                </a:schemeClr>
              </a:gs>
            </a:gsLst>
            <a:lin ang="2700000" scaled="1"/>
            <a:tileRect/>
          </a:gradFill>
        </p:spPr>
        <p:txBody>
          <a:bodyPr>
            <a:normAutofit fontScale="92500" lnSpcReduction="10000"/>
          </a:bodyPr>
          <a:lstStyle/>
          <a:p>
            <a:pPr marL="0" indent="0">
              <a:buClr>
                <a:srgbClr val="000000"/>
              </a:buClr>
              <a:buSzPts val="1500"/>
              <a:buNone/>
            </a:pPr>
            <a:endParaRPr lang="en-US" sz="900" b="1" dirty="0">
              <a:solidFill>
                <a:schemeClr val="accent6">
                  <a:lumMod val="75000"/>
                </a:schemeClr>
              </a:solidFill>
            </a:endParaRPr>
          </a:p>
          <a:p>
            <a:pPr marL="0" indent="0">
              <a:buClr>
                <a:srgbClr val="000000"/>
              </a:buClr>
              <a:buSzPts val="1500"/>
              <a:buNone/>
            </a:pPr>
            <a:r>
              <a:rPr lang="en-US" b="1" dirty="0">
                <a:solidFill>
                  <a:srgbClr val="002060"/>
                </a:solidFill>
              </a:rPr>
              <a:t>Sexual Assault</a:t>
            </a:r>
            <a:r>
              <a:rPr lang="en-US" dirty="0">
                <a:solidFill>
                  <a:srgbClr val="002060"/>
                </a:solidFill>
              </a:rPr>
              <a:t> </a:t>
            </a:r>
            <a:r>
              <a:rPr lang="en-US" sz="1700" dirty="0">
                <a:solidFill>
                  <a:schemeClr val="accent6">
                    <a:lumMod val="75000"/>
                  </a:schemeClr>
                </a:solidFill>
              </a:rPr>
              <a:t>- as defined in NIBRS</a:t>
            </a:r>
            <a:r>
              <a:rPr lang="en-US" sz="1700" b="1" dirty="0">
                <a:solidFill>
                  <a:schemeClr val="accent6">
                    <a:lumMod val="75000"/>
                  </a:schemeClr>
                </a:solidFill>
              </a:rPr>
              <a:t>*</a:t>
            </a:r>
          </a:p>
          <a:p>
            <a:pPr lvl="1">
              <a:buClr>
                <a:srgbClr val="000000"/>
              </a:buClr>
              <a:buSzPts val="1500"/>
              <a:buFont typeface="Wingdings" pitchFamily="2" charset="2"/>
              <a:buChar char="§"/>
            </a:pPr>
            <a:r>
              <a:rPr lang="en-US" sz="2800" dirty="0">
                <a:solidFill>
                  <a:schemeClr val="accent6">
                    <a:lumMod val="75000"/>
                  </a:schemeClr>
                </a:solidFill>
              </a:rPr>
              <a:t>Sexual Intercourse</a:t>
            </a:r>
          </a:p>
          <a:p>
            <a:pPr lvl="1">
              <a:buClr>
                <a:srgbClr val="000000"/>
              </a:buClr>
              <a:buSzPts val="1500"/>
              <a:buFont typeface="Wingdings" pitchFamily="2" charset="2"/>
              <a:buChar char="§"/>
            </a:pPr>
            <a:r>
              <a:rPr lang="en-US" sz="2800" dirty="0">
                <a:solidFill>
                  <a:schemeClr val="accent6">
                    <a:lumMod val="75000"/>
                  </a:schemeClr>
                </a:solidFill>
              </a:rPr>
              <a:t>Intentional Touching (fondling)</a:t>
            </a:r>
          </a:p>
          <a:p>
            <a:pPr lvl="1">
              <a:buClr>
                <a:srgbClr val="000000"/>
              </a:buClr>
              <a:buSzPts val="1500"/>
              <a:buFont typeface="Wingdings" pitchFamily="2" charset="2"/>
              <a:buChar char="§"/>
            </a:pPr>
            <a:r>
              <a:rPr lang="en-US" sz="2800" dirty="0">
                <a:solidFill>
                  <a:schemeClr val="accent6">
                    <a:lumMod val="75000"/>
                  </a:schemeClr>
                </a:solidFill>
              </a:rPr>
              <a:t>Sexual Intercourse with a relative</a:t>
            </a:r>
          </a:p>
          <a:p>
            <a:pPr lvl="1">
              <a:buClr>
                <a:srgbClr val="000000"/>
              </a:buClr>
              <a:buSzPts val="1500"/>
              <a:buFont typeface="Wingdings" pitchFamily="2" charset="2"/>
              <a:buChar char="§"/>
            </a:pPr>
            <a:r>
              <a:rPr lang="en-US" sz="2800" dirty="0">
                <a:solidFill>
                  <a:schemeClr val="accent6">
                    <a:lumMod val="75000"/>
                  </a:schemeClr>
                </a:solidFill>
              </a:rPr>
              <a:t>Statutory Rape</a:t>
            </a:r>
          </a:p>
          <a:p>
            <a:pPr lvl="1">
              <a:buClr>
                <a:srgbClr val="000000"/>
              </a:buClr>
              <a:buSzPts val="1500"/>
              <a:buFont typeface="Wingdings" pitchFamily="2" charset="2"/>
              <a:buChar char="§"/>
            </a:pPr>
            <a:r>
              <a:rPr lang="en-US" sz="2800" dirty="0">
                <a:solidFill>
                  <a:schemeClr val="accent6">
                    <a:lumMod val="75000"/>
                  </a:schemeClr>
                </a:solidFill>
              </a:rPr>
              <a:t>Dating Violence</a:t>
            </a:r>
          </a:p>
          <a:p>
            <a:pPr lvl="1">
              <a:buClr>
                <a:srgbClr val="000000"/>
              </a:buClr>
              <a:buSzPts val="1500"/>
              <a:buFont typeface="Wingdings" pitchFamily="2" charset="2"/>
              <a:buChar char="§"/>
            </a:pPr>
            <a:r>
              <a:rPr lang="en-US" sz="2800" dirty="0">
                <a:solidFill>
                  <a:schemeClr val="accent6">
                    <a:lumMod val="75000"/>
                  </a:schemeClr>
                </a:solidFill>
              </a:rPr>
              <a:t>Domestic Violence</a:t>
            </a:r>
          </a:p>
          <a:p>
            <a:pPr lvl="1">
              <a:buClr>
                <a:srgbClr val="000000"/>
              </a:buClr>
              <a:buSzPts val="1500"/>
              <a:buFont typeface="Wingdings" pitchFamily="2" charset="2"/>
              <a:buChar char="§"/>
            </a:pPr>
            <a:r>
              <a:rPr lang="en-US" sz="2800" dirty="0">
                <a:solidFill>
                  <a:schemeClr val="accent6">
                    <a:lumMod val="75000"/>
                  </a:schemeClr>
                </a:solidFill>
              </a:rPr>
              <a:t>Stalking</a:t>
            </a:r>
          </a:p>
          <a:p>
            <a:pPr marL="0" indent="0">
              <a:buNone/>
            </a:pPr>
            <a:endParaRPr lang="en-US" dirty="0"/>
          </a:p>
        </p:txBody>
      </p:sp>
      <p:sp>
        <p:nvSpPr>
          <p:cNvPr id="7" name="TextBox 6">
            <a:extLst>
              <a:ext uri="{FF2B5EF4-FFF2-40B4-BE49-F238E27FC236}">
                <a16:creationId xmlns:a16="http://schemas.microsoft.com/office/drawing/2014/main" id="{137D5E7D-CC1C-C3C1-36CC-3B1455B5C357}"/>
              </a:ext>
            </a:extLst>
          </p:cNvPr>
          <p:cNvSpPr txBox="1"/>
          <p:nvPr/>
        </p:nvSpPr>
        <p:spPr>
          <a:xfrm>
            <a:off x="1882697" y="1429078"/>
            <a:ext cx="8274205" cy="523220"/>
          </a:xfrm>
          <a:prstGeom prst="rect">
            <a:avLst/>
          </a:prstGeom>
          <a:solidFill>
            <a:schemeClr val="accent5">
              <a:lumMod val="60000"/>
              <a:lumOff val="40000"/>
            </a:schemeClr>
          </a:solidFill>
          <a:ln w="38100">
            <a:solidFill>
              <a:schemeClr val="accent6">
                <a:lumMod val="75000"/>
              </a:schemeClr>
            </a:solidFill>
          </a:ln>
        </p:spPr>
        <p:txBody>
          <a:bodyPr wrap="square" rtlCol="0">
            <a:spAutoFit/>
          </a:bodyPr>
          <a:lstStyle/>
          <a:p>
            <a:pPr algn="ctr"/>
            <a:r>
              <a:rPr lang="en-US" b="1" i="1" dirty="0">
                <a:solidFill>
                  <a:schemeClr val="accent6">
                    <a:lumMod val="50000"/>
                  </a:schemeClr>
                </a:solidFill>
                <a:latin typeface="Arial Narrow" panose="020B0604020202020204" pitchFamily="34" charset="0"/>
                <a:ea typeface="Roboto"/>
                <a:cs typeface="Arial Narrow" panose="020B0604020202020204" pitchFamily="34" charset="0"/>
                <a:sym typeface="Roboto"/>
              </a:rPr>
              <a:t>Conduct on the basis of sex that satisfies one or more of the following</a:t>
            </a:r>
            <a:r>
              <a:rPr lang="en-US" sz="2800" b="1" i="1" dirty="0">
                <a:solidFill>
                  <a:schemeClr val="accent6">
                    <a:lumMod val="50000"/>
                  </a:schemeClr>
                </a:solidFill>
                <a:latin typeface="Arial Narrow" panose="020B0604020202020204" pitchFamily="34" charset="0"/>
                <a:ea typeface="Source Sans Pro"/>
                <a:cs typeface="Arial Narrow" panose="020B0604020202020204" pitchFamily="34" charset="0"/>
                <a:sym typeface="Source Sans Pro"/>
              </a:rPr>
              <a:t>:</a:t>
            </a:r>
            <a:endParaRPr lang="en-US" sz="2800" b="1" i="1" dirty="0">
              <a:solidFill>
                <a:schemeClr val="accent6">
                  <a:lumMod val="50000"/>
                </a:schemeClr>
              </a:solidFill>
              <a:latin typeface="Arial Narrow" panose="020B0604020202020204" pitchFamily="34" charset="0"/>
              <a:ea typeface="Roboto"/>
              <a:cs typeface="Arial Narrow" panose="020B0604020202020204" pitchFamily="34" charset="0"/>
              <a:sym typeface="Roboto"/>
            </a:endParaRPr>
          </a:p>
        </p:txBody>
      </p:sp>
      <p:sp>
        <p:nvSpPr>
          <p:cNvPr id="8" name="TextBox 7">
            <a:extLst>
              <a:ext uri="{FF2B5EF4-FFF2-40B4-BE49-F238E27FC236}">
                <a16:creationId xmlns:a16="http://schemas.microsoft.com/office/drawing/2014/main" id="{92B53A9E-A968-F784-951D-5BAE311F059E}"/>
              </a:ext>
            </a:extLst>
          </p:cNvPr>
          <p:cNvSpPr txBox="1"/>
          <p:nvPr/>
        </p:nvSpPr>
        <p:spPr>
          <a:xfrm>
            <a:off x="7259443" y="5901861"/>
            <a:ext cx="4482791" cy="369332"/>
          </a:xfrm>
          <a:prstGeom prst="rect">
            <a:avLst/>
          </a:prstGeom>
          <a:solidFill>
            <a:srgbClr val="0070C0"/>
          </a:solidFill>
        </p:spPr>
        <p:txBody>
          <a:bodyPr wrap="square" rtlCol="0">
            <a:spAutoFit/>
          </a:bodyPr>
          <a:lstStyle/>
          <a:p>
            <a:r>
              <a:rPr lang="en-US" b="1" dirty="0">
                <a:latin typeface="Roboto"/>
                <a:ea typeface="Roboto"/>
                <a:cs typeface="Roboto"/>
                <a:sym typeface="Roboto"/>
              </a:rPr>
              <a:t>*</a:t>
            </a:r>
            <a:r>
              <a:rPr lang="en-US" i="1" dirty="0">
                <a:latin typeface="Roboto"/>
                <a:ea typeface="Roboto"/>
                <a:cs typeface="Roboto"/>
                <a:sym typeface="Roboto"/>
              </a:rPr>
              <a:t>National Incident-Based Reporting System</a:t>
            </a:r>
          </a:p>
        </p:txBody>
      </p:sp>
    </p:spTree>
    <p:extLst>
      <p:ext uri="{BB962C8B-B14F-4D97-AF65-F5344CB8AC3E}">
        <p14:creationId xmlns:p14="http://schemas.microsoft.com/office/powerpoint/2010/main" val="1849479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935978" y="1488460"/>
            <a:ext cx="3245593" cy="4178441"/>
          </a:xfrm>
        </p:spPr>
        <p:txBody>
          <a:bodyPr anchor="b">
            <a:noAutofit/>
          </a:bodyPr>
          <a:lstStyle/>
          <a:p>
            <a:pPr algn="r" defTabSz="813816"/>
            <a:r>
              <a:rPr lang="en-US" sz="2848" b="1" kern="1200" cap="all">
                <a:solidFill>
                  <a:srgbClr val="FFFF00"/>
                </a:solidFill>
                <a:latin typeface="DINbekBold"/>
                <a:ea typeface="+mj-ea"/>
                <a:cs typeface="+mj-cs"/>
              </a:rPr>
              <a:t>PREGNANCY ACCOMMODATIONS </a:t>
            </a:r>
            <a:r>
              <a:rPr lang="en-US" sz="2848" kern="1200" cap="all">
                <a:solidFill>
                  <a:srgbClr val="FFFFFF"/>
                </a:solidFill>
                <a:latin typeface="DINbekBold"/>
                <a:ea typeface="+mj-ea"/>
                <a:cs typeface="+mj-cs"/>
              </a:rPr>
              <a:t>AND RELATED CONDITIONS FOR STUDENTS AND EMPLOYEES</a:t>
            </a:r>
            <a:br>
              <a:rPr lang="en-US" sz="3115" kern="1200" cap="all">
                <a:solidFill>
                  <a:srgbClr val="FFFFFF"/>
                </a:solidFill>
                <a:latin typeface="DINbekBold"/>
                <a:ea typeface="+mj-ea"/>
                <a:cs typeface="+mj-cs"/>
              </a:rPr>
            </a:br>
            <a:endParaRPr lang="en-US" sz="3500">
              <a:solidFill>
                <a:srgbClr val="FFFFFF"/>
              </a:solidFill>
            </a:endParaRPr>
          </a:p>
        </p:txBody>
      </p:sp>
      <p:sp>
        <p:nvSpPr>
          <p:cNvPr id="3" name="Content Placeholder 2">
            <a:extLst>
              <a:ext uri="{FF2B5EF4-FFF2-40B4-BE49-F238E27FC236}">
                <a16:creationId xmlns:a16="http://schemas.microsoft.com/office/drawing/2014/main" id="{3B711285-3669-1949-1793-4013EDEC5010}"/>
              </a:ext>
            </a:extLst>
          </p:cNvPr>
          <p:cNvSpPr>
            <a:spLocks noGrp="1"/>
          </p:cNvSpPr>
          <p:nvPr>
            <p:ph idx="1"/>
          </p:nvPr>
        </p:nvSpPr>
        <p:spPr>
          <a:xfrm>
            <a:off x="4818957" y="457200"/>
            <a:ext cx="4515712" cy="5943600"/>
          </a:xfrm>
          <a:solidFill>
            <a:schemeClr val="bg1"/>
          </a:solidFill>
        </p:spPr>
        <p:txBody>
          <a:bodyPr anchor="ctr">
            <a:normAutofit fontScale="92500" lnSpcReduction="10000"/>
          </a:bodyPr>
          <a:lstStyle/>
          <a:p>
            <a:pPr marL="0" indent="0" defTabSz="813816">
              <a:lnSpc>
                <a:spcPct val="120000"/>
              </a:lnSpc>
              <a:spcBef>
                <a:spcPts val="0"/>
              </a:spcBef>
              <a:buNone/>
            </a:pPr>
            <a:endParaRPr lang="en-US" sz="2000" kern="1200" dirty="0">
              <a:solidFill>
                <a:schemeClr val="tx1"/>
              </a:solidFill>
              <a:latin typeface="Arial" panose="020B0604020202020204" pitchFamily="34" charset="0"/>
              <a:ea typeface="+mn-ea"/>
              <a:cs typeface="Arial" panose="020B0604020202020204" pitchFamily="34" charset="0"/>
            </a:endParaRPr>
          </a:p>
          <a:p>
            <a:pPr marL="0" indent="0" defTabSz="813816">
              <a:lnSpc>
                <a:spcPct val="120000"/>
              </a:lnSpc>
              <a:spcBef>
                <a:spcPts val="0"/>
              </a:spcBef>
              <a:buNone/>
            </a:pPr>
            <a:r>
              <a:rPr lang="en-US" sz="2000" kern="1200" dirty="0">
                <a:solidFill>
                  <a:schemeClr val="tx1"/>
                </a:solidFill>
                <a:latin typeface="Arial" panose="020B0604020202020204" pitchFamily="34" charset="0"/>
                <a:ea typeface="+mn-ea"/>
                <a:cs typeface="Arial" panose="020B0604020202020204" pitchFamily="34" charset="0"/>
              </a:rPr>
              <a:t>MVNU, through the Office of Civil Rights, </a:t>
            </a:r>
            <a:r>
              <a:rPr lang="en-US" sz="2000" b="1" kern="1200" dirty="0">
                <a:solidFill>
                  <a:schemeClr val="tx1"/>
                </a:solidFill>
                <a:latin typeface="Arial" panose="020B0604020202020204" pitchFamily="34" charset="0"/>
                <a:ea typeface="+mn-ea"/>
                <a:cs typeface="Arial" panose="020B0604020202020204" pitchFamily="34" charset="0"/>
              </a:rPr>
              <a:t>supports pregnant students, faculty, and staff so they can achieve academic and work success</a:t>
            </a:r>
            <a:r>
              <a:rPr lang="en-US" sz="2000" kern="1200" dirty="0">
                <a:solidFill>
                  <a:schemeClr val="tx1"/>
                </a:solidFill>
                <a:latin typeface="Arial" panose="020B0604020202020204" pitchFamily="34" charset="0"/>
                <a:ea typeface="+mn-ea"/>
                <a:cs typeface="Arial" panose="020B0604020202020204" pitchFamily="34" charset="0"/>
              </a:rPr>
              <a:t> while pregnant, recovering from birth of a child, caring for a newborn, and nursing an infant. The applicable federal laws pertaining to pregnancy at MNVU are stated below:</a:t>
            </a:r>
          </a:p>
          <a:p>
            <a:pPr marL="0" indent="0" defTabSz="813816">
              <a:lnSpc>
                <a:spcPct val="120000"/>
              </a:lnSpc>
              <a:spcBef>
                <a:spcPts val="0"/>
              </a:spcBef>
              <a:buNone/>
            </a:pPr>
            <a:endParaRPr lang="en-US" sz="2000" kern="1200" dirty="0">
              <a:solidFill>
                <a:schemeClr val="tx1"/>
              </a:solidFill>
              <a:latin typeface="Arial" panose="020B0604020202020204" pitchFamily="34" charset="0"/>
              <a:ea typeface="+mn-ea"/>
              <a:cs typeface="Arial" panose="020B0604020202020204" pitchFamily="34" charset="0"/>
            </a:endParaRP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Title IX </a:t>
            </a: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Title VII</a:t>
            </a:r>
            <a:r>
              <a:rPr lang="en-US" sz="2000" kern="1200" dirty="0">
                <a:solidFill>
                  <a:schemeClr val="tx1"/>
                </a:solidFill>
                <a:latin typeface="Arial" panose="020B0604020202020204" pitchFamily="34" charset="0"/>
                <a:ea typeface="+mn-ea"/>
                <a:cs typeface="Arial" panose="020B0604020202020204" pitchFamily="34" charset="0"/>
              </a:rPr>
              <a:t> </a:t>
            </a: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ADA</a:t>
            </a:r>
            <a:r>
              <a:rPr lang="en-US" sz="2000" kern="1200" dirty="0">
                <a:solidFill>
                  <a:schemeClr val="tx1"/>
                </a:solidFill>
                <a:latin typeface="Arial" panose="020B0604020202020204" pitchFamily="34" charset="0"/>
                <a:ea typeface="+mn-ea"/>
                <a:cs typeface="Arial" panose="020B0604020202020204" pitchFamily="34" charset="0"/>
              </a:rPr>
              <a:t>/</a:t>
            </a:r>
            <a:r>
              <a:rPr lang="en-US" sz="2000" b="1" kern="1200" dirty="0">
                <a:solidFill>
                  <a:schemeClr val="tx1"/>
                </a:solidFill>
                <a:latin typeface="Arial" panose="020B0604020202020204" pitchFamily="34" charset="0"/>
                <a:ea typeface="+mn-ea"/>
                <a:cs typeface="Arial" panose="020B0604020202020204" pitchFamily="34" charset="0"/>
              </a:rPr>
              <a:t>Section 504</a:t>
            </a:r>
            <a:r>
              <a:rPr lang="en-US" sz="2000" kern="1200" dirty="0">
                <a:solidFill>
                  <a:schemeClr val="tx1"/>
                </a:solidFill>
                <a:latin typeface="Arial" panose="020B0604020202020204" pitchFamily="34" charset="0"/>
                <a:ea typeface="+mn-ea"/>
                <a:cs typeface="Arial" panose="020B0604020202020204" pitchFamily="34" charset="0"/>
              </a:rPr>
              <a:t>) </a:t>
            </a: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Pregnancy Discrimination Act </a:t>
            </a:r>
            <a:r>
              <a:rPr lang="en-US" sz="2000" kern="1200" dirty="0">
                <a:solidFill>
                  <a:schemeClr val="tx1"/>
                </a:solidFill>
                <a:latin typeface="Arial" panose="020B0604020202020204" pitchFamily="34" charset="0"/>
                <a:ea typeface="+mn-ea"/>
                <a:cs typeface="Arial" panose="020B0604020202020204" pitchFamily="34" charset="0"/>
              </a:rPr>
              <a:t>prohibits discrimination on the basis of pregnancy, childbirth, or related medical conditions.</a:t>
            </a:r>
          </a:p>
          <a:p>
            <a:endParaRPr lang="en-US" sz="1500" dirty="0"/>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10239" y="1091046"/>
            <a:ext cx="2128490" cy="2128490"/>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10239" y="3485218"/>
            <a:ext cx="2140986" cy="2140986"/>
          </a:xfrm>
          <a:prstGeom prst="rect">
            <a:avLst/>
          </a:prstGeom>
        </p:spPr>
      </p:pic>
      <p:pic>
        <p:nvPicPr>
          <p:cNvPr id="9" name="Graphic 8" descr="Home1 outline">
            <a:extLst>
              <a:ext uri="{FF2B5EF4-FFF2-40B4-BE49-F238E27FC236}">
                <a16:creationId xmlns:a16="http://schemas.microsoft.com/office/drawing/2014/main" id="{0E1E9620-76B2-03F6-B510-70115279F5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268" y="530008"/>
            <a:ext cx="1423208" cy="1423208"/>
          </a:xfrm>
          <a:prstGeom prst="rect">
            <a:avLst/>
          </a:prstGeom>
        </p:spPr>
      </p:pic>
      <p:sp>
        <p:nvSpPr>
          <p:cNvPr id="11" name="TextBox 10">
            <a:extLst>
              <a:ext uri="{FF2B5EF4-FFF2-40B4-BE49-F238E27FC236}">
                <a16:creationId xmlns:a16="http://schemas.microsoft.com/office/drawing/2014/main" id="{2384590C-22A9-3DAC-3091-0A1D5D3D342C}"/>
              </a:ext>
            </a:extLst>
          </p:cNvPr>
          <p:cNvSpPr txBox="1"/>
          <p:nvPr/>
        </p:nvSpPr>
        <p:spPr>
          <a:xfrm>
            <a:off x="840774" y="1914170"/>
            <a:ext cx="2037042" cy="338875"/>
          </a:xfrm>
          <a:prstGeom prst="rect">
            <a:avLst/>
          </a:prstGeom>
          <a:solidFill>
            <a:srgbClr val="00B0F0"/>
          </a:solidFill>
        </p:spPr>
        <p:txBody>
          <a:bodyPr wrap="square">
            <a:spAutoFit/>
          </a:bodyPr>
          <a:lstStyle/>
          <a:p>
            <a:pPr algn="ctr" defTabSz="813816">
              <a:spcAft>
                <a:spcPts val="600"/>
              </a:spcAft>
            </a:pPr>
            <a:r>
              <a:rPr lang="en-US" sz="1602" b="1" kern="1200">
                <a:solidFill>
                  <a:schemeClr val="bg1"/>
                </a:solidFill>
                <a:latin typeface="Baguet Script" pitchFamily="2" charset="77"/>
                <a:ea typeface="+mn-ea"/>
                <a:cs typeface="+mn-cs"/>
              </a:rPr>
              <a:t>Be a Good Neighbor</a:t>
            </a:r>
            <a:endParaRPr lang="en-US" b="1">
              <a:solidFill>
                <a:schemeClr val="bg1"/>
              </a:solidFill>
              <a:latin typeface="Baguet Script" pitchFamily="2" charset="77"/>
            </a:endParaRPr>
          </a:p>
        </p:txBody>
      </p:sp>
    </p:spTree>
    <p:extLst>
      <p:ext uri="{BB962C8B-B14F-4D97-AF65-F5344CB8AC3E}">
        <p14:creationId xmlns:p14="http://schemas.microsoft.com/office/powerpoint/2010/main" val="3888112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1002824" y="1430576"/>
            <a:ext cx="3296131" cy="4243504"/>
          </a:xfrm>
        </p:spPr>
        <p:txBody>
          <a:bodyPr anchor="b">
            <a:noAutofit/>
          </a:bodyPr>
          <a:lstStyle/>
          <a:p>
            <a:pPr algn="r" defTabSz="822960"/>
            <a:r>
              <a:rPr lang="en-US" sz="2880" b="1" kern="1200" cap="all">
                <a:solidFill>
                  <a:srgbClr val="FFFF00"/>
                </a:solidFill>
                <a:latin typeface="DINbekBold"/>
                <a:ea typeface="+mj-ea"/>
                <a:cs typeface="+mj-cs"/>
              </a:rPr>
              <a:t>PREGNANCY ACCOMMODATIONS </a:t>
            </a:r>
            <a:r>
              <a:rPr lang="en-US" sz="2880" kern="1200" cap="all">
                <a:solidFill>
                  <a:srgbClr val="FFFFFF"/>
                </a:solidFill>
                <a:latin typeface="DINbekBold"/>
                <a:ea typeface="+mj-ea"/>
                <a:cs typeface="+mj-cs"/>
              </a:rPr>
              <a:t>AND RELATED CONDITIONS FOR STUDENTS AND EMPLOYEES</a:t>
            </a:r>
            <a:br>
              <a:rPr lang="en-US" sz="3150" kern="1200" cap="all">
                <a:solidFill>
                  <a:srgbClr val="FFFFFF"/>
                </a:solidFill>
                <a:latin typeface="DINbekBold"/>
                <a:ea typeface="+mj-ea"/>
                <a:cs typeface="+mj-cs"/>
              </a:rPr>
            </a:br>
            <a:endParaRPr lang="en-US" sz="3500">
              <a:solidFill>
                <a:srgbClr val="FFFFFF"/>
              </a:solidFill>
            </a:endParaRPr>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5929" y="5010905"/>
            <a:ext cx="1389895" cy="1389895"/>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1752" y="4521808"/>
            <a:ext cx="1389895" cy="1389895"/>
          </a:xfrm>
          <a:prstGeom prst="rect">
            <a:avLst/>
          </a:prstGeom>
        </p:spPr>
      </p:pic>
      <p:pic>
        <p:nvPicPr>
          <p:cNvPr id="9" name="Graphic 8" descr="Home1 outline">
            <a:extLst>
              <a:ext uri="{FF2B5EF4-FFF2-40B4-BE49-F238E27FC236}">
                <a16:creationId xmlns:a16="http://schemas.microsoft.com/office/drawing/2014/main" id="{0E1E9620-76B2-03F6-B510-70115279F5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3504" y="457200"/>
            <a:ext cx="1445369" cy="1445369"/>
          </a:xfrm>
          <a:prstGeom prst="rect">
            <a:avLst/>
          </a:prstGeom>
        </p:spPr>
      </p:pic>
      <p:sp>
        <p:nvSpPr>
          <p:cNvPr id="11" name="TextBox 10">
            <a:extLst>
              <a:ext uri="{FF2B5EF4-FFF2-40B4-BE49-F238E27FC236}">
                <a16:creationId xmlns:a16="http://schemas.microsoft.com/office/drawing/2014/main" id="{2384590C-22A9-3DAC-3091-0A1D5D3D342C}"/>
              </a:ext>
            </a:extLst>
          </p:cNvPr>
          <p:cNvSpPr txBox="1"/>
          <p:nvPr/>
        </p:nvSpPr>
        <p:spPr>
          <a:xfrm>
            <a:off x="906137" y="1862915"/>
            <a:ext cx="2068761" cy="341632"/>
          </a:xfrm>
          <a:prstGeom prst="rect">
            <a:avLst/>
          </a:prstGeom>
          <a:solidFill>
            <a:srgbClr val="00B0F0"/>
          </a:solidFill>
        </p:spPr>
        <p:txBody>
          <a:bodyPr wrap="square">
            <a:spAutoFit/>
          </a:bodyPr>
          <a:lstStyle/>
          <a:p>
            <a:pPr algn="ctr" defTabSz="822960">
              <a:spcAft>
                <a:spcPts val="600"/>
              </a:spcAft>
            </a:pPr>
            <a:r>
              <a:rPr lang="en-US" sz="1620" b="1" kern="1200">
                <a:solidFill>
                  <a:schemeClr val="bg1"/>
                </a:solidFill>
                <a:latin typeface="Baguet Script" pitchFamily="2" charset="77"/>
                <a:ea typeface="+mn-ea"/>
                <a:cs typeface="+mn-cs"/>
              </a:rPr>
              <a:t>Be a Good Neighbor</a:t>
            </a:r>
            <a:endParaRPr lang="en-US" b="1">
              <a:solidFill>
                <a:schemeClr val="bg1"/>
              </a:solidFill>
              <a:latin typeface="Baguet Script" pitchFamily="2" charset="77"/>
            </a:endParaRPr>
          </a:p>
        </p:txBody>
      </p:sp>
      <p:sp>
        <p:nvSpPr>
          <p:cNvPr id="13" name="TextBox 12">
            <a:extLst>
              <a:ext uri="{FF2B5EF4-FFF2-40B4-BE49-F238E27FC236}">
                <a16:creationId xmlns:a16="http://schemas.microsoft.com/office/drawing/2014/main" id="{F7DA0452-9165-0D06-37DC-0E95DCA43B3C}"/>
              </a:ext>
            </a:extLst>
          </p:cNvPr>
          <p:cNvSpPr txBox="1"/>
          <p:nvPr/>
        </p:nvSpPr>
        <p:spPr>
          <a:xfrm>
            <a:off x="4533112" y="304268"/>
            <a:ext cx="5122385" cy="6337119"/>
          </a:xfrm>
          <a:prstGeom prst="rect">
            <a:avLst/>
          </a:prstGeom>
          <a:solidFill>
            <a:schemeClr val="bg1"/>
          </a:solidFill>
        </p:spPr>
        <p:txBody>
          <a:bodyPr wrap="square" rtlCol="0">
            <a:spAutoFit/>
          </a:bodyPr>
          <a:lstStyle/>
          <a:p>
            <a:pPr defTabSz="822960">
              <a:spcAft>
                <a:spcPts val="600"/>
              </a:spcAft>
            </a:pPr>
            <a:r>
              <a:rPr lang="en-US" sz="1620" b="1" kern="1200" dirty="0">
                <a:solidFill>
                  <a:schemeClr val="tx1"/>
                </a:solidFill>
                <a:highlight>
                  <a:srgbClr val="FFFF00"/>
                </a:highlight>
                <a:latin typeface="+mn-lt"/>
                <a:ea typeface="+mn-ea"/>
                <a:cs typeface="Times New Roman" panose="02020603050405020304" pitchFamily="18" charset="0"/>
              </a:rPr>
              <a:t>TITLE IX ADJUSTMENTS </a:t>
            </a:r>
          </a:p>
          <a:p>
            <a:pPr defTabSz="822960">
              <a:spcAft>
                <a:spcPts val="600"/>
              </a:spcAft>
            </a:pPr>
            <a:endParaRPr lang="en-US" sz="720" kern="1200" dirty="0">
              <a:solidFill>
                <a:schemeClr val="tx1"/>
              </a:solidFill>
              <a:latin typeface="+mn-lt"/>
              <a:ea typeface="+mn-ea"/>
              <a:cs typeface="Times New Roman" panose="02020603050405020304" pitchFamily="18" charset="0"/>
            </a:endParaRPr>
          </a:p>
          <a:p>
            <a:pPr defTabSz="822960">
              <a:spcAft>
                <a:spcPts val="600"/>
              </a:spcAft>
            </a:pPr>
            <a:r>
              <a:rPr lang="en-US" sz="1620" kern="1200" dirty="0">
                <a:solidFill>
                  <a:schemeClr val="tx1"/>
                </a:solidFill>
                <a:latin typeface="+mn-lt"/>
                <a:ea typeface="+mn-ea"/>
                <a:cs typeface="Times New Roman" panose="02020603050405020304" pitchFamily="18" charset="0"/>
              </a:rPr>
              <a:t>Adjustments are time-limited for the period of the documented “medical necessity” per Title IX.  They refer to options during and after pregnancy that provide for equitable access and ability to fully participate in academic programs, activities, practicums/field placements, and athletics. </a:t>
            </a:r>
          </a:p>
          <a:p>
            <a:pPr defTabSz="822960">
              <a:spcAft>
                <a:spcPts val="600"/>
              </a:spcAft>
            </a:pPr>
            <a:r>
              <a:rPr lang="en-US" sz="1620" kern="1200" dirty="0">
                <a:solidFill>
                  <a:schemeClr val="tx1"/>
                </a:solidFill>
                <a:latin typeface="+mn-lt"/>
                <a:ea typeface="+mn-ea"/>
                <a:cs typeface="Times New Roman" panose="02020603050405020304" pitchFamily="18" charset="0"/>
              </a:rPr>
              <a:t>Adjustments extend to parenting and primary caretaker of infant, and may include conditions arising from pregnancy, complicating pregnancy or resultant from pregnancy that might not otherwise be considered a disability/condition. </a:t>
            </a:r>
          </a:p>
          <a:p>
            <a:pPr defTabSz="822960">
              <a:spcAft>
                <a:spcPts val="600"/>
              </a:spcAft>
            </a:pPr>
            <a:endParaRPr lang="en-US" sz="1620" b="1" kern="1200" dirty="0">
              <a:solidFill>
                <a:schemeClr val="tx1"/>
              </a:solidFill>
              <a:latin typeface="+mn-lt"/>
              <a:ea typeface="+mn-ea"/>
              <a:cs typeface="+mn-cs"/>
            </a:endParaRPr>
          </a:p>
          <a:p>
            <a:pPr defTabSz="822960">
              <a:spcAft>
                <a:spcPts val="600"/>
              </a:spcAft>
            </a:pPr>
            <a:r>
              <a:rPr lang="en-US" sz="1620" b="1" kern="1200" dirty="0">
                <a:solidFill>
                  <a:schemeClr val="tx1"/>
                </a:solidFill>
                <a:highlight>
                  <a:srgbClr val="FFFF00"/>
                </a:highlight>
                <a:latin typeface="+mn-lt"/>
                <a:ea typeface="+mn-ea"/>
                <a:cs typeface="+mn-cs"/>
              </a:rPr>
              <a:t>ADA/504 ACCOMMODATIONS </a:t>
            </a:r>
          </a:p>
          <a:p>
            <a:pPr defTabSz="822960">
              <a:spcAft>
                <a:spcPts val="600"/>
              </a:spcAft>
            </a:pPr>
            <a:endParaRPr lang="en-US" sz="720" kern="1200" dirty="0">
              <a:solidFill>
                <a:schemeClr val="tx1"/>
              </a:solidFill>
              <a:latin typeface="+mn-lt"/>
              <a:ea typeface="+mn-ea"/>
              <a:cs typeface="+mn-cs"/>
            </a:endParaRPr>
          </a:p>
          <a:p>
            <a:pPr defTabSz="822960">
              <a:spcAft>
                <a:spcPts val="600"/>
              </a:spcAft>
            </a:pPr>
            <a:r>
              <a:rPr lang="en-US" sz="1620" kern="1200" dirty="0">
                <a:solidFill>
                  <a:schemeClr val="tx1"/>
                </a:solidFill>
                <a:latin typeface="+mn-lt"/>
                <a:ea typeface="+mn-ea"/>
                <a:cs typeface="+mn-cs"/>
              </a:rPr>
              <a:t>Accommodations require the presence of a “qualified” disability and/or condition per ADA/504. Pregnancy, alone, is not a disability. Pregnancy may be considered a temporary disability in certain circumstances under Section 504, or it may be considered a disability when one or more impairments related to pregnancy are present OR when a condition arising from pregnancy becomes long-lasting (i.e.: postpartum depression or gestational diabetes that becomes Type II) under ADA. </a:t>
            </a:r>
            <a:endParaRPr lang="en-US" sz="1800" dirty="0">
              <a:effectLst/>
              <a:ea typeface="Times New Roman" panose="02020603050405020304" pitchFamily="18" charset="0"/>
            </a:endParaRPr>
          </a:p>
        </p:txBody>
      </p:sp>
      <p:sp>
        <p:nvSpPr>
          <p:cNvPr id="15" name="TextBox 14">
            <a:extLst>
              <a:ext uri="{FF2B5EF4-FFF2-40B4-BE49-F238E27FC236}">
                <a16:creationId xmlns:a16="http://schemas.microsoft.com/office/drawing/2014/main" id="{79EB5BF8-647F-E2F9-B8FA-E8EF66A936B4}"/>
              </a:ext>
            </a:extLst>
          </p:cNvPr>
          <p:cNvSpPr txBox="1"/>
          <p:nvPr/>
        </p:nvSpPr>
        <p:spPr>
          <a:xfrm>
            <a:off x="10152856" y="524914"/>
            <a:ext cx="1673099" cy="5807744"/>
          </a:xfrm>
          <a:prstGeom prst="rect">
            <a:avLst/>
          </a:prstGeom>
          <a:solidFill>
            <a:schemeClr val="accent1">
              <a:lumMod val="60000"/>
              <a:lumOff val="40000"/>
            </a:schemeClr>
          </a:solidFill>
          <a:ln w="57150">
            <a:solidFill>
              <a:srgbClr val="002060"/>
            </a:solidFill>
          </a:ln>
        </p:spPr>
        <p:txBody>
          <a:bodyPr wrap="square" rtlCol="0">
            <a:spAutoFit/>
          </a:bodyPr>
          <a:lstStyle/>
          <a:p>
            <a:pPr algn="ctr" defTabSz="822960">
              <a:spcAft>
                <a:spcPts val="600"/>
              </a:spcAft>
            </a:pPr>
            <a:r>
              <a:rPr lang="en-US" sz="1620" b="1" kern="1200">
                <a:solidFill>
                  <a:schemeClr val="tx1"/>
                </a:solidFill>
                <a:latin typeface="Abadi MT Condensed Light" panose="020B0306030101010103" pitchFamily="34" charset="77"/>
                <a:ea typeface="+mn-ea"/>
                <a:cs typeface="+mn-cs"/>
              </a:rPr>
              <a:t>SUPPORTS</a:t>
            </a:r>
            <a:r>
              <a:rPr lang="en-US" sz="1620" kern="1200">
                <a:solidFill>
                  <a:schemeClr val="tx1"/>
                </a:solidFill>
                <a:latin typeface="Abadi MT Condensed Light" panose="020B0306030101010103" pitchFamily="34" charset="77"/>
                <a:ea typeface="+mn-ea"/>
                <a:cs typeface="+mn-cs"/>
              </a:rPr>
              <a:t> </a:t>
            </a:r>
          </a:p>
          <a:p>
            <a:pPr algn="ctr" defTabSz="822960">
              <a:spcAft>
                <a:spcPts val="600"/>
              </a:spcAft>
            </a:pPr>
            <a:endParaRPr lang="en-US" sz="1620" kern="1200">
              <a:solidFill>
                <a:schemeClr val="tx1"/>
              </a:solidFill>
              <a:latin typeface="Abadi MT Condensed Light" panose="020B0306030101010103" pitchFamily="34" charset="77"/>
              <a:ea typeface="+mn-ea"/>
              <a:cs typeface="+mn-cs"/>
            </a:endParaRPr>
          </a:p>
          <a:p>
            <a:pPr defTabSz="822960">
              <a:spcAft>
                <a:spcPts val="600"/>
              </a:spcAft>
            </a:pPr>
            <a:r>
              <a:rPr lang="en-US" sz="1620" kern="1200">
                <a:solidFill>
                  <a:schemeClr val="bg1"/>
                </a:solidFill>
                <a:latin typeface="Abadi MT Condensed Light" panose="020B0306030101010103" pitchFamily="34" charset="77"/>
                <a:ea typeface="+mn-ea"/>
                <a:cs typeface="+mn-cs"/>
              </a:rPr>
              <a:t>Extended deadlines Flexible exam scheduling</a:t>
            </a:r>
            <a:br>
              <a:rPr lang="en-US" sz="1620" kern="1200">
                <a:solidFill>
                  <a:schemeClr val="bg1"/>
                </a:solidFill>
                <a:latin typeface="Abadi MT Condensed Light" panose="020B0306030101010103" pitchFamily="34" charset="77"/>
                <a:ea typeface="+mn-ea"/>
                <a:cs typeface="+mn-cs"/>
              </a:rPr>
            </a:br>
            <a:r>
              <a:rPr lang="en-US" sz="1620" kern="1200">
                <a:solidFill>
                  <a:schemeClr val="bg1"/>
                </a:solidFill>
                <a:latin typeface="Abadi MT Condensed Light" panose="020B0306030101010103" pitchFamily="34" charset="77"/>
                <a:ea typeface="+mn-ea"/>
                <a:cs typeface="+mn-cs"/>
              </a:rPr>
              <a:t>Excused absences</a:t>
            </a:r>
            <a:br>
              <a:rPr lang="en-US" sz="1620" kern="1200">
                <a:solidFill>
                  <a:schemeClr val="bg1"/>
                </a:solidFill>
                <a:latin typeface="Abadi MT Condensed Light" panose="020B0306030101010103" pitchFamily="34" charset="77"/>
                <a:ea typeface="+mn-ea"/>
                <a:cs typeface="+mn-cs"/>
              </a:rPr>
            </a:br>
            <a:r>
              <a:rPr lang="en-US" sz="1620" kern="1200">
                <a:solidFill>
                  <a:schemeClr val="bg1"/>
                </a:solidFill>
                <a:latin typeface="Abadi MT Condensed Light" panose="020B0306030101010103" pitchFamily="34" charset="77"/>
                <a:ea typeface="+mn-ea"/>
                <a:cs typeface="+mn-cs"/>
              </a:rPr>
              <a:t>Grades of incomplete</a:t>
            </a:r>
            <a:br>
              <a:rPr lang="en-US" sz="1620" kern="1200">
                <a:solidFill>
                  <a:schemeClr val="bg1"/>
                </a:solidFill>
                <a:latin typeface="Abadi MT Condensed Light" panose="020B0306030101010103" pitchFamily="34" charset="77"/>
                <a:ea typeface="+mn-ea"/>
                <a:cs typeface="+mn-cs"/>
              </a:rPr>
            </a:br>
            <a:r>
              <a:rPr lang="en-US" sz="1620" kern="1200">
                <a:solidFill>
                  <a:schemeClr val="bg1"/>
                </a:solidFill>
                <a:latin typeface="Abadi MT Condensed Light" panose="020B0306030101010103" pitchFamily="34" charset="77"/>
                <a:ea typeface="+mn-ea"/>
                <a:cs typeface="+mn-cs"/>
              </a:rPr>
              <a:t>Temporary parking in a closer location </a:t>
            </a:r>
          </a:p>
          <a:p>
            <a:pPr defTabSz="822960">
              <a:spcAft>
                <a:spcPts val="600"/>
              </a:spcAft>
            </a:pPr>
            <a:r>
              <a:rPr lang="en-US" sz="1620" kern="1200">
                <a:solidFill>
                  <a:schemeClr val="bg1"/>
                </a:solidFill>
                <a:latin typeface="Abadi MT Condensed Light" panose="020B0306030101010103" pitchFamily="34" charset="77"/>
                <a:ea typeface="+mn-ea"/>
                <a:cs typeface="+mn-cs"/>
              </a:rPr>
              <a:t>Breaks for nursing/pumping </a:t>
            </a:r>
            <a:br>
              <a:rPr lang="en-US" sz="1620" kern="1200">
                <a:solidFill>
                  <a:schemeClr val="bg1"/>
                </a:solidFill>
                <a:latin typeface="Abadi MT Condensed Light" panose="020B0306030101010103" pitchFamily="34" charset="77"/>
                <a:ea typeface="+mn-ea"/>
                <a:cs typeface="+mn-cs"/>
              </a:rPr>
            </a:br>
            <a:r>
              <a:rPr lang="en-US" sz="1620" kern="1200">
                <a:solidFill>
                  <a:schemeClr val="bg1"/>
                </a:solidFill>
                <a:latin typeface="Abadi MT Condensed Light" panose="020B0306030101010103" pitchFamily="34" charset="77"/>
                <a:ea typeface="+mn-ea"/>
                <a:cs typeface="+mn-cs"/>
              </a:rPr>
              <a:t>Job modifications, including reassignment to others of non-essential duties</a:t>
            </a:r>
            <a:br>
              <a:rPr lang="en-US" sz="1620" kern="1200">
                <a:solidFill>
                  <a:schemeClr val="bg1"/>
                </a:solidFill>
                <a:latin typeface="Abadi MT Condensed Light" panose="020B0306030101010103" pitchFamily="34" charset="77"/>
                <a:ea typeface="+mn-ea"/>
                <a:cs typeface="+mn-cs"/>
              </a:rPr>
            </a:br>
            <a:r>
              <a:rPr lang="en-US" sz="1620" kern="1200">
                <a:solidFill>
                  <a:schemeClr val="bg1"/>
                </a:solidFill>
                <a:latin typeface="Abadi MT Condensed Light" panose="020B0306030101010103" pitchFamily="34" charset="77"/>
                <a:ea typeface="+mn-ea"/>
                <a:cs typeface="+mn-cs"/>
              </a:rPr>
              <a:t>Modified work schedule</a:t>
            </a:r>
            <a:br>
              <a:rPr lang="en-US" sz="1620" kern="1200">
                <a:solidFill>
                  <a:schemeClr val="bg1"/>
                </a:solidFill>
                <a:latin typeface="Abadi MT Condensed Light" panose="020B0306030101010103" pitchFamily="34" charset="77"/>
                <a:ea typeface="+mn-ea"/>
                <a:cs typeface="+mn-cs"/>
              </a:rPr>
            </a:br>
            <a:r>
              <a:rPr lang="en-US" sz="1620" kern="1200">
                <a:solidFill>
                  <a:schemeClr val="bg1"/>
                </a:solidFill>
                <a:latin typeface="Abadi MT Condensed Light" panose="020B0306030101010103" pitchFamily="34" charset="77"/>
                <a:ea typeface="+mn-ea"/>
                <a:cs typeface="+mn-cs"/>
              </a:rPr>
              <a:t>Leave of absence  Temporary assignment to a light duty position</a:t>
            </a:r>
            <a:endParaRPr lang="en-US" sz="1800">
              <a:solidFill>
                <a:schemeClr val="bg1"/>
              </a:solidFill>
              <a:effectLst/>
              <a:latin typeface="Abadi MT Condensed Light" panose="020B0306030101010103" pitchFamily="34" charset="77"/>
            </a:endParaRPr>
          </a:p>
        </p:txBody>
      </p:sp>
    </p:spTree>
    <p:extLst>
      <p:ext uri="{BB962C8B-B14F-4D97-AF65-F5344CB8AC3E}">
        <p14:creationId xmlns:p14="http://schemas.microsoft.com/office/powerpoint/2010/main" val="2760628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B30F95-276A-46E5-8F74-892FD84FDFDD}"/>
              </a:ext>
            </a:extLst>
          </p:cNvPr>
          <p:cNvSpPr>
            <a:spLocks noGrp="1"/>
          </p:cNvSpPr>
          <p:nvPr>
            <p:ph type="title"/>
          </p:nvPr>
        </p:nvSpPr>
        <p:spPr>
          <a:solidFill>
            <a:schemeClr val="accent5">
              <a:lumMod val="50000"/>
            </a:schemeClr>
          </a:solidFill>
        </p:spPr>
        <p:txBody>
          <a:bodyPr/>
          <a:lstStyle/>
          <a:p>
            <a:r>
              <a:rPr lang="en-US" b="1" i="1" dirty="0">
                <a:solidFill>
                  <a:schemeClr val="bg1"/>
                </a:solidFill>
                <a:latin typeface="Arial Narrow" panose="020B0604020202020204" pitchFamily="34" charset="0"/>
                <a:cs typeface="Arial Narrow" panose="020B0604020202020204" pitchFamily="34" charset="0"/>
              </a:rPr>
              <a:t>Non-TIX PROHIBITED CONDUCT </a:t>
            </a:r>
            <a:r>
              <a:rPr lang="en-US" sz="3600" b="1" i="1" dirty="0">
                <a:solidFill>
                  <a:schemeClr val="bg1"/>
                </a:solidFill>
                <a:latin typeface="Arial Narrow" panose="020B0604020202020204" pitchFamily="34" charset="0"/>
                <a:cs typeface="Arial Narrow" panose="020B0604020202020204" pitchFamily="34" charset="0"/>
              </a:rPr>
              <a:t>(see VII. B.)</a:t>
            </a:r>
            <a:endParaRPr lang="en-US" sz="3600" dirty="0"/>
          </a:p>
        </p:txBody>
      </p:sp>
      <p:sp>
        <p:nvSpPr>
          <p:cNvPr id="7" name="Content Placeholder 6">
            <a:extLst>
              <a:ext uri="{FF2B5EF4-FFF2-40B4-BE49-F238E27FC236}">
                <a16:creationId xmlns:a16="http://schemas.microsoft.com/office/drawing/2014/main" id="{0F6AA96C-0032-0C1E-6B0B-DAEA02B10238}"/>
              </a:ext>
            </a:extLst>
          </p:cNvPr>
          <p:cNvSpPr>
            <a:spLocks noGrp="1"/>
          </p:cNvSpPr>
          <p:nvPr>
            <p:ph idx="1"/>
          </p:nvPr>
        </p:nvSpPr>
        <p:spPr>
          <a:xfrm>
            <a:off x="838200" y="1881494"/>
            <a:ext cx="10515600" cy="4351338"/>
          </a:xfr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p:spPr>
        <p:txBody>
          <a:bodyPr>
            <a:normAutofit/>
          </a:bodyPr>
          <a:lstStyle/>
          <a:p>
            <a:pPr fontAlgn="base"/>
            <a:r>
              <a:rPr lang="en-US" b="1" dirty="0">
                <a:solidFill>
                  <a:schemeClr val="accent6">
                    <a:lumMod val="75000"/>
                  </a:schemeClr>
                </a:solidFill>
              </a:rPr>
              <a:t>Non-Title IX Sexual Assault</a:t>
            </a:r>
          </a:p>
          <a:p>
            <a:pPr fontAlgn="base"/>
            <a:r>
              <a:rPr lang="en-US" b="1" dirty="0">
                <a:solidFill>
                  <a:schemeClr val="accent6">
                    <a:lumMod val="75000"/>
                  </a:schemeClr>
                </a:solidFill>
              </a:rPr>
              <a:t>Non-Consensual Sexual Contact</a:t>
            </a:r>
          </a:p>
          <a:p>
            <a:pPr fontAlgn="base"/>
            <a:r>
              <a:rPr lang="en-US" b="1" dirty="0">
                <a:solidFill>
                  <a:schemeClr val="accent6">
                    <a:lumMod val="75000"/>
                  </a:schemeClr>
                </a:solidFill>
              </a:rPr>
              <a:t>Sexual Harassment – look at  B.2</a:t>
            </a:r>
          </a:p>
          <a:p>
            <a:pPr fontAlgn="base"/>
            <a:r>
              <a:rPr lang="en-US" b="1" dirty="0">
                <a:solidFill>
                  <a:schemeClr val="accent6">
                    <a:lumMod val="75000"/>
                  </a:schemeClr>
                </a:solidFill>
              </a:rPr>
              <a:t>Gender-Based Harassment – look at B.2</a:t>
            </a:r>
          </a:p>
          <a:p>
            <a:pPr fontAlgn="base"/>
            <a:r>
              <a:rPr lang="en-US" b="1" dirty="0">
                <a:solidFill>
                  <a:schemeClr val="accent6">
                    <a:lumMod val="75000"/>
                  </a:schemeClr>
                </a:solidFill>
              </a:rPr>
              <a:t>Sexual Exploitation – look at B.3</a:t>
            </a:r>
            <a:endParaRPr lang="en-US" dirty="0">
              <a:solidFill>
                <a:schemeClr val="accent6">
                  <a:lumMod val="75000"/>
                </a:schemeClr>
              </a:solidFill>
            </a:endParaRPr>
          </a:p>
          <a:p>
            <a:pPr fontAlgn="base"/>
            <a:r>
              <a:rPr lang="en-US" b="1" dirty="0">
                <a:solidFill>
                  <a:schemeClr val="accent6">
                    <a:lumMod val="75000"/>
                  </a:schemeClr>
                </a:solidFill>
              </a:rPr>
              <a:t>Non-Title IX Domestic Violence</a:t>
            </a:r>
            <a:r>
              <a:rPr lang="en-US" dirty="0">
                <a:solidFill>
                  <a:schemeClr val="accent6">
                    <a:lumMod val="75000"/>
                  </a:schemeClr>
                </a:solidFill>
              </a:rPr>
              <a:t> </a:t>
            </a:r>
          </a:p>
          <a:p>
            <a:pPr fontAlgn="base"/>
            <a:r>
              <a:rPr lang="en-US" b="1" dirty="0">
                <a:solidFill>
                  <a:schemeClr val="accent6">
                    <a:lumMod val="75000"/>
                  </a:schemeClr>
                </a:solidFill>
              </a:rPr>
              <a:t>Non-Title IX Dating Violence</a:t>
            </a:r>
            <a:r>
              <a:rPr lang="en-US" dirty="0">
                <a:solidFill>
                  <a:schemeClr val="accent6">
                    <a:lumMod val="75000"/>
                  </a:schemeClr>
                </a:solidFill>
              </a:rPr>
              <a:t> </a:t>
            </a:r>
          </a:p>
          <a:p>
            <a:pPr fontAlgn="base"/>
            <a:r>
              <a:rPr lang="en-US" b="1" dirty="0">
                <a:solidFill>
                  <a:schemeClr val="accent6">
                    <a:lumMod val="75000"/>
                  </a:schemeClr>
                </a:solidFill>
              </a:rPr>
              <a:t>Non-Title IX Stalking</a:t>
            </a:r>
            <a:r>
              <a:rPr lang="en-US" dirty="0">
                <a:solidFill>
                  <a:schemeClr val="accent6">
                    <a:lumMod val="75000"/>
                  </a:schemeClr>
                </a:solidFill>
              </a:rPr>
              <a:t> </a:t>
            </a:r>
          </a:p>
        </p:txBody>
      </p:sp>
      <p:pic>
        <p:nvPicPr>
          <p:cNvPr id="10" name="Graphic 9" descr="Star">
            <a:extLst>
              <a:ext uri="{FF2B5EF4-FFF2-40B4-BE49-F238E27FC236}">
                <a16:creationId xmlns:a16="http://schemas.microsoft.com/office/drawing/2014/main" id="{04A652B8-824F-5972-517F-72E2491D8B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81798" y="2657474"/>
            <a:ext cx="657225" cy="657225"/>
          </a:xfrm>
          <a:prstGeom prst="rect">
            <a:avLst/>
          </a:prstGeom>
        </p:spPr>
      </p:pic>
      <p:pic>
        <p:nvPicPr>
          <p:cNvPr id="11" name="Graphic 10" descr="Star">
            <a:extLst>
              <a:ext uri="{FF2B5EF4-FFF2-40B4-BE49-F238E27FC236}">
                <a16:creationId xmlns:a16="http://schemas.microsoft.com/office/drawing/2014/main" id="{3D7E769D-E90A-2A8C-75E2-8D3D6BDFBB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05737" y="3188491"/>
            <a:ext cx="657225" cy="657225"/>
          </a:xfrm>
          <a:prstGeom prst="rect">
            <a:avLst/>
          </a:prstGeom>
        </p:spPr>
      </p:pic>
      <p:pic>
        <p:nvPicPr>
          <p:cNvPr id="12" name="Graphic 11" descr="Star">
            <a:extLst>
              <a:ext uri="{FF2B5EF4-FFF2-40B4-BE49-F238E27FC236}">
                <a16:creationId xmlns:a16="http://schemas.microsoft.com/office/drawing/2014/main" id="{E3EE31CC-7900-807C-5F58-FFCDFDC9CC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81798" y="3759993"/>
            <a:ext cx="657225" cy="657225"/>
          </a:xfrm>
          <a:prstGeom prst="rect">
            <a:avLst/>
          </a:prstGeom>
        </p:spPr>
      </p:pic>
      <p:sp>
        <p:nvSpPr>
          <p:cNvPr id="13" name="TextBox 12">
            <a:extLst>
              <a:ext uri="{FF2B5EF4-FFF2-40B4-BE49-F238E27FC236}">
                <a16:creationId xmlns:a16="http://schemas.microsoft.com/office/drawing/2014/main" id="{A1130BF2-C30B-7CAA-63CB-95D1D7E7E42B}"/>
              </a:ext>
            </a:extLst>
          </p:cNvPr>
          <p:cNvSpPr txBox="1"/>
          <p:nvPr/>
        </p:nvSpPr>
        <p:spPr>
          <a:xfrm>
            <a:off x="8936830" y="1610340"/>
            <a:ext cx="2416970" cy="4524315"/>
          </a:xfrm>
          <a:prstGeom prst="rect">
            <a:avLst/>
          </a:prstGeom>
          <a:solidFill>
            <a:schemeClr val="accent5">
              <a:lumMod val="75000"/>
            </a:schemeClr>
          </a:solidFill>
          <a:ln w="57150">
            <a:solidFill>
              <a:schemeClr val="accent6">
                <a:lumMod val="75000"/>
              </a:schemeClr>
            </a:solidFill>
          </a:ln>
        </p:spPr>
        <p:txBody>
          <a:bodyPr wrap="square" rtlCol="0">
            <a:spAutoFit/>
          </a:bodyPr>
          <a:lstStyle/>
          <a:p>
            <a:pPr algn="ctr"/>
            <a:r>
              <a:rPr lang="en-US" sz="2800" b="1" i="1" dirty="0">
                <a:solidFill>
                  <a:schemeClr val="bg1"/>
                </a:solidFill>
                <a:latin typeface="Arial Narrow" panose="020B0604020202020204" pitchFamily="34" charset="0"/>
                <a:cs typeface="Arial Narrow" panose="020B0604020202020204" pitchFamily="34" charset="0"/>
              </a:rPr>
              <a:t>Discrimination or Harassment of a Protected Characteristic:</a:t>
            </a:r>
          </a:p>
          <a:p>
            <a:pPr algn="ctr"/>
            <a:endParaRPr lang="en-US" sz="800" b="1" i="1" dirty="0">
              <a:solidFill>
                <a:schemeClr val="bg1"/>
              </a:solidFill>
              <a:latin typeface="Arial Narrow" panose="020B0604020202020204" pitchFamily="34" charset="0"/>
              <a:cs typeface="Arial Narrow" panose="020B0604020202020204" pitchFamily="34" charset="0"/>
            </a:endParaRPr>
          </a:p>
          <a:p>
            <a:pPr marL="285750" indent="-285750" algn="ctr">
              <a:buFont typeface="Wingdings" pitchFamily="2" charset="2"/>
              <a:buChar char="§"/>
            </a:pPr>
            <a:r>
              <a:rPr lang="en-US" sz="2400" b="1" i="1" dirty="0">
                <a:solidFill>
                  <a:schemeClr val="accent6">
                    <a:lumMod val="60000"/>
                    <a:lumOff val="40000"/>
                  </a:schemeClr>
                </a:solidFill>
                <a:latin typeface="Arial Narrow" panose="020B0604020202020204" pitchFamily="34" charset="0"/>
                <a:cs typeface="Arial Narrow" panose="020B0604020202020204" pitchFamily="34" charset="0"/>
              </a:rPr>
              <a:t>Title VI</a:t>
            </a:r>
          </a:p>
          <a:p>
            <a:pPr algn="ctr"/>
            <a:endParaRPr lang="en-US" sz="800" b="1" i="1" dirty="0">
              <a:solidFill>
                <a:schemeClr val="accent6">
                  <a:lumMod val="60000"/>
                  <a:lumOff val="40000"/>
                </a:schemeClr>
              </a:solidFill>
              <a:latin typeface="Arial Narrow" panose="020B0604020202020204" pitchFamily="34" charset="0"/>
              <a:cs typeface="Arial Narrow" panose="020B0604020202020204" pitchFamily="34" charset="0"/>
            </a:endParaRPr>
          </a:p>
          <a:p>
            <a:pPr marL="285750" indent="-285750" algn="ctr">
              <a:buFont typeface="Wingdings" pitchFamily="2" charset="2"/>
              <a:buChar char="§"/>
            </a:pPr>
            <a:r>
              <a:rPr lang="en-US" sz="2400" b="1" i="1" dirty="0">
                <a:solidFill>
                  <a:schemeClr val="accent6">
                    <a:lumMod val="60000"/>
                    <a:lumOff val="40000"/>
                  </a:schemeClr>
                </a:solidFill>
                <a:latin typeface="Arial Narrow" panose="020B0604020202020204" pitchFamily="34" charset="0"/>
                <a:cs typeface="Arial Narrow" panose="020B0604020202020204" pitchFamily="34" charset="0"/>
              </a:rPr>
              <a:t> Title VII</a:t>
            </a:r>
          </a:p>
          <a:p>
            <a:pPr algn="ctr"/>
            <a:endParaRPr lang="en-US" sz="800" b="1" i="1" dirty="0">
              <a:solidFill>
                <a:schemeClr val="accent6">
                  <a:lumMod val="60000"/>
                  <a:lumOff val="40000"/>
                </a:schemeClr>
              </a:solidFill>
              <a:latin typeface="Arial Narrow" panose="020B0604020202020204" pitchFamily="34" charset="0"/>
              <a:cs typeface="Arial Narrow" panose="020B0604020202020204" pitchFamily="34" charset="0"/>
            </a:endParaRPr>
          </a:p>
          <a:p>
            <a:pPr marL="285750" indent="-285750" algn="ctr">
              <a:buFont typeface="Wingdings" pitchFamily="2" charset="2"/>
              <a:buChar char="§"/>
            </a:pPr>
            <a:r>
              <a:rPr lang="en-US" sz="2400" b="1" i="1" dirty="0">
                <a:solidFill>
                  <a:schemeClr val="accent6">
                    <a:lumMod val="60000"/>
                    <a:lumOff val="40000"/>
                  </a:schemeClr>
                </a:solidFill>
                <a:latin typeface="Arial Narrow" panose="020B0604020202020204" pitchFamily="34" charset="0"/>
                <a:cs typeface="Arial Narrow" panose="020B0604020202020204" pitchFamily="34" charset="0"/>
              </a:rPr>
              <a:t>Look at  VII.C</a:t>
            </a:r>
          </a:p>
          <a:p>
            <a:pPr algn="ctr"/>
            <a:endParaRPr lang="en-US" sz="800" b="1" i="1" dirty="0">
              <a:solidFill>
                <a:schemeClr val="accent6">
                  <a:lumMod val="60000"/>
                  <a:lumOff val="40000"/>
                </a:schemeClr>
              </a:solidFill>
              <a:latin typeface="Arial Narrow" panose="020B0604020202020204" pitchFamily="34" charset="0"/>
              <a:cs typeface="Arial Narrow" panose="020B0604020202020204" pitchFamily="34" charset="0"/>
            </a:endParaRPr>
          </a:p>
          <a:p>
            <a:pPr marL="285750" indent="-285750" algn="ctr">
              <a:buFont typeface="Wingdings" pitchFamily="2" charset="2"/>
              <a:buChar char="§"/>
            </a:pPr>
            <a:r>
              <a:rPr lang="en-US" sz="2400" b="1" i="1" dirty="0">
                <a:solidFill>
                  <a:schemeClr val="accent6">
                    <a:lumMod val="60000"/>
                    <a:lumOff val="40000"/>
                  </a:schemeClr>
                </a:solidFill>
                <a:latin typeface="Arial Narrow" panose="020B0604020202020204" pitchFamily="34" charset="0"/>
                <a:cs typeface="Arial Narrow" panose="020B0604020202020204" pitchFamily="34" charset="0"/>
              </a:rPr>
              <a:t>Do not create a HOSTILE ENVIRONMENT!</a:t>
            </a:r>
          </a:p>
        </p:txBody>
      </p:sp>
      <p:sp>
        <p:nvSpPr>
          <p:cNvPr id="14" name="TextBox 13">
            <a:extLst>
              <a:ext uri="{FF2B5EF4-FFF2-40B4-BE49-F238E27FC236}">
                <a16:creationId xmlns:a16="http://schemas.microsoft.com/office/drawing/2014/main" id="{829F6EBC-B61F-6306-322B-6006BAF6887C}"/>
              </a:ext>
            </a:extLst>
          </p:cNvPr>
          <p:cNvSpPr txBox="1"/>
          <p:nvPr/>
        </p:nvSpPr>
        <p:spPr>
          <a:xfrm>
            <a:off x="1314450" y="5992297"/>
            <a:ext cx="7148511" cy="646331"/>
          </a:xfrm>
          <a:prstGeom prst="rect">
            <a:avLst/>
          </a:prstGeom>
          <a:solidFill>
            <a:schemeClr val="accent5">
              <a:lumMod val="60000"/>
              <a:lumOff val="40000"/>
            </a:schemeClr>
          </a:solidFill>
          <a:ln w="38100">
            <a:solidFill>
              <a:schemeClr val="accent6">
                <a:lumMod val="75000"/>
              </a:schemeClr>
            </a:solidFill>
          </a:ln>
        </p:spPr>
        <p:txBody>
          <a:bodyPr wrap="square" rtlCol="0">
            <a:spAutoFit/>
          </a:bodyPr>
          <a:lstStyle/>
          <a:p>
            <a:r>
              <a:rPr lang="en-US" b="1" dirty="0">
                <a:solidFill>
                  <a:srgbClr val="002060"/>
                </a:solidFill>
                <a:latin typeface="Abadi MT Condensed Light" panose="020B0306030101010103" pitchFamily="34" charset="77"/>
              </a:rPr>
              <a:t>RETALIATION = intimidating, threatening, coercing, or discriminating against an individual to interfere in this process is NEVER permitted.</a:t>
            </a:r>
          </a:p>
        </p:txBody>
      </p:sp>
    </p:spTree>
    <p:extLst>
      <p:ext uri="{BB962C8B-B14F-4D97-AF65-F5344CB8AC3E}">
        <p14:creationId xmlns:p14="http://schemas.microsoft.com/office/powerpoint/2010/main" val="2880137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38200" y="179387"/>
            <a:ext cx="10515600" cy="792163"/>
          </a:xfrm>
          <a:solidFill>
            <a:schemeClr val="accent5">
              <a:lumMod val="50000"/>
            </a:schemeClr>
          </a:solidFill>
        </p:spPr>
        <p:txBody>
          <a:bodyPr/>
          <a:lstStyle/>
          <a:p>
            <a:pPr algn="ctr"/>
            <a:r>
              <a:rPr lang="en-US" b="1" i="1" dirty="0">
                <a:solidFill>
                  <a:schemeClr val="bg1"/>
                </a:solidFill>
                <a:latin typeface="Arial Narrow" panose="020B0604020202020204" pitchFamily="34" charset="0"/>
                <a:cs typeface="Arial Narrow" panose="020B0604020202020204" pitchFamily="34" charset="0"/>
              </a:rPr>
              <a:t>What Is Discriminatory Harassment?</a:t>
            </a:r>
            <a:r>
              <a:rPr lang="en-US" b="1" i="1" dirty="0">
                <a:solidFill>
                  <a:schemeClr val="bg1"/>
                </a:solidFill>
                <a:effectLst/>
                <a:latin typeface="Arial Narrow" panose="020B0604020202020204" pitchFamily="34" charset="0"/>
                <a:cs typeface="Arial Narrow" panose="020B0604020202020204" pitchFamily="34" charset="0"/>
              </a:rPr>
              <a:t> </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838200" y="1127283"/>
            <a:ext cx="10515600" cy="1431924"/>
          </a:xfrm>
          <a:solidFill>
            <a:schemeClr val="accent5">
              <a:lumMod val="20000"/>
              <a:lumOff val="80000"/>
            </a:schemeClr>
          </a:solidFill>
          <a:ln>
            <a:solidFill>
              <a:schemeClr val="tx1"/>
            </a:solidFill>
          </a:ln>
        </p:spPr>
        <p:txBody>
          <a:bodyPr>
            <a:normAutofit/>
          </a:bodyPr>
          <a:lstStyle/>
          <a:p>
            <a:r>
              <a:rPr lang="en-US" sz="2400" b="1" i="1" dirty="0">
                <a:highlight>
                  <a:srgbClr val="FFFF00"/>
                </a:highlight>
                <a:latin typeface="Arial Narrow" panose="020B0604020202020204" pitchFamily="34" charset="0"/>
                <a:cs typeface="Arial Narrow" panose="020B0604020202020204" pitchFamily="34" charset="0"/>
              </a:rPr>
              <a:t>Discriminatory harassment can take many forms</a:t>
            </a:r>
            <a:r>
              <a:rPr lang="en-US" sz="2400" b="1" i="1" dirty="0">
                <a:latin typeface="Arial Narrow" panose="020B0604020202020204" pitchFamily="34" charset="0"/>
                <a:cs typeface="Arial Narrow" panose="020B0604020202020204" pitchFamily="34" charset="0"/>
              </a:rPr>
              <a:t>. It may be, but is not limited to: words, signs, jokes, pranks, intimidation, physical contact, or violence. It also may include harassment that is sexual in nature or directed at the gender of another (as in sexual harassment).</a:t>
            </a:r>
            <a:r>
              <a:rPr lang="en-US" sz="2400" b="1" i="1" dirty="0">
                <a:effectLst/>
                <a:latin typeface="Arial Narrow" panose="020B0604020202020204" pitchFamily="34" charset="0"/>
                <a:cs typeface="Arial Narrow" panose="020B0604020202020204" pitchFamily="34" charset="0"/>
              </a:rPr>
              <a:t> </a:t>
            </a:r>
          </a:p>
        </p:txBody>
      </p:sp>
      <p:sp>
        <p:nvSpPr>
          <p:cNvPr id="4" name="TextBox 3">
            <a:extLst>
              <a:ext uri="{FF2B5EF4-FFF2-40B4-BE49-F238E27FC236}">
                <a16:creationId xmlns:a16="http://schemas.microsoft.com/office/drawing/2014/main" id="{74325172-2F60-34F5-5592-E53B6FEFC375}"/>
              </a:ext>
            </a:extLst>
          </p:cNvPr>
          <p:cNvSpPr txBox="1"/>
          <p:nvPr/>
        </p:nvSpPr>
        <p:spPr>
          <a:xfrm>
            <a:off x="6514071" y="2837941"/>
            <a:ext cx="5115697" cy="3785652"/>
          </a:xfrm>
          <a:prstGeom prst="rect">
            <a:avLst/>
          </a:prstGeom>
          <a:solidFill>
            <a:schemeClr val="accent5">
              <a:lumMod val="60000"/>
              <a:lumOff val="40000"/>
            </a:schemeClr>
          </a:solidFill>
          <a:ln>
            <a:solidFill>
              <a:schemeClr val="tx1"/>
            </a:solidFill>
          </a:ln>
        </p:spPr>
        <p:txBody>
          <a:bodyPr wrap="square" rtlCol="0">
            <a:spAutoFit/>
          </a:bodyPr>
          <a:lstStyle/>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intended to insult or stigmatize an individual or an identifiable group?</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it addressed directly to or at (though not necessarily in the presence of) the individual or individuals whom it insults or stigmatizes</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Does it make use of words or nonverbal symbols that convey hatred or contempt for human beings on the basis of a protected characteristic?</a:t>
            </a:r>
            <a:endParaRPr lang="en-US" sz="2200" b="1" i="1" dirty="0">
              <a:solidFill>
                <a:srgbClr val="002060"/>
              </a:solidFill>
              <a:effectLst/>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5C48521A-4E84-6681-F238-64497D16F830}"/>
              </a:ext>
            </a:extLst>
          </p:cNvPr>
          <p:cNvSpPr txBox="1"/>
          <p:nvPr/>
        </p:nvSpPr>
        <p:spPr>
          <a:xfrm>
            <a:off x="210419" y="2837941"/>
            <a:ext cx="5885581" cy="3785652"/>
          </a:xfrm>
          <a:prstGeom prst="rect">
            <a:avLst/>
          </a:prstGeom>
          <a:solidFill>
            <a:schemeClr val="accent5">
              <a:lumMod val="75000"/>
            </a:schemeClr>
          </a:solidFill>
          <a:ln>
            <a:solidFill>
              <a:schemeClr val="tx1"/>
            </a:solidFill>
          </a:ln>
        </p:spPr>
        <p:txBody>
          <a:bodyPr wrap="square" rtlCol="0">
            <a:spAutoFit/>
          </a:bodyPr>
          <a:lstStyle/>
          <a:p>
            <a:r>
              <a:rPr lang="en-US" sz="2400" i="1" dirty="0">
                <a:solidFill>
                  <a:schemeClr val="bg1"/>
                </a:solidFill>
                <a:latin typeface="Arial Narrow" panose="020B0604020202020204" pitchFamily="34" charset="0"/>
                <a:cs typeface="Arial Narrow" panose="020B0604020202020204" pitchFamily="34" charset="0"/>
              </a:rPr>
              <a:t>Harassment may also be constituted by </a:t>
            </a:r>
            <a:r>
              <a:rPr lang="en-US" sz="2400" b="1" i="1" dirty="0">
                <a:solidFill>
                  <a:srgbClr val="FFFF00"/>
                </a:solidFill>
                <a:latin typeface="Arial Narrow" panose="020B0604020202020204" pitchFamily="34" charset="0"/>
                <a:cs typeface="Arial Narrow" panose="020B0604020202020204" pitchFamily="34" charset="0"/>
              </a:rPr>
              <a:t>nonverbal acts</a:t>
            </a:r>
            <a:r>
              <a:rPr lang="en-US" sz="2400" i="1" dirty="0">
                <a:solidFill>
                  <a:schemeClr val="bg1"/>
                </a:solidFill>
                <a:latin typeface="Arial Narrow" panose="020B0604020202020204" pitchFamily="34" charset="0"/>
                <a:cs typeface="Arial Narrow" panose="020B0604020202020204" pitchFamily="34" charset="0"/>
              </a:rPr>
              <a:t> that would also be punishable as, for example, vandalism, physical assault, or destruction of property. Other examples of harassment include </a:t>
            </a:r>
            <a:r>
              <a:rPr lang="en-US" sz="2400" b="1" i="1" dirty="0">
                <a:solidFill>
                  <a:srgbClr val="FFFF00"/>
                </a:solidFill>
                <a:latin typeface="Arial Narrow" panose="020B0604020202020204" pitchFamily="34" charset="0"/>
                <a:cs typeface="Arial Narrow" panose="020B0604020202020204" pitchFamily="34" charset="0"/>
              </a:rPr>
              <a:t>epithets or "jokes" </a:t>
            </a:r>
            <a:r>
              <a:rPr lang="en-US" sz="2400" i="1" dirty="0">
                <a:solidFill>
                  <a:schemeClr val="bg1"/>
                </a:solidFill>
                <a:latin typeface="Arial Narrow" panose="020B0604020202020204" pitchFamily="34" charset="0"/>
                <a:cs typeface="Arial Narrow" panose="020B0604020202020204" pitchFamily="34" charset="0"/>
              </a:rPr>
              <a:t>referring to an individual's group-based attributes; placement of offensive </a:t>
            </a:r>
            <a:r>
              <a:rPr lang="en-US" sz="2400" b="1" i="1" dirty="0">
                <a:solidFill>
                  <a:srgbClr val="FFFF00"/>
                </a:solidFill>
                <a:latin typeface="Arial Narrow" panose="020B0604020202020204" pitchFamily="34" charset="0"/>
                <a:cs typeface="Arial Narrow" panose="020B0604020202020204" pitchFamily="34" charset="0"/>
              </a:rPr>
              <a:t>written or visual material </a:t>
            </a:r>
            <a:r>
              <a:rPr lang="en-US" sz="2400" i="1" dirty="0">
                <a:solidFill>
                  <a:schemeClr val="bg1"/>
                </a:solidFill>
                <a:latin typeface="Arial Narrow" panose="020B0604020202020204" pitchFamily="34" charset="0"/>
                <a:cs typeface="Arial Narrow" panose="020B0604020202020204" pitchFamily="34" charset="0"/>
              </a:rPr>
              <a:t>on another's work area; offensive messages sent through email; and undesired physical contact, physical violence, or threat of same.</a:t>
            </a:r>
          </a:p>
        </p:txBody>
      </p:sp>
      <p:sp>
        <p:nvSpPr>
          <p:cNvPr id="6" name="TextBox 5">
            <a:extLst>
              <a:ext uri="{FF2B5EF4-FFF2-40B4-BE49-F238E27FC236}">
                <a16:creationId xmlns:a16="http://schemas.microsoft.com/office/drawing/2014/main" id="{179D4C60-313A-78B0-F724-155D1B6A9454}"/>
              </a:ext>
            </a:extLst>
          </p:cNvPr>
          <p:cNvSpPr txBox="1"/>
          <p:nvPr/>
        </p:nvSpPr>
        <p:spPr>
          <a:xfrm rot="20971076">
            <a:off x="257410" y="357679"/>
            <a:ext cx="1414461" cy="646331"/>
          </a:xfrm>
          <a:prstGeom prst="rect">
            <a:avLst/>
          </a:prstGeom>
          <a:solidFill>
            <a:schemeClr val="accent5">
              <a:lumMod val="75000"/>
            </a:schemeClr>
          </a:solidFill>
          <a:ln w="28575">
            <a:solidFill>
              <a:schemeClr val="tx1"/>
            </a:solidFill>
          </a:ln>
        </p:spPr>
        <p:txBody>
          <a:bodyPr wrap="square" rtlCol="0">
            <a:spAutoFit/>
          </a:bodyPr>
          <a:lstStyle/>
          <a:p>
            <a:pPr algn="ctr"/>
            <a:r>
              <a:rPr lang="en-US" b="1" dirty="0">
                <a:solidFill>
                  <a:srgbClr val="FFFF00"/>
                </a:solidFill>
                <a:latin typeface="Abadi MT Condensed Extra Bold" panose="020B0306030101010103" pitchFamily="34" charset="77"/>
              </a:rPr>
              <a:t>Prohibited Conduct</a:t>
            </a:r>
          </a:p>
        </p:txBody>
      </p:sp>
      <p:pic>
        <p:nvPicPr>
          <p:cNvPr id="8" name="Graphic 7" descr="Thought bubble">
            <a:extLst>
              <a:ext uri="{FF2B5EF4-FFF2-40B4-BE49-F238E27FC236}">
                <a16:creationId xmlns:a16="http://schemas.microsoft.com/office/drawing/2014/main" id="{869468DA-22A3-91E0-FDD1-2C214DEFD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6593" y="2409568"/>
            <a:ext cx="1223349" cy="1223349"/>
          </a:xfrm>
          <a:prstGeom prst="rect">
            <a:avLst/>
          </a:prstGeom>
        </p:spPr>
      </p:pic>
      <p:sp>
        <p:nvSpPr>
          <p:cNvPr id="9" name="TextBox 8">
            <a:extLst>
              <a:ext uri="{FF2B5EF4-FFF2-40B4-BE49-F238E27FC236}">
                <a16:creationId xmlns:a16="http://schemas.microsoft.com/office/drawing/2014/main" id="{758E1927-C20F-B944-381B-1C547503F91D}"/>
              </a:ext>
            </a:extLst>
          </p:cNvPr>
          <p:cNvSpPr txBox="1"/>
          <p:nvPr/>
        </p:nvSpPr>
        <p:spPr>
          <a:xfrm>
            <a:off x="4258227" y="2243558"/>
            <a:ext cx="4180114" cy="369332"/>
          </a:xfrm>
          <a:prstGeom prst="rect">
            <a:avLst/>
          </a:prstGeom>
          <a:solidFill>
            <a:srgbClr val="FFFF00"/>
          </a:solidFill>
          <a:ln w="57150">
            <a:solidFill>
              <a:schemeClr val="tx1"/>
            </a:solidFill>
          </a:ln>
        </p:spPr>
        <p:txBody>
          <a:bodyPr wrap="square" rtlCol="0">
            <a:spAutoFit/>
          </a:bodyPr>
          <a:lstStyle/>
          <a:p>
            <a:pPr algn="ctr"/>
            <a:r>
              <a:rPr lang="en-US" b="1" dirty="0"/>
              <a:t>Do NOT create a HOSTILE environment!</a:t>
            </a:r>
          </a:p>
        </p:txBody>
      </p:sp>
    </p:spTree>
    <p:extLst>
      <p:ext uri="{BB962C8B-B14F-4D97-AF65-F5344CB8AC3E}">
        <p14:creationId xmlns:p14="http://schemas.microsoft.com/office/powerpoint/2010/main" val="332496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219784" y="364603"/>
            <a:ext cx="3697894" cy="6128793"/>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2700000" scaled="1"/>
            <a:tileRect/>
          </a:gradFill>
          <a:ln w="57150">
            <a:solidFill>
              <a:schemeClr val="accent6">
                <a:lumMod val="50000"/>
              </a:schemeClr>
            </a:solidFill>
          </a:ln>
        </p:spPr>
        <p:txBody>
          <a:bodyPr anchor="b">
            <a:normAutofit/>
          </a:bodyPr>
          <a:lstStyle/>
          <a:p>
            <a:pPr algn="r"/>
            <a:r>
              <a:rPr lang="en-US" sz="3100" b="1" i="1" u="sng" dirty="0">
                <a:solidFill>
                  <a:srgbClr val="FFFFFF"/>
                </a:solidFill>
                <a:latin typeface="Arial Narrow" panose="020B0604020202020204" pitchFamily="34" charset="0"/>
                <a:cs typeface="Arial Narrow" panose="020B0604020202020204" pitchFamily="34" charset="0"/>
              </a:rPr>
              <a:t>Religious </a:t>
            </a:r>
            <a:br>
              <a:rPr lang="en-US" sz="3100" b="1" i="1" u="sng" dirty="0">
                <a:solidFill>
                  <a:srgbClr val="FFFFFF"/>
                </a:solidFill>
                <a:latin typeface="Arial Narrow" panose="020B0604020202020204" pitchFamily="34" charset="0"/>
                <a:cs typeface="Arial Narrow" panose="020B0604020202020204" pitchFamily="34" charset="0"/>
              </a:rPr>
            </a:br>
            <a:r>
              <a:rPr lang="en-US" sz="3100" b="1" i="1" u="sng" dirty="0">
                <a:solidFill>
                  <a:srgbClr val="FFFFFF"/>
                </a:solidFill>
                <a:latin typeface="Arial Narrow" panose="020B0604020202020204" pitchFamily="34" charset="0"/>
                <a:cs typeface="Arial Narrow" panose="020B0604020202020204" pitchFamily="34" charset="0"/>
              </a:rPr>
              <a:t>Expression</a:t>
            </a:r>
            <a:br>
              <a:rPr lang="en-US" sz="3100" b="1" i="1" dirty="0">
                <a:solidFill>
                  <a:srgbClr val="FFFFFF"/>
                </a:solidFill>
                <a:latin typeface="Arial Narrow" panose="020B0604020202020204" pitchFamily="34" charset="0"/>
                <a:cs typeface="Arial Narrow" panose="020B0604020202020204" pitchFamily="34" charset="0"/>
              </a:rPr>
            </a:br>
            <a:br>
              <a:rPr lang="en-US" sz="3100" dirty="0">
                <a:solidFill>
                  <a:srgbClr val="FFFFFF"/>
                </a:solidFill>
              </a:rPr>
            </a:br>
            <a:r>
              <a:rPr lang="en-US" sz="3100" dirty="0">
                <a:solidFill>
                  <a:srgbClr val="FFFFFF"/>
                </a:solidFill>
              </a:rPr>
              <a:t>	</a:t>
            </a:r>
            <a:r>
              <a:rPr lang="en-US" sz="3100" b="1" i="1" dirty="0">
                <a:solidFill>
                  <a:schemeClr val="accent6">
                    <a:lumMod val="60000"/>
                    <a:lumOff val="40000"/>
                  </a:schemeClr>
                </a:solidFill>
              </a:rPr>
              <a:t>Who We Are and What We Believe</a:t>
            </a:r>
            <a:br>
              <a:rPr lang="en-US" sz="3100" dirty="0">
                <a:solidFill>
                  <a:srgbClr val="FFFFFF"/>
                </a:solidFill>
              </a:rPr>
            </a:br>
            <a:endParaRPr lang="en-US" sz="3100" dirty="0">
              <a:solidFill>
                <a:srgbClr val="FFFFFF"/>
              </a:solidFill>
            </a:endParaRPr>
          </a:p>
        </p:txBody>
      </p:sp>
      <p:sp>
        <p:nvSpPr>
          <p:cNvPr id="7" name="Content Placeholder 6">
            <a:extLst>
              <a:ext uri="{FF2B5EF4-FFF2-40B4-BE49-F238E27FC236}">
                <a16:creationId xmlns:a16="http://schemas.microsoft.com/office/drawing/2014/main" id="{EBE9FD64-A22C-511C-A818-F5DEA8C7E4BE}"/>
              </a:ext>
            </a:extLst>
          </p:cNvPr>
          <p:cNvSpPr>
            <a:spLocks noGrp="1"/>
          </p:cNvSpPr>
          <p:nvPr>
            <p:ph idx="1"/>
          </p:nvPr>
        </p:nvSpPr>
        <p:spPr>
          <a:xfrm>
            <a:off x="3962492" y="89630"/>
            <a:ext cx="6590299" cy="6722071"/>
          </a:xfrm>
        </p:spPr>
        <p:txBody>
          <a:bodyPr anchor="ctr">
            <a:normAutofit fontScale="25000" lnSpcReduction="20000"/>
          </a:bodyPr>
          <a:lstStyle/>
          <a:p>
            <a:pPr marL="0" indent="0">
              <a:lnSpc>
                <a:spcPct val="220000"/>
              </a:lnSpc>
              <a:spcBef>
                <a:spcPts val="0"/>
              </a:spcBef>
              <a:buNone/>
            </a:pPr>
            <a:endParaRPr lang="en-US" sz="800" dirty="0"/>
          </a:p>
          <a:p>
            <a:pPr>
              <a:lnSpc>
                <a:spcPct val="120000"/>
              </a:lnSpc>
              <a:spcBef>
                <a:spcPts val="0"/>
              </a:spcBef>
            </a:pPr>
            <a:r>
              <a:rPr lang="en-US" sz="6400" dirty="0">
                <a:latin typeface="Arial Narrow" panose="020B0604020202020204" pitchFamily="34" charset="0"/>
                <a:cs typeface="Arial Narrow" panose="020B0604020202020204" pitchFamily="34" charset="0"/>
              </a:rPr>
              <a:t>Being of Wesleyan heritage, and a ministry of the Church of the Nazarene, we strive to be a learning community where grace is foundational, truth is pursued, and holiness is a way of life.  Furthermore, we attempt to make all policies and decisions within the doctrinal and moral convictions of the Church of the Nazarene as articulated within the Manual of the Church of the Nazarene (e.g., Articles of Faith, Covenant of Christian Conduct including the Statement on Human Sexuality and Marriage, Covenant of Christian Character, and the agreed upon Statement on Discrimination, 915). We also strive to provide a learning and living environment that promotes safety, transparency, personal integrity, civility, mutual respect and freedom from unlawful discrimination. </a:t>
            </a:r>
          </a:p>
          <a:p>
            <a:pPr marL="0" indent="0">
              <a:lnSpc>
                <a:spcPct val="120000"/>
              </a:lnSpc>
              <a:spcBef>
                <a:spcPts val="0"/>
              </a:spcBef>
              <a:buNone/>
            </a:pPr>
            <a:endParaRPr lang="en-US" sz="6400" dirty="0">
              <a:latin typeface="Arial Narrow" panose="020B0604020202020204" pitchFamily="34" charset="0"/>
              <a:cs typeface="Arial Narrow" panose="020B0604020202020204" pitchFamily="34" charset="0"/>
            </a:endParaRPr>
          </a:p>
          <a:p>
            <a:pPr>
              <a:lnSpc>
                <a:spcPct val="120000"/>
              </a:lnSpc>
              <a:spcBef>
                <a:spcPts val="0"/>
              </a:spcBef>
            </a:pPr>
            <a:r>
              <a:rPr lang="en-US" sz="6400" dirty="0">
                <a:latin typeface="Arial Narrow" panose="020B0604020202020204" pitchFamily="34" charset="0"/>
                <a:cs typeface="Arial Narrow" panose="020B0604020202020204" pitchFamily="34" charset="0"/>
              </a:rPr>
              <a:t>This integration of faith and learning is recognized by the United States and Ohio Constitutions and many state and federal laws. Therefore, it is a recognized right of religious educational institutions such as MVNU to incorporate religious beliefs into all aspects of university life and maintain faith-based standards of behavior which all community members voluntarily agree to follow.  </a:t>
            </a:r>
          </a:p>
          <a:p>
            <a:pPr marL="0" indent="0">
              <a:lnSpc>
                <a:spcPct val="120000"/>
              </a:lnSpc>
              <a:spcBef>
                <a:spcPts val="0"/>
              </a:spcBef>
              <a:buNone/>
            </a:pPr>
            <a:endParaRPr lang="en-US" sz="6400" dirty="0">
              <a:latin typeface="Arial Narrow" panose="020B0604020202020204" pitchFamily="34" charset="0"/>
              <a:cs typeface="Arial Narrow" panose="020B0604020202020204" pitchFamily="34" charset="0"/>
            </a:endParaRPr>
          </a:p>
          <a:p>
            <a:pPr>
              <a:lnSpc>
                <a:spcPct val="120000"/>
              </a:lnSpc>
              <a:spcBef>
                <a:spcPts val="0"/>
              </a:spcBef>
            </a:pPr>
            <a:r>
              <a:rPr lang="en-US" sz="6400" dirty="0">
                <a:latin typeface="Arial Narrow" panose="020B0604020202020204" pitchFamily="34" charset="0"/>
                <a:cs typeface="Arial Narrow" panose="020B0604020202020204" pitchFamily="34" charset="0"/>
              </a:rPr>
              <a:t>MVNU seeks to recruit students of the Christian faith and to create an institutional environment conducive to their growth in Christ; however, we do not require that students be confessing Christians. We welcome and value students of every background and faith. As a Christian community, we expect that all of our students will respect the nature of our community, learn about our traditions and participate in our community practices. MVNU affirms that a Christian liberal arts education includes an understanding of and appreciation of the differences in faith, living, and practice.</a:t>
            </a:r>
          </a:p>
        </p:txBody>
      </p:sp>
      <p:pic>
        <p:nvPicPr>
          <p:cNvPr id="9" name="Picture 8">
            <a:extLst>
              <a:ext uri="{FF2B5EF4-FFF2-40B4-BE49-F238E27FC236}">
                <a16:creationId xmlns:a16="http://schemas.microsoft.com/office/drawing/2014/main" id="{55AEAC4C-4A29-EED9-7A2E-1C3CA302BD98}"/>
              </a:ext>
            </a:extLst>
          </p:cNvPr>
          <p:cNvPicPr>
            <a:picLocks noChangeAspect="1"/>
          </p:cNvPicPr>
          <p:nvPr/>
        </p:nvPicPr>
        <p:blipFill>
          <a:blip r:embed="rId2"/>
          <a:stretch>
            <a:fillRect/>
          </a:stretch>
        </p:blipFill>
        <p:spPr>
          <a:xfrm>
            <a:off x="1057154" y="879676"/>
            <a:ext cx="2220391" cy="2220391"/>
          </a:xfrm>
          <a:prstGeom prst="rect">
            <a:avLst/>
          </a:prstGeom>
          <a:ln w="76200">
            <a:solidFill>
              <a:schemeClr val="accent6">
                <a:lumMod val="50000"/>
              </a:schemeClr>
            </a:solidFill>
          </a:ln>
        </p:spPr>
      </p:pic>
      <p:pic>
        <p:nvPicPr>
          <p:cNvPr id="4" name="Graphic 3" descr="Home1 with solid fill">
            <a:extLst>
              <a:ext uri="{FF2B5EF4-FFF2-40B4-BE49-F238E27FC236}">
                <a16:creationId xmlns:a16="http://schemas.microsoft.com/office/drawing/2014/main" id="{42E4E1FD-12F4-EEBA-7AB5-BE5A113F8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2791" y="2251636"/>
            <a:ext cx="1464240" cy="1464240"/>
          </a:xfrm>
          <a:prstGeom prst="rect">
            <a:avLst/>
          </a:prstGeom>
        </p:spPr>
      </p:pic>
      <p:sp>
        <p:nvSpPr>
          <p:cNvPr id="11" name="TextBox 10">
            <a:extLst>
              <a:ext uri="{FF2B5EF4-FFF2-40B4-BE49-F238E27FC236}">
                <a16:creationId xmlns:a16="http://schemas.microsoft.com/office/drawing/2014/main" id="{7DEEB984-53DF-E003-F48C-0D128F213CA8}"/>
              </a:ext>
            </a:extLst>
          </p:cNvPr>
          <p:cNvSpPr txBox="1"/>
          <p:nvPr/>
        </p:nvSpPr>
        <p:spPr>
          <a:xfrm>
            <a:off x="10642420" y="3722905"/>
            <a:ext cx="1284982" cy="646331"/>
          </a:xfrm>
          <a:prstGeom prst="rect">
            <a:avLst/>
          </a:prstGeom>
          <a:noFill/>
        </p:spPr>
        <p:txBody>
          <a:bodyPr wrap="square" rtlCol="0">
            <a:spAutoFit/>
          </a:bodyPr>
          <a:lstStyle/>
          <a:p>
            <a:pPr algn="ctr"/>
            <a:r>
              <a:rPr lang="en-US" b="1" dirty="0">
                <a:solidFill>
                  <a:schemeClr val="accent6">
                    <a:lumMod val="50000"/>
                  </a:schemeClr>
                </a:solidFill>
                <a:latin typeface="Baguet Script" pitchFamily="2" charset="77"/>
              </a:rPr>
              <a:t>Be a Good Neighbor</a:t>
            </a:r>
          </a:p>
        </p:txBody>
      </p:sp>
    </p:spTree>
    <p:extLst>
      <p:ext uri="{BB962C8B-B14F-4D97-AF65-F5344CB8AC3E}">
        <p14:creationId xmlns:p14="http://schemas.microsoft.com/office/powerpoint/2010/main" val="464746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and person standing on a podium with question marks&#10;&#10;Description automatically generated">
            <a:extLst>
              <a:ext uri="{FF2B5EF4-FFF2-40B4-BE49-F238E27FC236}">
                <a16:creationId xmlns:a16="http://schemas.microsoft.com/office/drawing/2014/main" id="{911BA820-C37D-9EE5-A226-2623898DB495}"/>
              </a:ext>
            </a:extLst>
          </p:cNvPr>
          <p:cNvPicPr>
            <a:picLocks noChangeAspect="1"/>
          </p:cNvPicPr>
          <p:nvPr/>
        </p:nvPicPr>
        <p:blipFill rotWithShape="1">
          <a:blip r:embed="rId2"/>
          <a:srcRect t="7027" b="2990"/>
          <a:stretch/>
        </p:blipFill>
        <p:spPr>
          <a:xfrm>
            <a:off x="20" y="1282"/>
            <a:ext cx="12191980" cy="6856718"/>
          </a:xfrm>
          <a:prstGeom prst="rect">
            <a:avLst/>
          </a:prstGeom>
        </p:spPr>
      </p:pic>
    </p:spTree>
    <p:extLst>
      <p:ext uri="{BB962C8B-B14F-4D97-AF65-F5344CB8AC3E}">
        <p14:creationId xmlns:p14="http://schemas.microsoft.com/office/powerpoint/2010/main" val="2076276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572531" y="1294324"/>
            <a:ext cx="4171712" cy="3788800"/>
          </a:xfrm>
          <a:custGeom>
            <a:avLst/>
            <a:gdLst>
              <a:gd name="connsiteX0" fmla="*/ 0 w 4171712"/>
              <a:gd name="connsiteY0" fmla="*/ 0 h 3788800"/>
              <a:gd name="connsiteX1" fmla="*/ 695285 w 4171712"/>
              <a:gd name="connsiteY1" fmla="*/ 0 h 3788800"/>
              <a:gd name="connsiteX2" fmla="*/ 1432288 w 4171712"/>
              <a:gd name="connsiteY2" fmla="*/ 0 h 3788800"/>
              <a:gd name="connsiteX3" fmla="*/ 2002422 w 4171712"/>
              <a:gd name="connsiteY3" fmla="*/ 0 h 3788800"/>
              <a:gd name="connsiteX4" fmla="*/ 2655990 w 4171712"/>
              <a:gd name="connsiteY4" fmla="*/ 0 h 3788800"/>
              <a:gd name="connsiteX5" fmla="*/ 3351275 w 4171712"/>
              <a:gd name="connsiteY5" fmla="*/ 0 h 3788800"/>
              <a:gd name="connsiteX6" fmla="*/ 4171712 w 4171712"/>
              <a:gd name="connsiteY6" fmla="*/ 0 h 3788800"/>
              <a:gd name="connsiteX7" fmla="*/ 4171712 w 4171712"/>
              <a:gd name="connsiteY7" fmla="*/ 631467 h 3788800"/>
              <a:gd name="connsiteX8" fmla="*/ 4171712 w 4171712"/>
              <a:gd name="connsiteY8" fmla="*/ 1338709 h 3788800"/>
              <a:gd name="connsiteX9" fmla="*/ 4171712 w 4171712"/>
              <a:gd name="connsiteY9" fmla="*/ 1894400 h 3788800"/>
              <a:gd name="connsiteX10" fmla="*/ 4171712 w 4171712"/>
              <a:gd name="connsiteY10" fmla="*/ 2450091 h 3788800"/>
              <a:gd name="connsiteX11" fmla="*/ 4171712 w 4171712"/>
              <a:gd name="connsiteY11" fmla="*/ 3119445 h 3788800"/>
              <a:gd name="connsiteX12" fmla="*/ 4171712 w 4171712"/>
              <a:gd name="connsiteY12" fmla="*/ 3788800 h 3788800"/>
              <a:gd name="connsiteX13" fmla="*/ 3518144 w 4171712"/>
              <a:gd name="connsiteY13" fmla="*/ 3788800 h 3788800"/>
              <a:gd name="connsiteX14" fmla="*/ 2739424 w 4171712"/>
              <a:gd name="connsiteY14" fmla="*/ 3788800 h 3788800"/>
              <a:gd name="connsiteX15" fmla="*/ 2127573 w 4171712"/>
              <a:gd name="connsiteY15" fmla="*/ 3788800 h 3788800"/>
              <a:gd name="connsiteX16" fmla="*/ 1515722 w 4171712"/>
              <a:gd name="connsiteY16" fmla="*/ 3788800 h 3788800"/>
              <a:gd name="connsiteX17" fmla="*/ 945588 w 4171712"/>
              <a:gd name="connsiteY17" fmla="*/ 3788800 h 3788800"/>
              <a:gd name="connsiteX18" fmla="*/ 0 w 4171712"/>
              <a:gd name="connsiteY18" fmla="*/ 3788800 h 3788800"/>
              <a:gd name="connsiteX19" fmla="*/ 0 w 4171712"/>
              <a:gd name="connsiteY19" fmla="*/ 3270997 h 3788800"/>
              <a:gd name="connsiteX20" fmla="*/ 0 w 4171712"/>
              <a:gd name="connsiteY20" fmla="*/ 2563755 h 3788800"/>
              <a:gd name="connsiteX21" fmla="*/ 0 w 4171712"/>
              <a:gd name="connsiteY21" fmla="*/ 2008064 h 3788800"/>
              <a:gd name="connsiteX22" fmla="*/ 0 w 4171712"/>
              <a:gd name="connsiteY22" fmla="*/ 1490261 h 3788800"/>
              <a:gd name="connsiteX23" fmla="*/ 0 w 4171712"/>
              <a:gd name="connsiteY23" fmla="*/ 858795 h 3788800"/>
              <a:gd name="connsiteX24" fmla="*/ 0 w 4171712"/>
              <a:gd name="connsiteY24" fmla="*/ 0 h 378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71712" h="3788800" fill="none" extrusionOk="0">
                <a:moveTo>
                  <a:pt x="0" y="0"/>
                </a:moveTo>
                <a:cubicBezTo>
                  <a:pt x="251547" y="-22656"/>
                  <a:pt x="419530" y="-28568"/>
                  <a:pt x="695285" y="0"/>
                </a:cubicBezTo>
                <a:cubicBezTo>
                  <a:pt x="971040" y="28568"/>
                  <a:pt x="1097493" y="35661"/>
                  <a:pt x="1432288" y="0"/>
                </a:cubicBezTo>
                <a:cubicBezTo>
                  <a:pt x="1767083" y="-35661"/>
                  <a:pt x="1840908" y="-12218"/>
                  <a:pt x="2002422" y="0"/>
                </a:cubicBezTo>
                <a:cubicBezTo>
                  <a:pt x="2163936" y="12218"/>
                  <a:pt x="2370555" y="1640"/>
                  <a:pt x="2655990" y="0"/>
                </a:cubicBezTo>
                <a:cubicBezTo>
                  <a:pt x="2941425" y="-1640"/>
                  <a:pt x="3205472" y="-32368"/>
                  <a:pt x="3351275" y="0"/>
                </a:cubicBezTo>
                <a:cubicBezTo>
                  <a:pt x="3497078" y="32368"/>
                  <a:pt x="3991510" y="6146"/>
                  <a:pt x="4171712" y="0"/>
                </a:cubicBezTo>
                <a:cubicBezTo>
                  <a:pt x="4145464" y="140339"/>
                  <a:pt x="4177267" y="397085"/>
                  <a:pt x="4171712" y="631467"/>
                </a:cubicBezTo>
                <a:cubicBezTo>
                  <a:pt x="4166157" y="865849"/>
                  <a:pt x="4182660" y="1156359"/>
                  <a:pt x="4171712" y="1338709"/>
                </a:cubicBezTo>
                <a:cubicBezTo>
                  <a:pt x="4160764" y="1521059"/>
                  <a:pt x="4175683" y="1665326"/>
                  <a:pt x="4171712" y="1894400"/>
                </a:cubicBezTo>
                <a:cubicBezTo>
                  <a:pt x="4167741" y="2123474"/>
                  <a:pt x="4171608" y="2207210"/>
                  <a:pt x="4171712" y="2450091"/>
                </a:cubicBezTo>
                <a:cubicBezTo>
                  <a:pt x="4171816" y="2692972"/>
                  <a:pt x="4174080" y="2795145"/>
                  <a:pt x="4171712" y="3119445"/>
                </a:cubicBezTo>
                <a:cubicBezTo>
                  <a:pt x="4169344" y="3443745"/>
                  <a:pt x="4155648" y="3499555"/>
                  <a:pt x="4171712" y="3788800"/>
                </a:cubicBezTo>
                <a:cubicBezTo>
                  <a:pt x="3879981" y="3815826"/>
                  <a:pt x="3665625" y="3792658"/>
                  <a:pt x="3518144" y="3788800"/>
                </a:cubicBezTo>
                <a:cubicBezTo>
                  <a:pt x="3370663" y="3784942"/>
                  <a:pt x="3006913" y="3807793"/>
                  <a:pt x="2739424" y="3788800"/>
                </a:cubicBezTo>
                <a:cubicBezTo>
                  <a:pt x="2471935" y="3769807"/>
                  <a:pt x="2315172" y="3767279"/>
                  <a:pt x="2127573" y="3788800"/>
                </a:cubicBezTo>
                <a:cubicBezTo>
                  <a:pt x="1939974" y="3810321"/>
                  <a:pt x="1786978" y="3758897"/>
                  <a:pt x="1515722" y="3788800"/>
                </a:cubicBezTo>
                <a:cubicBezTo>
                  <a:pt x="1244466" y="3818703"/>
                  <a:pt x="1229463" y="3811172"/>
                  <a:pt x="945588" y="3788800"/>
                </a:cubicBezTo>
                <a:cubicBezTo>
                  <a:pt x="661713" y="3766428"/>
                  <a:pt x="369429" y="3816601"/>
                  <a:pt x="0" y="3788800"/>
                </a:cubicBezTo>
                <a:cubicBezTo>
                  <a:pt x="7672" y="3571971"/>
                  <a:pt x="-19977" y="3447028"/>
                  <a:pt x="0" y="3270997"/>
                </a:cubicBezTo>
                <a:cubicBezTo>
                  <a:pt x="19977" y="3094966"/>
                  <a:pt x="33540" y="2750399"/>
                  <a:pt x="0" y="2563755"/>
                </a:cubicBezTo>
                <a:cubicBezTo>
                  <a:pt x="-33540" y="2377111"/>
                  <a:pt x="9951" y="2277224"/>
                  <a:pt x="0" y="2008064"/>
                </a:cubicBezTo>
                <a:cubicBezTo>
                  <a:pt x="-9951" y="1738904"/>
                  <a:pt x="17478" y="1682339"/>
                  <a:pt x="0" y="1490261"/>
                </a:cubicBezTo>
                <a:cubicBezTo>
                  <a:pt x="-17478" y="1298183"/>
                  <a:pt x="482" y="1133846"/>
                  <a:pt x="0" y="858795"/>
                </a:cubicBezTo>
                <a:cubicBezTo>
                  <a:pt x="-482" y="583744"/>
                  <a:pt x="-11892" y="228667"/>
                  <a:pt x="0" y="0"/>
                </a:cubicBezTo>
                <a:close/>
              </a:path>
              <a:path w="4171712" h="3788800" stroke="0" extrusionOk="0">
                <a:moveTo>
                  <a:pt x="0" y="0"/>
                </a:moveTo>
                <a:cubicBezTo>
                  <a:pt x="192090" y="1314"/>
                  <a:pt x="414605" y="10066"/>
                  <a:pt x="570134" y="0"/>
                </a:cubicBezTo>
                <a:cubicBezTo>
                  <a:pt x="725663" y="-10066"/>
                  <a:pt x="1112281" y="-15325"/>
                  <a:pt x="1265419" y="0"/>
                </a:cubicBezTo>
                <a:cubicBezTo>
                  <a:pt x="1418558" y="15325"/>
                  <a:pt x="1780806" y="3515"/>
                  <a:pt x="1918988" y="0"/>
                </a:cubicBezTo>
                <a:cubicBezTo>
                  <a:pt x="2057170" y="-3515"/>
                  <a:pt x="2341443" y="-28086"/>
                  <a:pt x="2655990" y="0"/>
                </a:cubicBezTo>
                <a:cubicBezTo>
                  <a:pt x="2970537" y="28086"/>
                  <a:pt x="3104711" y="28026"/>
                  <a:pt x="3309558" y="0"/>
                </a:cubicBezTo>
                <a:cubicBezTo>
                  <a:pt x="3514405" y="-28026"/>
                  <a:pt x="3861959" y="-36137"/>
                  <a:pt x="4171712" y="0"/>
                </a:cubicBezTo>
                <a:cubicBezTo>
                  <a:pt x="4178552" y="151583"/>
                  <a:pt x="4160009" y="392031"/>
                  <a:pt x="4171712" y="517803"/>
                </a:cubicBezTo>
                <a:cubicBezTo>
                  <a:pt x="4183415" y="643575"/>
                  <a:pt x="4173943" y="1004515"/>
                  <a:pt x="4171712" y="1149269"/>
                </a:cubicBezTo>
                <a:cubicBezTo>
                  <a:pt x="4169481" y="1294023"/>
                  <a:pt x="4185987" y="1542375"/>
                  <a:pt x="4171712" y="1667072"/>
                </a:cubicBezTo>
                <a:cubicBezTo>
                  <a:pt x="4157437" y="1791769"/>
                  <a:pt x="4183211" y="2111331"/>
                  <a:pt x="4171712" y="2336427"/>
                </a:cubicBezTo>
                <a:cubicBezTo>
                  <a:pt x="4160213" y="2561523"/>
                  <a:pt x="4146288" y="2736254"/>
                  <a:pt x="4171712" y="3005781"/>
                </a:cubicBezTo>
                <a:cubicBezTo>
                  <a:pt x="4197136" y="3275308"/>
                  <a:pt x="4178454" y="3440115"/>
                  <a:pt x="4171712" y="3788800"/>
                </a:cubicBezTo>
                <a:cubicBezTo>
                  <a:pt x="3824687" y="3774680"/>
                  <a:pt x="3779248" y="3796642"/>
                  <a:pt x="3476427" y="3788800"/>
                </a:cubicBezTo>
                <a:cubicBezTo>
                  <a:pt x="3173606" y="3780958"/>
                  <a:pt x="3110675" y="3758692"/>
                  <a:pt x="2781141" y="3788800"/>
                </a:cubicBezTo>
                <a:cubicBezTo>
                  <a:pt x="2451607" y="3818908"/>
                  <a:pt x="2243555" y="3807940"/>
                  <a:pt x="2044139" y="3788800"/>
                </a:cubicBezTo>
                <a:cubicBezTo>
                  <a:pt x="1844723" y="3769660"/>
                  <a:pt x="1542380" y="3783879"/>
                  <a:pt x="1390571" y="3788800"/>
                </a:cubicBezTo>
                <a:cubicBezTo>
                  <a:pt x="1238762" y="3793721"/>
                  <a:pt x="1062207" y="3763218"/>
                  <a:pt x="820437" y="3788800"/>
                </a:cubicBezTo>
                <a:cubicBezTo>
                  <a:pt x="578667" y="3814382"/>
                  <a:pt x="294375" y="3807548"/>
                  <a:pt x="0" y="3788800"/>
                </a:cubicBezTo>
                <a:cubicBezTo>
                  <a:pt x="21149" y="3565235"/>
                  <a:pt x="27644" y="3253555"/>
                  <a:pt x="0" y="3119445"/>
                </a:cubicBezTo>
                <a:cubicBezTo>
                  <a:pt x="-27644" y="2985335"/>
                  <a:pt x="3414" y="2716424"/>
                  <a:pt x="0" y="2525867"/>
                </a:cubicBezTo>
                <a:cubicBezTo>
                  <a:pt x="-3414" y="2335310"/>
                  <a:pt x="-15819" y="2150010"/>
                  <a:pt x="0" y="1970176"/>
                </a:cubicBezTo>
                <a:cubicBezTo>
                  <a:pt x="15819" y="1790342"/>
                  <a:pt x="16236" y="1575165"/>
                  <a:pt x="0" y="1376597"/>
                </a:cubicBezTo>
                <a:cubicBezTo>
                  <a:pt x="-16236" y="1178029"/>
                  <a:pt x="30775" y="924220"/>
                  <a:pt x="0" y="669355"/>
                </a:cubicBezTo>
                <a:cubicBezTo>
                  <a:pt x="-30775" y="414490"/>
                  <a:pt x="31774" y="310738"/>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76200">
            <a:solidFill>
              <a:schemeClr val="accent6">
                <a:lumMod val="50000"/>
              </a:schemeClr>
            </a:solidFill>
            <a:extLst>
              <a:ext uri="{C807C97D-BFC1-408E-A445-0C87EB9F89A2}">
                <ask:lineSketchStyleProps xmlns:ask="http://schemas.microsoft.com/office/drawing/2018/sketchyshapes" sd="1864549183">
                  <a:prstGeom prst="rect">
                    <a:avLst/>
                  </a:prstGeom>
                  <ask:type>
                    <ask:lineSketchFreehand/>
                  </ask:type>
                </ask:lineSketchStyleProps>
              </a:ext>
            </a:extLst>
          </a:ln>
        </p:spPr>
        <p:txBody>
          <a:bodyPr spcFirstLastPara="1" vert="horz" wrap="square" lIns="121900" tIns="121900" rIns="121900" bIns="121900" rtlCol="0" anchor="ctr" anchorCtr="0">
            <a:noAutofit/>
          </a:bodyPr>
          <a:lstStyle/>
          <a:p>
            <a:pPr algn="ctr"/>
            <a:r>
              <a:rPr lang="en" sz="5467" b="1" i="1" dirty="0">
                <a:solidFill>
                  <a:schemeClr val="bg1"/>
                </a:solidFill>
              </a:rPr>
              <a:t>Investigation &amp; Resolution Options</a:t>
            </a:r>
            <a:endParaRPr sz="5467" b="1" i="1" dirty="0">
              <a:solidFill>
                <a:schemeClr val="bg1"/>
              </a:solidFill>
            </a:endParaRPr>
          </a:p>
        </p:txBody>
      </p:sp>
      <p:pic>
        <p:nvPicPr>
          <p:cNvPr id="3" name="Picture 2" descr="A diagram of a formal complaint&#10;&#10;Description automatically generated">
            <a:extLst>
              <a:ext uri="{FF2B5EF4-FFF2-40B4-BE49-F238E27FC236}">
                <a16:creationId xmlns:a16="http://schemas.microsoft.com/office/drawing/2014/main" id="{FD512741-78C4-32A0-00C7-2A457ED9E795}"/>
              </a:ext>
            </a:extLst>
          </p:cNvPr>
          <p:cNvPicPr>
            <a:picLocks noChangeAspect="1"/>
          </p:cNvPicPr>
          <p:nvPr/>
        </p:nvPicPr>
        <p:blipFill>
          <a:blip r:embed="rId3"/>
          <a:stretch>
            <a:fillRect/>
          </a:stretch>
        </p:blipFill>
        <p:spPr>
          <a:xfrm>
            <a:off x="4744243" y="106893"/>
            <a:ext cx="7447757" cy="616366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7BE30-46DB-BB74-29A7-EF03501272D4}"/>
              </a:ext>
            </a:extLst>
          </p:cNvPr>
          <p:cNvPicPr>
            <a:picLocks noChangeAspect="1"/>
          </p:cNvPicPr>
          <p:nvPr/>
        </p:nvPicPr>
        <p:blipFill>
          <a:blip r:embed="rId2"/>
          <a:stretch>
            <a:fillRect/>
          </a:stretch>
        </p:blipFill>
        <p:spPr>
          <a:xfrm>
            <a:off x="6622356" y="76469"/>
            <a:ext cx="4338569" cy="6705061"/>
          </a:xfrm>
          <a:prstGeom prst="rect">
            <a:avLst/>
          </a:prstGeom>
        </p:spPr>
      </p:pic>
      <p:sp>
        <p:nvSpPr>
          <p:cNvPr id="6" name="TextBox 5">
            <a:extLst>
              <a:ext uri="{FF2B5EF4-FFF2-40B4-BE49-F238E27FC236}">
                <a16:creationId xmlns:a16="http://schemas.microsoft.com/office/drawing/2014/main" id="{28225521-4F21-8CFF-4BA4-A4FE93908657}"/>
              </a:ext>
            </a:extLst>
          </p:cNvPr>
          <p:cNvSpPr txBox="1"/>
          <p:nvPr/>
        </p:nvSpPr>
        <p:spPr>
          <a:xfrm>
            <a:off x="677012" y="551288"/>
            <a:ext cx="4892634" cy="5755422"/>
          </a:xfrm>
          <a:prstGeom prst="rect">
            <a:avLst/>
          </a:prstGeom>
          <a:solidFill>
            <a:schemeClr val="accent5">
              <a:lumMod val="60000"/>
              <a:lumOff val="40000"/>
            </a:schemeClr>
          </a:solidFill>
          <a:ln w="57150">
            <a:solidFill>
              <a:srgbClr val="002060"/>
            </a:solidFill>
          </a:ln>
        </p:spPr>
        <p:txBody>
          <a:bodyPr wrap="square" rtlCol="0">
            <a:spAutoFit/>
          </a:bodyPr>
          <a:lstStyle/>
          <a:p>
            <a:endParaRPr lang="en-US" sz="800" b="1" i="1" dirty="0">
              <a:solidFill>
                <a:srgbClr val="096F30"/>
              </a:solidFill>
              <a:latin typeface="Arial Narrow" panose="020B0604020202020204" pitchFamily="34" charset="0"/>
              <a:cs typeface="Arial Narrow" panose="020B0604020202020204" pitchFamily="34" charset="0"/>
            </a:endParaRPr>
          </a:p>
          <a:p>
            <a:r>
              <a:rPr lang="en-US" sz="3200" b="1" i="1" dirty="0">
                <a:solidFill>
                  <a:srgbClr val="096F30"/>
                </a:solidFill>
                <a:latin typeface="Arial Narrow" panose="020B0604020202020204" pitchFamily="34" charset="0"/>
                <a:cs typeface="Arial Narrow" panose="020B0604020202020204" pitchFamily="34" charset="0"/>
              </a:rPr>
              <a:t>There are three tracks that may be pursued if a formal complaint is lodged with the Civil Rights Office.</a:t>
            </a:r>
          </a:p>
          <a:p>
            <a:endParaRPr lang="en-US" sz="3200" dirty="0">
              <a:solidFill>
                <a:schemeClr val="bg1"/>
              </a:solidFill>
            </a:endParaRP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Informal Resolution Process</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Investigator Resolution Process </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Hearing Resolution Process</a:t>
            </a:r>
          </a:p>
          <a:p>
            <a:endParaRPr lang="en-US" sz="800" b="1" i="1" dirty="0">
              <a:solidFill>
                <a:srgbClr val="002060"/>
              </a:solidFill>
              <a:latin typeface="Arial Narrow" panose="020B0604020202020204" pitchFamily="34" charset="0"/>
              <a:cs typeface="Arial Narrow" panose="020B0604020202020204" pitchFamily="34" charset="0"/>
            </a:endParaRPr>
          </a:p>
        </p:txBody>
      </p:sp>
      <p:cxnSp>
        <p:nvCxnSpPr>
          <p:cNvPr id="10" name="Straight Arrow Connector 9">
            <a:extLst>
              <a:ext uri="{FF2B5EF4-FFF2-40B4-BE49-F238E27FC236}">
                <a16:creationId xmlns:a16="http://schemas.microsoft.com/office/drawing/2014/main" id="{5D205DE7-9CBE-F300-496F-B304A924F1C5}"/>
              </a:ext>
            </a:extLst>
          </p:cNvPr>
          <p:cNvCxnSpPr>
            <a:cxnSpLocks/>
          </p:cNvCxnSpPr>
          <p:nvPr/>
        </p:nvCxnSpPr>
        <p:spPr>
          <a:xfrm flipH="1">
            <a:off x="10652166" y="1183077"/>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B52277-0E5A-BC54-CCA3-1A232562C0CE}"/>
              </a:ext>
            </a:extLst>
          </p:cNvPr>
          <p:cNvCxnSpPr>
            <a:cxnSpLocks/>
          </p:cNvCxnSpPr>
          <p:nvPr/>
        </p:nvCxnSpPr>
        <p:spPr>
          <a:xfrm flipH="1">
            <a:off x="10859984" y="4141853"/>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7D48614-3A63-D3E5-9B17-C82B983A6569}"/>
              </a:ext>
            </a:extLst>
          </p:cNvPr>
          <p:cNvCxnSpPr>
            <a:cxnSpLocks/>
          </p:cNvCxnSpPr>
          <p:nvPr/>
        </p:nvCxnSpPr>
        <p:spPr>
          <a:xfrm>
            <a:off x="5925786" y="4261597"/>
            <a:ext cx="1092531" cy="251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611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4048B2-57B7-ADCB-ACA2-44D532A15F48}"/>
              </a:ext>
            </a:extLst>
          </p:cNvPr>
          <p:cNvPicPr>
            <a:picLocks noChangeAspect="1"/>
          </p:cNvPicPr>
          <p:nvPr/>
        </p:nvPicPr>
        <p:blipFill>
          <a:blip r:embed="rId2"/>
          <a:stretch>
            <a:fillRect/>
          </a:stretch>
        </p:blipFill>
        <p:spPr>
          <a:xfrm>
            <a:off x="0" y="0"/>
            <a:ext cx="12192000" cy="7112946"/>
          </a:xfrm>
          <a:prstGeom prst="rect">
            <a:avLst/>
          </a:prstGeom>
        </p:spPr>
      </p:pic>
    </p:spTree>
    <p:extLst>
      <p:ext uri="{BB962C8B-B14F-4D97-AF65-F5344CB8AC3E}">
        <p14:creationId xmlns:p14="http://schemas.microsoft.com/office/powerpoint/2010/main" val="1478537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latin typeface="Baguet Script" pitchFamily="2" charset="77"/>
              </a:rPr>
              <a:t>Investigator Role </a:t>
            </a:r>
            <a:br>
              <a:rPr lang="en-US" sz="4000" dirty="0">
                <a:solidFill>
                  <a:srgbClr val="FFFFFF"/>
                </a:solidFill>
                <a:latin typeface="Baguet Script" pitchFamily="2" charset="77"/>
              </a:rPr>
            </a:br>
            <a:r>
              <a:rPr lang="en" sz="4000" b="1" dirty="0">
                <a:solidFill>
                  <a:srgbClr val="FFFFFF"/>
                </a:solidFill>
              </a:rPr>
              <a:t>(Section XI.G.1.)</a:t>
            </a:r>
            <a:r>
              <a:rPr lang="en-US" sz="4000" dirty="0">
                <a:solidFill>
                  <a:srgbClr val="FFFFFF"/>
                </a:solidFill>
              </a:rPr>
              <a:t> </a:t>
            </a:r>
          </a:p>
        </p:txBody>
      </p:sp>
      <p:sp>
        <p:nvSpPr>
          <p:cNvPr id="3" name="Content Placeholder 2">
            <a:extLst>
              <a:ext uri="{FF2B5EF4-FFF2-40B4-BE49-F238E27FC236}">
                <a16:creationId xmlns:a16="http://schemas.microsoft.com/office/drawing/2014/main" id="{F2C66AD2-EBA5-C9E7-09E4-0917A3D2C24D}"/>
              </a:ext>
            </a:extLst>
          </p:cNvPr>
          <p:cNvSpPr>
            <a:spLocks noGrp="1"/>
          </p:cNvSpPr>
          <p:nvPr>
            <p:ph idx="1"/>
          </p:nvPr>
        </p:nvSpPr>
        <p:spPr>
          <a:xfrm>
            <a:off x="4810259" y="257176"/>
            <a:ext cx="7176954" cy="5938352"/>
          </a:xfrm>
        </p:spPr>
        <p:txBody>
          <a:bodyPr anchor="ctr">
            <a:normAutofit/>
          </a:bodyPr>
          <a:lstStyle/>
          <a:p>
            <a:pPr marL="0" indent="0">
              <a:buNone/>
            </a:pPr>
            <a:r>
              <a:rPr lang="en-US" sz="2400" dirty="0"/>
              <a:t>“T</a:t>
            </a:r>
            <a:r>
              <a:rPr lang="en-US" sz="2400" dirty="0">
                <a:highlight>
                  <a:srgbClr val="CFE2F3"/>
                </a:highlight>
              </a:rPr>
              <a:t>he Civil Rights Director will designate two investigators</a:t>
            </a:r>
            <a:r>
              <a:rPr lang="en-US" sz="2400" dirty="0"/>
              <a:t> to conduct an adequate, reliable and impartial investigation . . . MVNU  may engage an external investigator as one or both of the two assigned investigators. In complex situations, the Civil Rights Director may engage additional trained investigators to assist in gathering the information that will be considered by the primary investigators. The burden of proof and the burden of gathering evidence sufficient to reach a determination regarding responsibility rests on the University and not the parties. </a:t>
            </a:r>
          </a:p>
          <a:p>
            <a:pPr marL="0" indent="0">
              <a:buNone/>
            </a:pPr>
            <a:r>
              <a:rPr lang="en-US" sz="2400" dirty="0">
                <a:highlight>
                  <a:srgbClr val="CFE2F3"/>
                </a:highlight>
              </a:rPr>
              <a:t>The interviews will be recorded by the investigators.</a:t>
            </a:r>
            <a:r>
              <a:rPr lang="en-US" sz="2400" dirty="0"/>
              <a:t>”</a:t>
            </a:r>
          </a:p>
          <a:p>
            <a:endParaRPr lang="en-US" sz="2000" dirty="0"/>
          </a:p>
        </p:txBody>
      </p:sp>
    </p:spTree>
    <p:extLst>
      <p:ext uri="{BB962C8B-B14F-4D97-AF65-F5344CB8AC3E}">
        <p14:creationId xmlns:p14="http://schemas.microsoft.com/office/powerpoint/2010/main" val="3022667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latin typeface="Baguet Script" pitchFamily="2" charset="77"/>
              </a:rPr>
              <a:t>Investigator Role </a:t>
            </a:r>
            <a:r>
              <a:rPr lang="en" sz="4000" b="1" dirty="0">
                <a:solidFill>
                  <a:srgbClr val="FFFFFF"/>
                </a:solidFill>
              </a:rPr>
              <a:t>(Section XI.G.1.)</a:t>
            </a:r>
            <a:r>
              <a:rPr lang="en-US" sz="4000" dirty="0">
                <a:solidFill>
                  <a:srgbClr val="FFFFFF"/>
                </a:solidFill>
              </a:rPr>
              <a:t> </a:t>
            </a:r>
          </a:p>
        </p:txBody>
      </p:sp>
      <p:sp>
        <p:nvSpPr>
          <p:cNvPr id="3" name="Content Placeholder 2">
            <a:extLst>
              <a:ext uri="{FF2B5EF4-FFF2-40B4-BE49-F238E27FC236}">
                <a16:creationId xmlns:a16="http://schemas.microsoft.com/office/drawing/2014/main" id="{F2C66AD2-EBA5-C9E7-09E4-0917A3D2C24D}"/>
              </a:ext>
            </a:extLst>
          </p:cNvPr>
          <p:cNvSpPr>
            <a:spLocks noGrp="1"/>
          </p:cNvSpPr>
          <p:nvPr>
            <p:ph idx="1"/>
          </p:nvPr>
        </p:nvSpPr>
        <p:spPr>
          <a:xfrm>
            <a:off x="6503158" y="649480"/>
            <a:ext cx="4862447" cy="5546047"/>
          </a:xfrm>
        </p:spPr>
        <p:txBody>
          <a:bodyPr anchor="ctr">
            <a:normAutofit lnSpcReduction="10000"/>
          </a:bodyPr>
          <a:lstStyle/>
          <a:p>
            <a:pPr marL="0" indent="0">
              <a:buNone/>
            </a:pPr>
            <a:r>
              <a:rPr lang="en-US" sz="2400" dirty="0"/>
              <a:t>“The parties will have an equal opportunity to present witnesses, including expert witnesses, and to submit evidence. The investigators will also gather any available physical evidence, including documents, communications between the parties, and other electronic records as appropriate and available. </a:t>
            </a:r>
            <a:r>
              <a:rPr lang="en-US" sz="2400" dirty="0">
                <a:highlight>
                  <a:srgbClr val="CFE2F3"/>
                </a:highlight>
              </a:rPr>
              <a:t>The parties may submit questions to be asked of parties and witnesses</a:t>
            </a:r>
            <a:r>
              <a:rPr lang="en-US" sz="2400" dirty="0"/>
              <a:t>. Investigators will review submitted questions and, in their discretion, may choose which questions are necessary and appropriate to the investigation and conduct any follow-up, as they deem relevant.”</a:t>
            </a:r>
          </a:p>
          <a:p>
            <a:endParaRPr lang="en-US" sz="2000" dirty="0"/>
          </a:p>
        </p:txBody>
      </p:sp>
    </p:spTree>
    <p:extLst>
      <p:ext uri="{BB962C8B-B14F-4D97-AF65-F5344CB8AC3E}">
        <p14:creationId xmlns:p14="http://schemas.microsoft.com/office/powerpoint/2010/main" val="3816745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latin typeface="Baguet Script" pitchFamily="2" charset="77"/>
              </a:rPr>
              <a:t>Investigator Role </a:t>
            </a:r>
            <a:r>
              <a:rPr lang="en" sz="4000" b="1" dirty="0">
                <a:solidFill>
                  <a:srgbClr val="FFFFFF"/>
                </a:solidFill>
              </a:rPr>
              <a:t>- </a:t>
            </a:r>
            <a:r>
              <a:rPr lang="en" sz="4000" dirty="0">
                <a:solidFill>
                  <a:srgbClr val="FFFFFF"/>
                </a:solidFill>
              </a:rPr>
              <a:t>Review of Evidence </a:t>
            </a:r>
            <a:br>
              <a:rPr lang="en" sz="4000" dirty="0">
                <a:solidFill>
                  <a:srgbClr val="FFFFFF"/>
                </a:solidFill>
              </a:rPr>
            </a:br>
            <a:r>
              <a:rPr lang="en" sz="4000" b="1" dirty="0">
                <a:solidFill>
                  <a:srgbClr val="FFFFFF"/>
                </a:solidFill>
              </a:rPr>
              <a:t>(Section XI.G.2.)</a:t>
            </a:r>
            <a:endParaRPr lang="en-US" sz="4000" dirty="0">
              <a:solidFill>
                <a:srgbClr val="FFFFFF"/>
              </a:solidFill>
            </a:endParaRPr>
          </a:p>
        </p:txBody>
      </p:sp>
      <p:sp>
        <p:nvSpPr>
          <p:cNvPr id="3" name="Content Placeholder 2">
            <a:extLst>
              <a:ext uri="{FF2B5EF4-FFF2-40B4-BE49-F238E27FC236}">
                <a16:creationId xmlns:a16="http://schemas.microsoft.com/office/drawing/2014/main" id="{F2C66AD2-EBA5-C9E7-09E4-0917A3D2C24D}"/>
              </a:ext>
            </a:extLst>
          </p:cNvPr>
          <p:cNvSpPr>
            <a:spLocks noGrp="1"/>
          </p:cNvSpPr>
          <p:nvPr>
            <p:ph idx="1"/>
          </p:nvPr>
        </p:nvSpPr>
        <p:spPr>
          <a:xfrm>
            <a:off x="6213192" y="243068"/>
            <a:ext cx="5326767" cy="6435524"/>
          </a:xfrm>
        </p:spPr>
        <p:txBody>
          <a:bodyPr anchor="ctr">
            <a:normAutofit fontScale="92500" lnSpcReduction="10000"/>
          </a:bodyPr>
          <a:lstStyle/>
          <a:p>
            <a:pPr marL="0" indent="0">
              <a:buNone/>
            </a:pPr>
            <a:endParaRPr lang="en-US" sz="2400" dirty="0"/>
          </a:p>
          <a:p>
            <a:pPr marL="0" indent="0">
              <a:buNone/>
            </a:pPr>
            <a:r>
              <a:rPr lang="en-US" sz="2400" dirty="0"/>
              <a:t>“The </a:t>
            </a:r>
            <a:r>
              <a:rPr lang="en-US" sz="2400" dirty="0">
                <a:highlight>
                  <a:srgbClr val="CFE2F3"/>
                </a:highlight>
              </a:rPr>
              <a:t>evidence obtained as part of the investigation that is directly related to the allegations raised in the formal complaint will be made available to the parties and their advisors</a:t>
            </a:r>
            <a:r>
              <a:rPr lang="en-US" sz="2400" dirty="0"/>
              <a:t>, including the evidence upon which the College may not rely in reaching a determination regarding responsibility and inculpatory or exculpatory evidence. </a:t>
            </a:r>
            <a:r>
              <a:rPr lang="en-US" sz="2400" dirty="0">
                <a:highlight>
                  <a:srgbClr val="CFE2F3"/>
                </a:highlight>
              </a:rPr>
              <a:t>The parties will have 10 calendar days to review the evidence. The parties will be offered the opportunity to review the evidence and provide a written response </a:t>
            </a:r>
            <a:r>
              <a:rPr lang="en-US" sz="2400" dirty="0"/>
              <a:t>that will be submitted to the investigators for the completion of the Investigation Report. Due to the privacy of all those involved, evidence shared in an electronic format will not be printable, downloadable or electronically shareable by the parties or their advisors. Exceptions may be made in compliance with Section 504 of the Rehabilitation Act of 1973.”</a:t>
            </a:r>
          </a:p>
          <a:p>
            <a:endParaRPr lang="en-US" sz="1900" dirty="0"/>
          </a:p>
        </p:txBody>
      </p:sp>
    </p:spTree>
    <p:extLst>
      <p:ext uri="{BB962C8B-B14F-4D97-AF65-F5344CB8AC3E}">
        <p14:creationId xmlns:p14="http://schemas.microsoft.com/office/powerpoint/2010/main" val="730362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826396" y="586855"/>
            <a:ext cx="4230100" cy="3387497"/>
          </a:xfrm>
        </p:spPr>
        <p:txBody>
          <a:bodyPr anchor="b">
            <a:normAutofit/>
          </a:bodyPr>
          <a:lstStyle/>
          <a:p>
            <a:pPr algn="r"/>
            <a:r>
              <a:rPr lang="en" sz="4000" dirty="0">
                <a:solidFill>
                  <a:srgbClr val="FFFFFF"/>
                </a:solidFill>
                <a:latin typeface="Baguet Script" pitchFamily="2" charset="77"/>
              </a:rPr>
              <a:t>Investigator Role </a:t>
            </a:r>
            <a:r>
              <a:rPr lang="en" sz="4000" dirty="0">
                <a:solidFill>
                  <a:srgbClr val="FFFFFF"/>
                </a:solidFill>
              </a:rPr>
              <a:t>- Investigation Report </a:t>
            </a:r>
            <a:br>
              <a:rPr lang="en" sz="4000" dirty="0">
                <a:solidFill>
                  <a:srgbClr val="FFFFFF"/>
                </a:solidFill>
              </a:rPr>
            </a:br>
            <a:r>
              <a:rPr lang="en" sz="4000" b="1" dirty="0">
                <a:solidFill>
                  <a:srgbClr val="FFFFFF"/>
                </a:solidFill>
              </a:rPr>
              <a:t>(Section XI.G.3.)</a:t>
            </a:r>
            <a:endParaRPr lang="en-US" sz="4000" dirty="0">
              <a:solidFill>
                <a:srgbClr val="FFFFFF"/>
              </a:solidFill>
            </a:endParaRPr>
          </a:p>
        </p:txBody>
      </p:sp>
      <p:sp>
        <p:nvSpPr>
          <p:cNvPr id="3" name="Content Placeholder 2">
            <a:extLst>
              <a:ext uri="{FF2B5EF4-FFF2-40B4-BE49-F238E27FC236}">
                <a16:creationId xmlns:a16="http://schemas.microsoft.com/office/drawing/2014/main" id="{F2C66AD2-EBA5-C9E7-09E4-0917A3D2C24D}"/>
              </a:ext>
            </a:extLst>
          </p:cNvPr>
          <p:cNvSpPr>
            <a:spLocks noGrp="1"/>
          </p:cNvSpPr>
          <p:nvPr>
            <p:ph idx="1"/>
          </p:nvPr>
        </p:nvSpPr>
        <p:spPr>
          <a:xfrm>
            <a:off x="6096000" y="219919"/>
            <a:ext cx="5756476" cy="6435523"/>
          </a:xfrm>
        </p:spPr>
        <p:txBody>
          <a:bodyPr anchor="ctr">
            <a:normAutofit lnSpcReduction="10000"/>
          </a:bodyPr>
          <a:lstStyle/>
          <a:p>
            <a:pPr marL="0" indent="0">
              <a:buNone/>
            </a:pPr>
            <a:r>
              <a:rPr lang="en-US" sz="2400" dirty="0"/>
              <a:t>“In cases where Sexual Harassment is being alleged, the investigators will consider whether the conduct alleged in the formal complaint and the Notice of Investigation would constitute “Title IX - Sexual Harassment.” </a:t>
            </a:r>
            <a:r>
              <a:rPr lang="en-US" sz="2400" dirty="0">
                <a:highlight>
                  <a:srgbClr val="CFE2F3"/>
                </a:highlight>
              </a:rPr>
              <a:t>The investigators will consider the evidence gathered from the complainant during the investigation, and make a recommendation to the Civil Rights Director regarding the appropriate resolution process</a:t>
            </a:r>
            <a:r>
              <a:rPr lang="en-US" sz="2400" dirty="0"/>
              <a:t>. The Civil Rights Director will review the recommendation of the investigators and make the final determination as to whether the conduct alleged , if demonstrated by a preponderance of the evidence, would constitute “Title IX - Sexual Harassment.” T</a:t>
            </a:r>
            <a:r>
              <a:rPr lang="en-US" sz="2400" dirty="0">
                <a:highlight>
                  <a:srgbClr val="CFE2F3"/>
                </a:highlight>
              </a:rPr>
              <a:t>his determination is made only considering the information provided by the complainant, regardless of other evidence available in the case</a:t>
            </a:r>
            <a:r>
              <a:rPr lang="en-US" sz="2400" dirty="0"/>
              <a:t>.”</a:t>
            </a:r>
          </a:p>
          <a:p>
            <a:endParaRPr lang="en-US" sz="1900" dirty="0"/>
          </a:p>
        </p:txBody>
      </p:sp>
    </p:spTree>
    <p:extLst>
      <p:ext uri="{BB962C8B-B14F-4D97-AF65-F5344CB8AC3E}">
        <p14:creationId xmlns:p14="http://schemas.microsoft.com/office/powerpoint/2010/main" val="3037639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2800" kern="1200" dirty="0">
                <a:solidFill>
                  <a:srgbClr val="FFFFFF"/>
                </a:solidFill>
                <a:latin typeface="Baguet Script" pitchFamily="2" charset="77"/>
              </a:rPr>
              <a:t>Investigator Role </a:t>
            </a:r>
            <a:r>
              <a:rPr lang="en-US" sz="2800" kern="1200" dirty="0">
                <a:solidFill>
                  <a:srgbClr val="FFFFFF"/>
                </a:solidFill>
                <a:latin typeface="+mj-lt"/>
                <a:ea typeface="+mj-ea"/>
                <a:cs typeface="+mj-cs"/>
              </a:rPr>
              <a:t>- Investigation Report </a:t>
            </a:r>
            <a:br>
              <a:rPr lang="en-US" sz="2800" kern="1200" dirty="0">
                <a:solidFill>
                  <a:srgbClr val="FFFFFF"/>
                </a:solidFill>
                <a:latin typeface="+mj-lt"/>
                <a:ea typeface="+mj-ea"/>
                <a:cs typeface="+mj-cs"/>
              </a:rPr>
            </a:br>
            <a:r>
              <a:rPr lang="en-US" sz="2800" b="1" kern="1200" dirty="0">
                <a:solidFill>
                  <a:srgbClr val="FFFFFF"/>
                </a:solidFill>
                <a:latin typeface="+mj-lt"/>
                <a:ea typeface="+mj-ea"/>
                <a:cs typeface="+mj-cs"/>
              </a:rPr>
              <a:t>(Section XI.G.3.)</a:t>
            </a:r>
            <a:endParaRPr lang="en-US" sz="2800"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A18795EE-3351-69E5-71CB-86DE1D3AC378}"/>
              </a:ext>
            </a:extLst>
          </p:cNvPr>
          <p:cNvSpPr>
            <a:spLocks noGrp="1"/>
          </p:cNvSpPr>
          <p:nvPr>
            <p:ph sz="half" idx="1"/>
          </p:nvPr>
        </p:nvSpPr>
        <p:spPr>
          <a:xfrm>
            <a:off x="1755684" y="2703446"/>
            <a:ext cx="4289209" cy="3601938"/>
          </a:xfrm>
          <a:solidFill>
            <a:schemeClr val="accent5">
              <a:lumMod val="60000"/>
              <a:lumOff val="40000"/>
            </a:schemeClr>
          </a:solidFill>
          <a:ln w="76200">
            <a:solidFill>
              <a:schemeClr val="accent6">
                <a:lumMod val="50000"/>
              </a:schemeClr>
            </a:solidFill>
          </a:ln>
        </p:spPr>
        <p:txBody>
          <a:bodyPr>
            <a:normAutofit/>
          </a:bodyPr>
          <a:lstStyle/>
          <a:p>
            <a:pPr marL="0" indent="0" defTabSz="749808">
              <a:spcBef>
                <a:spcPts val="820"/>
              </a:spcBef>
              <a:buClr>
                <a:srgbClr val="000000"/>
              </a:buClr>
              <a:buSzPts val="1300"/>
              <a:buNone/>
            </a:pPr>
            <a:endParaRPr lang="en-US" sz="1700" kern="1200" dirty="0">
              <a:solidFill>
                <a:srgbClr val="000000"/>
              </a:solidFill>
              <a:latin typeface="+mn-lt"/>
              <a:ea typeface="+mn-ea"/>
              <a:cs typeface="+mn-cs"/>
            </a:endParaRPr>
          </a:p>
          <a:p>
            <a:pPr marL="187452" indent="-340182" defTabSz="749808">
              <a:spcBef>
                <a:spcPts val="820"/>
              </a:spcBef>
              <a:buClr>
                <a:srgbClr val="000000"/>
              </a:buClr>
              <a:buSzPts val="1300"/>
            </a:pPr>
            <a:r>
              <a:rPr lang="en-US" sz="1700" kern="1200" dirty="0">
                <a:solidFill>
                  <a:srgbClr val="000000"/>
                </a:solidFill>
                <a:latin typeface="+mn-lt"/>
                <a:ea typeface="+mn-ea"/>
                <a:cs typeface="+mn-cs"/>
              </a:rPr>
              <a:t>Overview of the complaint made and summary of the investigative methodology</a:t>
            </a:r>
            <a:br>
              <a:rPr lang="en-US" sz="1700" kern="1200" dirty="0">
                <a:solidFill>
                  <a:srgbClr val="000000"/>
                </a:solidFill>
                <a:latin typeface="+mn-lt"/>
                <a:ea typeface="+mn-ea"/>
                <a:cs typeface="+mn-cs"/>
              </a:rPr>
            </a:br>
            <a:endParaRPr lang="en-US" sz="1700" kern="1200" dirty="0">
              <a:solidFill>
                <a:srgbClr val="000000"/>
              </a:solidFill>
              <a:latin typeface="+mn-lt"/>
              <a:ea typeface="+mn-ea"/>
              <a:cs typeface="+mn-cs"/>
            </a:endParaRPr>
          </a:p>
          <a:p>
            <a:pPr marL="187452" indent="-340182" defTabSz="749808">
              <a:spcBef>
                <a:spcPts val="820"/>
              </a:spcBef>
              <a:buClr>
                <a:srgbClr val="000000"/>
              </a:buClr>
              <a:buSzPts val="1300"/>
            </a:pPr>
            <a:r>
              <a:rPr lang="en-US" sz="1700" kern="1200" dirty="0">
                <a:solidFill>
                  <a:srgbClr val="000000"/>
                </a:solidFill>
                <a:latin typeface="+mn-lt"/>
                <a:ea typeface="+mn-ea"/>
                <a:cs typeface="+mn-cs"/>
              </a:rPr>
              <a:t>Summary of relevant information gathered, including:</a:t>
            </a:r>
          </a:p>
          <a:p>
            <a:pPr marL="562356" lvl="1" indent="-340182" defTabSz="749808">
              <a:spcBef>
                <a:spcPts val="0"/>
              </a:spcBef>
              <a:buClr>
                <a:srgbClr val="000000"/>
              </a:buClr>
              <a:buSzPts val="1300"/>
            </a:pPr>
            <a:r>
              <a:rPr lang="en-US" sz="1700" kern="1200" dirty="0">
                <a:solidFill>
                  <a:srgbClr val="000000"/>
                </a:solidFill>
                <a:latin typeface="+mn-lt"/>
                <a:ea typeface="+mn-ea"/>
                <a:cs typeface="+mn-cs"/>
              </a:rPr>
              <a:t>timeline of incident being investigated; </a:t>
            </a:r>
          </a:p>
          <a:p>
            <a:pPr marL="562356" lvl="1" indent="-340182" defTabSz="749808">
              <a:spcBef>
                <a:spcPts val="0"/>
              </a:spcBef>
              <a:buClr>
                <a:srgbClr val="000000"/>
              </a:buClr>
              <a:buSzPts val="1300"/>
            </a:pPr>
            <a:r>
              <a:rPr lang="en-US" sz="1700" kern="1200" dirty="0">
                <a:solidFill>
                  <a:srgbClr val="000000"/>
                </a:solidFill>
                <a:latin typeface="+mn-lt"/>
                <a:ea typeface="+mn-ea"/>
                <a:cs typeface="+mn-cs"/>
              </a:rPr>
              <a:t>complainant’s account of events;</a:t>
            </a:r>
          </a:p>
          <a:p>
            <a:pPr marL="562356" lvl="1" indent="-340182" defTabSz="749808">
              <a:spcBef>
                <a:spcPts val="0"/>
              </a:spcBef>
              <a:buClr>
                <a:srgbClr val="000000"/>
              </a:buClr>
              <a:buSzPts val="1300"/>
            </a:pPr>
            <a:r>
              <a:rPr lang="en-US" sz="1700" kern="1200" dirty="0">
                <a:solidFill>
                  <a:srgbClr val="000000"/>
                </a:solidFill>
                <a:latin typeface="+mn-lt"/>
                <a:ea typeface="+mn-ea"/>
                <a:cs typeface="+mn-cs"/>
              </a:rPr>
              <a:t>respondent’s account of events;</a:t>
            </a:r>
          </a:p>
          <a:p>
            <a:pPr marL="562356" lvl="1" indent="-340182" defTabSz="749808">
              <a:spcBef>
                <a:spcPts val="0"/>
              </a:spcBef>
              <a:buClr>
                <a:srgbClr val="000000"/>
              </a:buClr>
              <a:buSzPts val="1300"/>
            </a:pPr>
            <a:r>
              <a:rPr lang="en-US" sz="1700" kern="1200" dirty="0">
                <a:solidFill>
                  <a:srgbClr val="000000"/>
                </a:solidFill>
                <a:latin typeface="+mn-lt"/>
                <a:ea typeface="+mn-ea"/>
                <a:cs typeface="+mn-cs"/>
              </a:rPr>
              <a:t>witness accounts;</a:t>
            </a:r>
          </a:p>
          <a:p>
            <a:pPr marL="562356" lvl="1" indent="-340182" defTabSz="749808">
              <a:spcBef>
                <a:spcPts val="0"/>
              </a:spcBef>
              <a:buClr>
                <a:srgbClr val="000000"/>
              </a:buClr>
              <a:buSzPts val="1300"/>
            </a:pPr>
            <a:r>
              <a:rPr lang="en-US" sz="1700" kern="1200" dirty="0">
                <a:solidFill>
                  <a:srgbClr val="000000"/>
                </a:solidFill>
                <a:latin typeface="+mn-lt"/>
                <a:ea typeface="+mn-ea"/>
                <a:cs typeface="+mn-cs"/>
              </a:rPr>
              <a:t>evidence gathered;</a:t>
            </a:r>
          </a:p>
          <a:p>
            <a:endParaRPr lang="en-US" sz="1700" dirty="0"/>
          </a:p>
        </p:txBody>
      </p:sp>
      <p:sp>
        <p:nvSpPr>
          <p:cNvPr id="5" name="Content Placeholder 4">
            <a:extLst>
              <a:ext uri="{FF2B5EF4-FFF2-40B4-BE49-F238E27FC236}">
                <a16:creationId xmlns:a16="http://schemas.microsoft.com/office/drawing/2014/main" id="{3682A3F2-C918-A481-1158-B5FC74C157AB}"/>
              </a:ext>
            </a:extLst>
          </p:cNvPr>
          <p:cNvSpPr>
            <a:spLocks noGrp="1"/>
          </p:cNvSpPr>
          <p:nvPr>
            <p:ph sz="half" idx="2"/>
          </p:nvPr>
        </p:nvSpPr>
        <p:spPr>
          <a:xfrm>
            <a:off x="6171047" y="2703446"/>
            <a:ext cx="4289209" cy="3601938"/>
          </a:xfrm>
          <a:solidFill>
            <a:schemeClr val="accent5">
              <a:lumMod val="60000"/>
              <a:lumOff val="40000"/>
            </a:schemeClr>
          </a:solidFill>
          <a:ln w="76200">
            <a:solidFill>
              <a:schemeClr val="accent6">
                <a:lumMod val="50000"/>
              </a:schemeClr>
            </a:solidFill>
          </a:ln>
        </p:spPr>
        <p:txBody>
          <a:bodyPr>
            <a:normAutofit/>
          </a:bodyPr>
          <a:lstStyle/>
          <a:p>
            <a:pPr marL="0" indent="0" defTabSz="749808">
              <a:spcBef>
                <a:spcPts val="820"/>
              </a:spcBef>
              <a:buClr>
                <a:srgbClr val="000000"/>
              </a:buClr>
              <a:buSzPts val="1300"/>
              <a:buNone/>
            </a:pPr>
            <a:endParaRPr lang="en-US" sz="1700" kern="1200" dirty="0">
              <a:solidFill>
                <a:srgbClr val="000000"/>
              </a:solidFill>
              <a:latin typeface="+mn-lt"/>
              <a:ea typeface="+mn-ea"/>
              <a:cs typeface="+mn-cs"/>
            </a:endParaRPr>
          </a:p>
          <a:p>
            <a:pPr marL="187452" indent="-340182" defTabSz="749808">
              <a:spcBef>
                <a:spcPts val="820"/>
              </a:spcBef>
              <a:buClr>
                <a:srgbClr val="000000"/>
              </a:buClr>
              <a:buSzPts val="1300"/>
            </a:pPr>
            <a:r>
              <a:rPr lang="en-US" sz="1700" kern="1200" dirty="0">
                <a:solidFill>
                  <a:srgbClr val="000000"/>
                </a:solidFill>
                <a:latin typeface="+mn-lt"/>
                <a:ea typeface="+mn-ea"/>
                <a:cs typeface="+mn-cs"/>
              </a:rPr>
              <a:t>Areas of agreement;</a:t>
            </a:r>
            <a:br>
              <a:rPr lang="en-US" sz="1700" kern="1200" dirty="0">
                <a:solidFill>
                  <a:srgbClr val="000000"/>
                </a:solidFill>
                <a:latin typeface="+mn-lt"/>
                <a:ea typeface="+mn-ea"/>
                <a:cs typeface="+mn-cs"/>
              </a:rPr>
            </a:br>
            <a:endParaRPr lang="en-US" sz="1700" kern="1200" dirty="0">
              <a:solidFill>
                <a:srgbClr val="000000"/>
              </a:solidFill>
              <a:latin typeface="+mn-lt"/>
              <a:ea typeface="+mn-ea"/>
              <a:cs typeface="+mn-cs"/>
            </a:endParaRPr>
          </a:p>
          <a:p>
            <a:pPr marL="187452" indent="-340182" defTabSz="749808">
              <a:spcBef>
                <a:spcPts val="820"/>
              </a:spcBef>
              <a:buClr>
                <a:srgbClr val="000000"/>
              </a:buClr>
              <a:buSzPts val="1300"/>
            </a:pPr>
            <a:r>
              <a:rPr lang="en-US" sz="1700" kern="1200" dirty="0">
                <a:solidFill>
                  <a:srgbClr val="000000"/>
                </a:solidFill>
                <a:latin typeface="+mn-lt"/>
                <a:ea typeface="+mn-ea"/>
                <a:cs typeface="+mn-cs"/>
              </a:rPr>
              <a:t>Areas of disagreement;</a:t>
            </a:r>
            <a:br>
              <a:rPr lang="en-US" sz="1700" kern="1200" dirty="0">
                <a:solidFill>
                  <a:srgbClr val="000000"/>
                </a:solidFill>
                <a:latin typeface="+mn-lt"/>
                <a:ea typeface="+mn-ea"/>
                <a:cs typeface="+mn-cs"/>
              </a:rPr>
            </a:br>
            <a:endParaRPr lang="en-US" sz="1700" kern="1200" dirty="0">
              <a:solidFill>
                <a:srgbClr val="000000"/>
              </a:solidFill>
              <a:latin typeface="+mn-lt"/>
              <a:ea typeface="+mn-ea"/>
              <a:cs typeface="+mn-cs"/>
            </a:endParaRPr>
          </a:p>
          <a:p>
            <a:pPr marL="187452" indent="-340182" defTabSz="749808">
              <a:spcBef>
                <a:spcPts val="820"/>
              </a:spcBef>
              <a:buClr>
                <a:srgbClr val="000000"/>
              </a:buClr>
              <a:buSzPts val="1300"/>
            </a:pPr>
            <a:r>
              <a:rPr lang="en-US" sz="1700" kern="1200" dirty="0">
                <a:solidFill>
                  <a:srgbClr val="000000"/>
                </a:solidFill>
                <a:latin typeface="+mn-lt"/>
                <a:ea typeface="+mn-ea"/>
                <a:cs typeface="+mn-cs"/>
              </a:rPr>
              <a:t>Assessment of whether or not the complaint meets one or more of the required elements of the definition of sexual harassment under Title IX, including rationale; and</a:t>
            </a:r>
            <a:br>
              <a:rPr lang="en-US" sz="1700" kern="1200" dirty="0">
                <a:solidFill>
                  <a:srgbClr val="000000"/>
                </a:solidFill>
                <a:latin typeface="+mn-lt"/>
                <a:ea typeface="+mn-ea"/>
                <a:cs typeface="+mn-cs"/>
              </a:rPr>
            </a:br>
            <a:endParaRPr lang="en-US" sz="1700" kern="1200" dirty="0">
              <a:solidFill>
                <a:srgbClr val="000000"/>
              </a:solidFill>
              <a:latin typeface="+mn-lt"/>
              <a:ea typeface="+mn-ea"/>
              <a:cs typeface="+mn-cs"/>
            </a:endParaRPr>
          </a:p>
          <a:p>
            <a:pPr marL="187452" indent="-340182" defTabSz="749808">
              <a:spcBef>
                <a:spcPts val="820"/>
              </a:spcBef>
              <a:buClr>
                <a:srgbClr val="000000"/>
              </a:buClr>
              <a:buSzPts val="1300"/>
            </a:pPr>
            <a:r>
              <a:rPr lang="en-US" sz="1700" kern="1200" dirty="0">
                <a:solidFill>
                  <a:srgbClr val="000000"/>
                </a:solidFill>
                <a:latin typeface="+mn-lt"/>
                <a:ea typeface="+mn-ea"/>
                <a:cs typeface="+mn-cs"/>
              </a:rPr>
              <a:t>Appendix containing </a:t>
            </a:r>
            <a:r>
              <a:rPr lang="en-US" sz="1700" u="sng" kern="1200" dirty="0">
                <a:solidFill>
                  <a:srgbClr val="000000"/>
                </a:solidFill>
                <a:latin typeface="+mn-lt"/>
                <a:ea typeface="+mn-ea"/>
                <a:cs typeface="+mn-cs"/>
              </a:rPr>
              <a:t>all</a:t>
            </a:r>
            <a:r>
              <a:rPr lang="en-US" sz="1700" kern="1200" dirty="0">
                <a:solidFill>
                  <a:srgbClr val="000000"/>
                </a:solidFill>
                <a:latin typeface="+mn-lt"/>
                <a:ea typeface="+mn-ea"/>
                <a:cs typeface="+mn-cs"/>
              </a:rPr>
              <a:t> the collected evidence.</a:t>
            </a:r>
          </a:p>
          <a:p>
            <a:endParaRPr lang="en-US" sz="1700" dirty="0"/>
          </a:p>
        </p:txBody>
      </p:sp>
      <p:sp>
        <p:nvSpPr>
          <p:cNvPr id="3" name="TextBox 2">
            <a:extLst>
              <a:ext uri="{FF2B5EF4-FFF2-40B4-BE49-F238E27FC236}">
                <a16:creationId xmlns:a16="http://schemas.microsoft.com/office/drawing/2014/main" id="{644D6A6B-3E2E-A3F5-1A3A-9AFB3788A3F8}"/>
              </a:ext>
            </a:extLst>
          </p:cNvPr>
          <p:cNvSpPr txBox="1"/>
          <p:nvPr/>
        </p:nvSpPr>
        <p:spPr>
          <a:xfrm>
            <a:off x="1755683" y="1807034"/>
            <a:ext cx="8704573" cy="461665"/>
          </a:xfrm>
          <a:prstGeom prst="rect">
            <a:avLst/>
          </a:prstGeom>
          <a:solidFill>
            <a:srgbClr val="002060"/>
          </a:solidFill>
        </p:spPr>
        <p:txBody>
          <a:bodyPr wrap="square" rtlCol="0">
            <a:spAutoFit/>
          </a:bodyPr>
          <a:lstStyle/>
          <a:p>
            <a:pPr algn="ctr" defTabSz="749808">
              <a:spcAft>
                <a:spcPts val="600"/>
              </a:spcAft>
            </a:pPr>
            <a:r>
              <a:rPr lang="en-US" sz="2400" kern="1200" dirty="0">
                <a:solidFill>
                  <a:schemeClr val="accent5">
                    <a:lumMod val="60000"/>
                    <a:lumOff val="40000"/>
                  </a:schemeClr>
                </a:solidFill>
                <a:latin typeface="Baguet Script" pitchFamily="2" charset="77"/>
              </a:rPr>
              <a:t>This would be part of your review in an adjudication or appeal</a:t>
            </a:r>
            <a:endParaRPr lang="en-US" sz="2400" dirty="0">
              <a:solidFill>
                <a:schemeClr val="accent5">
                  <a:lumMod val="60000"/>
                  <a:lumOff val="40000"/>
                </a:schemeClr>
              </a:solidFill>
              <a:latin typeface="Baguet Script" pitchFamily="2" charset="77"/>
            </a:endParaRPr>
          </a:p>
        </p:txBody>
      </p:sp>
    </p:spTree>
    <p:extLst>
      <p:ext uri="{BB962C8B-B14F-4D97-AF65-F5344CB8AC3E}">
        <p14:creationId xmlns:p14="http://schemas.microsoft.com/office/powerpoint/2010/main" val="1118936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826396" y="586855"/>
            <a:ext cx="4230100" cy="3387497"/>
          </a:xfrm>
        </p:spPr>
        <p:txBody>
          <a:bodyPr anchor="b">
            <a:normAutofit/>
          </a:bodyPr>
          <a:lstStyle/>
          <a:p>
            <a:pPr algn="r"/>
            <a:r>
              <a:rPr lang="en" sz="4000" b="1" dirty="0">
                <a:solidFill>
                  <a:srgbClr val="FFFFFF"/>
                </a:solidFill>
              </a:rPr>
              <a:t>FINAL TIX Assessment &amp; Appeal </a:t>
            </a:r>
            <a:br>
              <a:rPr lang="en" sz="4000" b="1" dirty="0">
                <a:solidFill>
                  <a:srgbClr val="FFFFFF"/>
                </a:solidFill>
              </a:rPr>
            </a:br>
            <a:r>
              <a:rPr lang="en" sz="4000" b="1" dirty="0">
                <a:solidFill>
                  <a:srgbClr val="FFFFFF"/>
                </a:solidFill>
              </a:rPr>
              <a:t>(Section XI.G.4.)</a:t>
            </a:r>
            <a:endParaRPr lang="en-US" sz="4000" b="1" dirty="0">
              <a:solidFill>
                <a:srgbClr val="FFFFFF"/>
              </a:solidFill>
            </a:endParaRPr>
          </a:p>
        </p:txBody>
      </p:sp>
      <p:sp>
        <p:nvSpPr>
          <p:cNvPr id="4" name="Content Placeholder 3">
            <a:extLst>
              <a:ext uri="{FF2B5EF4-FFF2-40B4-BE49-F238E27FC236}">
                <a16:creationId xmlns:a16="http://schemas.microsoft.com/office/drawing/2014/main" id="{A18795EE-3351-69E5-71CB-86DE1D3AC378}"/>
              </a:ext>
            </a:extLst>
          </p:cNvPr>
          <p:cNvSpPr>
            <a:spLocks noGrp="1"/>
          </p:cNvSpPr>
          <p:nvPr>
            <p:ph idx="1"/>
          </p:nvPr>
        </p:nvSpPr>
        <p:spPr>
          <a:xfrm>
            <a:off x="6503158" y="347242"/>
            <a:ext cx="5152413" cy="5848286"/>
          </a:xfrm>
        </p:spPr>
        <p:txBody>
          <a:bodyPr anchor="ctr">
            <a:normAutofit/>
          </a:bodyPr>
          <a:lstStyle/>
          <a:p>
            <a:pPr marL="0" indent="0">
              <a:buNone/>
            </a:pPr>
            <a:endParaRPr lang="en-US" sz="2000" dirty="0"/>
          </a:p>
          <a:p>
            <a:pPr marL="0" indent="0">
              <a:buNone/>
            </a:pPr>
            <a:r>
              <a:rPr lang="en-US" sz="2400" dirty="0"/>
              <a:t>“Parties have </a:t>
            </a:r>
            <a:r>
              <a:rPr lang="en-US" sz="2400" dirty="0">
                <a:highlight>
                  <a:srgbClr val="CFE2F3"/>
                </a:highlight>
              </a:rPr>
              <a:t>3 business days</a:t>
            </a:r>
            <a:r>
              <a:rPr lang="en-US" sz="2400" dirty="0"/>
              <a:t> after receipt of the investigative report to submit in writing an appeal of a determination regarding whether the conduct constitutes “Title IX - Sexual Harassment.” The </a:t>
            </a:r>
            <a:r>
              <a:rPr lang="en-US" sz="2400" dirty="0">
                <a:highlight>
                  <a:srgbClr val="CFE2F3"/>
                </a:highlight>
              </a:rPr>
              <a:t>appeal will be considered by an appropriately trained staff member</a:t>
            </a:r>
            <a:r>
              <a:rPr lang="en-US" sz="2400" dirty="0"/>
              <a:t> designated by the Civil Rights Director . . . The appeal decision will be communicated in writing to the parties, their advisors, and the Title IX Coordinator. The </a:t>
            </a:r>
            <a:r>
              <a:rPr lang="en-US" sz="2400" dirty="0">
                <a:highlight>
                  <a:srgbClr val="CFE2F3"/>
                </a:highlight>
              </a:rPr>
              <a:t>decision will also indicate the path for complaint resolution: Hearing Resolution or Investigator Resolution</a:t>
            </a:r>
            <a:r>
              <a:rPr lang="en-US" sz="2400" dirty="0"/>
              <a:t>.” </a:t>
            </a:r>
          </a:p>
        </p:txBody>
      </p:sp>
    </p:spTree>
    <p:extLst>
      <p:ext uri="{BB962C8B-B14F-4D97-AF65-F5344CB8AC3E}">
        <p14:creationId xmlns:p14="http://schemas.microsoft.com/office/powerpoint/2010/main" val="3352473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89367A-3B20-E87B-6463-53892DCF9492}"/>
              </a:ext>
            </a:extLst>
          </p:cNvPr>
          <p:cNvSpPr txBox="1"/>
          <p:nvPr/>
        </p:nvSpPr>
        <p:spPr>
          <a:xfrm>
            <a:off x="8607841" y="5436953"/>
            <a:ext cx="3091607" cy="1196418"/>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endParaRPr lang="en-US" sz="2500" i="1" dirty="0">
              <a:latin typeface="+mj-lt"/>
              <a:ea typeface="+mj-ea"/>
              <a:cs typeface="+mj-cs"/>
            </a:endParaRPr>
          </a:p>
          <a:p>
            <a:pPr algn="ctr">
              <a:lnSpc>
                <a:spcPct val="90000"/>
              </a:lnSpc>
              <a:spcBef>
                <a:spcPct val="0"/>
              </a:spcBef>
              <a:spcAft>
                <a:spcPts val="600"/>
              </a:spcAft>
            </a:pPr>
            <a:r>
              <a:rPr lang="en-US" sz="2500" b="1" i="1" dirty="0">
                <a:latin typeface="+mj-lt"/>
                <a:ea typeface="+mj-ea"/>
                <a:cs typeface="+mj-cs"/>
              </a:rPr>
              <a:t>Find these at </a:t>
            </a:r>
            <a:r>
              <a:rPr lang="en-US" sz="2500" b="1" i="1" dirty="0">
                <a:latin typeface="+mj-lt"/>
                <a:ea typeface="+mj-ea"/>
                <a:cs typeface="+mj-cs"/>
                <a:hlinkClick r:id="rId2"/>
              </a:rPr>
              <a:t>www.mvnu.edu/titleix</a:t>
            </a:r>
            <a:endParaRPr lang="en-US" sz="2500" b="1" i="1" dirty="0">
              <a:latin typeface="+mj-lt"/>
              <a:ea typeface="+mj-ea"/>
              <a:cs typeface="+mj-cs"/>
            </a:endParaRPr>
          </a:p>
          <a:p>
            <a:pPr>
              <a:lnSpc>
                <a:spcPct val="90000"/>
              </a:lnSpc>
              <a:spcBef>
                <a:spcPct val="0"/>
              </a:spcBef>
              <a:spcAft>
                <a:spcPts val="600"/>
              </a:spcAft>
            </a:pPr>
            <a:endParaRPr lang="en-US" sz="2500" dirty="0">
              <a:latin typeface="+mj-lt"/>
              <a:ea typeface="+mj-ea"/>
              <a:cs typeface="+mj-cs"/>
            </a:endParaRPr>
          </a:p>
        </p:txBody>
      </p:sp>
      <p:pic>
        <p:nvPicPr>
          <p:cNvPr id="20" name="Picture 19">
            <a:extLst>
              <a:ext uri="{FF2B5EF4-FFF2-40B4-BE49-F238E27FC236}">
                <a16:creationId xmlns:a16="http://schemas.microsoft.com/office/drawing/2014/main" id="{A6A439B5-30BE-8594-5482-2482BC835E3B}"/>
              </a:ext>
            </a:extLst>
          </p:cNvPr>
          <p:cNvPicPr>
            <a:picLocks noChangeAspect="1"/>
          </p:cNvPicPr>
          <p:nvPr/>
        </p:nvPicPr>
        <p:blipFill rotWithShape="1">
          <a:blip r:embed="rId3"/>
          <a:srcRect l="6307" r="20876"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8458496" y="224629"/>
            <a:ext cx="3390308" cy="5204380"/>
          </a:xfrm>
        </p:spPr>
        <p:txBody>
          <a:bodyPr vert="horz" lIns="91440" tIns="45720" rIns="91440" bIns="45720" rtlCol="0">
            <a:normAutofit fontScale="92500" lnSpcReduction="20000"/>
          </a:bodyPr>
          <a:lstStyle/>
          <a:p>
            <a:pPr marL="0" indent="0" algn="ctr">
              <a:buNone/>
            </a:pPr>
            <a:r>
              <a:rPr lang="en-US" sz="3600" b="1" dirty="0"/>
              <a:t>Civil Rights Policies</a:t>
            </a:r>
          </a:p>
          <a:p>
            <a:pPr marL="0" indent="0">
              <a:buNone/>
            </a:pPr>
            <a:endParaRPr lang="en-US" sz="2000" b="1" dirty="0"/>
          </a:p>
          <a:p>
            <a:r>
              <a:rPr lang="en-US" sz="3200" i="1" dirty="0"/>
              <a:t>Discrimination, Harassment, Sexual Misconduct</a:t>
            </a:r>
          </a:p>
          <a:p>
            <a:pPr marL="0" indent="0">
              <a:buNone/>
            </a:pPr>
            <a:endParaRPr lang="en-US" sz="900" i="1" dirty="0"/>
          </a:p>
          <a:p>
            <a:r>
              <a:rPr lang="en-US" sz="3200" i="1" dirty="0"/>
              <a:t>Pregnancy Accommodations and Related Conditions</a:t>
            </a:r>
          </a:p>
          <a:p>
            <a:pPr marL="0" indent="0">
              <a:buNone/>
            </a:pPr>
            <a:endParaRPr lang="en-US" sz="900" i="1" dirty="0"/>
          </a:p>
          <a:p>
            <a:r>
              <a:rPr lang="en-US" sz="3200" i="1" dirty="0"/>
              <a:t>Resolving Complaints under ADA/Section 504 </a:t>
            </a:r>
          </a:p>
        </p:txBody>
      </p:sp>
    </p:spTree>
    <p:extLst>
      <p:ext uri="{BB962C8B-B14F-4D97-AF65-F5344CB8AC3E}">
        <p14:creationId xmlns:p14="http://schemas.microsoft.com/office/powerpoint/2010/main" val="3439359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2"/>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and person standing on a podium with question marks&#10;&#10;Description automatically generated">
            <a:extLst>
              <a:ext uri="{FF2B5EF4-FFF2-40B4-BE49-F238E27FC236}">
                <a16:creationId xmlns:a16="http://schemas.microsoft.com/office/drawing/2014/main" id="{D12CD542-17E6-005B-F838-7364F423CFD6}"/>
              </a:ext>
            </a:extLst>
          </p:cNvPr>
          <p:cNvPicPr>
            <a:picLocks noChangeAspect="1"/>
          </p:cNvPicPr>
          <p:nvPr/>
        </p:nvPicPr>
        <p:blipFill rotWithShape="1">
          <a:blip r:embed="rId3"/>
          <a:srcRect t="7027" b="2990"/>
          <a:stretch/>
        </p:blipFill>
        <p:spPr>
          <a:xfrm>
            <a:off x="20" y="1282"/>
            <a:ext cx="12191980" cy="6856718"/>
          </a:xfrm>
          <a:prstGeom prst="rect">
            <a:avLst/>
          </a:prstGeom>
        </p:spPr>
      </p:pic>
    </p:spTree>
    <p:extLst>
      <p:ext uri="{BB962C8B-B14F-4D97-AF65-F5344CB8AC3E}">
        <p14:creationId xmlns:p14="http://schemas.microsoft.com/office/powerpoint/2010/main" val="1976242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9A64CE7-3502-19A8-3AD1-3907342BB6BA}"/>
              </a:ext>
            </a:extLst>
          </p:cNvPr>
          <p:cNvPicPr>
            <a:picLocks noChangeAspect="1"/>
          </p:cNvPicPr>
          <p:nvPr/>
        </p:nvPicPr>
        <p:blipFill>
          <a:blip r:embed="rId2"/>
          <a:stretch>
            <a:fillRect/>
          </a:stretch>
        </p:blipFill>
        <p:spPr>
          <a:xfrm>
            <a:off x="2436449" y="728662"/>
            <a:ext cx="9547951" cy="5943600"/>
          </a:xfrm>
          <a:prstGeom prst="rect">
            <a:avLst/>
          </a:prstGeom>
          <a:ln>
            <a:solidFill>
              <a:schemeClr val="accent6">
                <a:lumMod val="50000"/>
              </a:schemeClr>
            </a:solidFill>
          </a:ln>
        </p:spPr>
      </p:pic>
      <p:sp>
        <p:nvSpPr>
          <p:cNvPr id="5" name="TextBox 4">
            <a:extLst>
              <a:ext uri="{FF2B5EF4-FFF2-40B4-BE49-F238E27FC236}">
                <a16:creationId xmlns:a16="http://schemas.microsoft.com/office/drawing/2014/main" id="{6DF13611-E63F-741A-2B44-FEE3E108EB92}"/>
              </a:ext>
            </a:extLst>
          </p:cNvPr>
          <p:cNvSpPr txBox="1"/>
          <p:nvPr/>
        </p:nvSpPr>
        <p:spPr>
          <a:xfrm>
            <a:off x="314325" y="185738"/>
            <a:ext cx="3028950" cy="2492990"/>
          </a:xfrm>
          <a:prstGeom prst="rect">
            <a:avLst/>
          </a:prstGeom>
          <a:solidFill>
            <a:schemeClr val="accent5">
              <a:lumMod val="40000"/>
              <a:lumOff val="60000"/>
            </a:schemeClr>
          </a:solidFill>
          <a:ln w="76200">
            <a:solidFill>
              <a:schemeClr val="accent6">
                <a:lumMod val="50000"/>
              </a:schemeClr>
            </a:solidFill>
          </a:ln>
        </p:spPr>
        <p:txBody>
          <a:bodyPr wrap="square" rtlCol="0">
            <a:spAutoFit/>
          </a:bodyPr>
          <a:lstStyle/>
          <a:p>
            <a:pPr algn="ctr"/>
            <a:r>
              <a:rPr lang="en-US" sz="2800" b="1" i="1" dirty="0">
                <a:latin typeface="Arial" panose="020B0604020202020204" pitchFamily="34" charset="0"/>
                <a:cs typeface="Arial" panose="020B0604020202020204" pitchFamily="34" charset="0"/>
              </a:rPr>
              <a:t>Read the Final Investigation Report</a:t>
            </a:r>
          </a:p>
          <a:p>
            <a:pPr algn="ctr"/>
            <a:endParaRPr lang="en-US" b="1" i="1" dirty="0">
              <a:latin typeface="Arial" panose="020B0604020202020204" pitchFamily="34" charset="0"/>
              <a:cs typeface="Arial" panose="020B0604020202020204" pitchFamily="34" charset="0"/>
            </a:endParaRPr>
          </a:p>
          <a:p>
            <a:pPr algn="ctr"/>
            <a:r>
              <a:rPr lang="en-US" b="1" i="1" dirty="0">
                <a:latin typeface="Arial" panose="020B0604020202020204" pitchFamily="34" charset="0"/>
                <a:cs typeface="Arial" panose="020B0604020202020204" pitchFamily="34" charset="0"/>
              </a:rPr>
              <a:t>Is there sufficient information to support a finding of responsibility?</a:t>
            </a:r>
          </a:p>
        </p:txBody>
      </p:sp>
      <p:pic>
        <p:nvPicPr>
          <p:cNvPr id="7" name="Graphic 6" descr="Thought with solid fill">
            <a:extLst>
              <a:ext uri="{FF2B5EF4-FFF2-40B4-BE49-F238E27FC236}">
                <a16:creationId xmlns:a16="http://schemas.microsoft.com/office/drawing/2014/main" id="{86D7EB09-F212-D28F-90D7-8B0643173C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162" y="2934415"/>
            <a:ext cx="1448439" cy="1448439"/>
          </a:xfrm>
          <a:prstGeom prst="rect">
            <a:avLst/>
          </a:prstGeom>
        </p:spPr>
      </p:pic>
    </p:spTree>
    <p:extLst>
      <p:ext uri="{BB962C8B-B14F-4D97-AF65-F5344CB8AC3E}">
        <p14:creationId xmlns:p14="http://schemas.microsoft.com/office/powerpoint/2010/main" val="939619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8607845" y="156430"/>
            <a:ext cx="3091607" cy="1655483"/>
          </a:xfrm>
        </p:spPr>
        <p:txBody>
          <a:bodyPr anchor="b">
            <a:normAutofit/>
          </a:bodyPr>
          <a:lstStyle/>
          <a:p>
            <a:r>
              <a:rPr lang="en" sz="2200" b="1" dirty="0">
                <a:latin typeface="Baguet Script" pitchFamily="2" charset="77"/>
              </a:rPr>
              <a:t>Investigator Resolution Process – </a:t>
            </a:r>
            <a:br>
              <a:rPr lang="en" sz="2200" b="1" dirty="0"/>
            </a:br>
            <a:r>
              <a:rPr lang="en" sz="2200" b="1" dirty="0"/>
              <a:t>Non-Title IX – Sexual Misconduct </a:t>
            </a:r>
            <a:br>
              <a:rPr lang="en" sz="2200" b="1" dirty="0"/>
            </a:br>
            <a:r>
              <a:rPr lang="en" sz="2200" b="1" dirty="0"/>
              <a:t>(Section XI.G.5.)</a:t>
            </a:r>
            <a:endParaRPr lang="en-US" sz="2200" b="1" dirty="0"/>
          </a:p>
        </p:txBody>
      </p:sp>
      <p:pic>
        <p:nvPicPr>
          <p:cNvPr id="6" name="Picture 5" descr="Graph on document with pen">
            <a:extLst>
              <a:ext uri="{FF2B5EF4-FFF2-40B4-BE49-F238E27FC236}">
                <a16:creationId xmlns:a16="http://schemas.microsoft.com/office/drawing/2014/main" id="{376A8BA3-24EC-CAE3-2568-525328431A0B}"/>
              </a:ext>
            </a:extLst>
          </p:cNvPr>
          <p:cNvPicPr>
            <a:picLocks noChangeAspect="1"/>
          </p:cNvPicPr>
          <p:nvPr/>
        </p:nvPicPr>
        <p:blipFill rotWithShape="1">
          <a:blip r:embed="rId2"/>
          <a:srcRect l="14596" r="874" b="-1"/>
          <a:stretch/>
        </p:blipFill>
        <p:spPr>
          <a:xfrm>
            <a:off x="20" y="431"/>
            <a:ext cx="8115280" cy="6408311"/>
          </a:xfrm>
          <a:prstGeom prst="rect">
            <a:avLst/>
          </a:prstGeom>
        </p:spPr>
      </p:pic>
      <p:sp>
        <p:nvSpPr>
          <p:cNvPr id="4" name="Content Placeholder 3">
            <a:extLst>
              <a:ext uri="{FF2B5EF4-FFF2-40B4-BE49-F238E27FC236}">
                <a16:creationId xmlns:a16="http://schemas.microsoft.com/office/drawing/2014/main" id="{A18795EE-3351-69E5-71CB-86DE1D3AC378}"/>
              </a:ext>
            </a:extLst>
          </p:cNvPr>
          <p:cNvSpPr>
            <a:spLocks noGrp="1"/>
          </p:cNvSpPr>
          <p:nvPr>
            <p:ph idx="1"/>
          </p:nvPr>
        </p:nvSpPr>
        <p:spPr>
          <a:xfrm>
            <a:off x="8494399" y="1968340"/>
            <a:ext cx="3091607" cy="3990333"/>
          </a:xfrm>
          <a:solidFill>
            <a:schemeClr val="accent5">
              <a:lumMod val="40000"/>
              <a:lumOff val="60000"/>
            </a:schemeClr>
          </a:solidFill>
        </p:spPr>
        <p:txBody>
          <a:bodyPr>
            <a:normAutofit fontScale="92500" lnSpcReduction="20000"/>
          </a:bodyPr>
          <a:lstStyle/>
          <a:p>
            <a:pPr marL="0" indent="0">
              <a:buNone/>
            </a:pPr>
            <a:endParaRPr lang="en-US" sz="1400" dirty="0"/>
          </a:p>
          <a:p>
            <a:pPr marL="0" indent="0">
              <a:buNone/>
            </a:pPr>
            <a:r>
              <a:rPr lang="en-US" sz="2000" b="1" dirty="0"/>
              <a:t>DETERMINATION</a:t>
            </a:r>
          </a:p>
          <a:p>
            <a:pPr marL="0" indent="0">
              <a:buNone/>
            </a:pPr>
            <a:endParaRPr lang="en-US" sz="2000" b="1" dirty="0"/>
          </a:p>
          <a:p>
            <a:pPr marL="0" indent="0">
              <a:buNone/>
            </a:pPr>
            <a:r>
              <a:rPr lang="en-US" sz="2000" dirty="0"/>
              <a:t>“The investigators will make a determination, by a preponderance of the evidence, whether there is sufficient information to support a finding of responsibility. The investigators’ finding, and the rationale for the finding, will be included in the final investigative report that will be shared with the parties by the Title IX Coordinator.”</a:t>
            </a:r>
          </a:p>
          <a:p>
            <a:pPr marL="0" indent="0">
              <a:buNone/>
            </a:pPr>
            <a:endParaRPr lang="en-US" sz="1400" dirty="0"/>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87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9" name="Rectangle 2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761803" y="350196"/>
            <a:ext cx="4646904" cy="1624520"/>
          </a:xfrm>
        </p:spPr>
        <p:txBody>
          <a:bodyPr anchor="ctr">
            <a:normAutofit/>
          </a:bodyPr>
          <a:lstStyle/>
          <a:p>
            <a:r>
              <a:rPr lang="en" sz="2500" b="1" dirty="0">
                <a:latin typeface="Baguet Script" pitchFamily="2" charset="77"/>
              </a:rPr>
              <a:t>Investigator Resolution Process </a:t>
            </a:r>
            <a:r>
              <a:rPr lang="en" sz="2500" b="1" dirty="0"/>
              <a:t>– </a:t>
            </a:r>
            <a:br>
              <a:rPr lang="en" sz="2500" b="1" dirty="0"/>
            </a:br>
            <a:r>
              <a:rPr lang="en" sz="2500" b="1" dirty="0"/>
              <a:t>Non-Title IX – Sexual Misconduct (Section XI.G.5.)</a:t>
            </a:r>
            <a:endParaRPr lang="en-US" sz="2500" b="1" dirty="0"/>
          </a:p>
        </p:txBody>
      </p:sp>
      <p:sp>
        <p:nvSpPr>
          <p:cNvPr id="4" name="Content Placeholder 3">
            <a:extLst>
              <a:ext uri="{FF2B5EF4-FFF2-40B4-BE49-F238E27FC236}">
                <a16:creationId xmlns:a16="http://schemas.microsoft.com/office/drawing/2014/main" id="{A18795EE-3351-69E5-71CB-86DE1D3AC378}"/>
              </a:ext>
            </a:extLst>
          </p:cNvPr>
          <p:cNvSpPr>
            <a:spLocks noGrp="1"/>
          </p:cNvSpPr>
          <p:nvPr>
            <p:ph idx="1"/>
          </p:nvPr>
        </p:nvSpPr>
        <p:spPr>
          <a:xfrm>
            <a:off x="761803" y="1974716"/>
            <a:ext cx="4646904" cy="4381633"/>
          </a:xfrm>
          <a:solidFill>
            <a:schemeClr val="accent5">
              <a:lumMod val="40000"/>
              <a:lumOff val="60000"/>
            </a:schemeClr>
          </a:solidFill>
        </p:spPr>
        <p:txBody>
          <a:bodyPr anchor="ctr">
            <a:normAutofit fontScale="85000" lnSpcReduction="20000"/>
          </a:bodyPr>
          <a:lstStyle/>
          <a:p>
            <a:pPr marL="0" indent="0">
              <a:buNone/>
            </a:pPr>
            <a:endParaRPr lang="en-US" sz="1600" dirty="0"/>
          </a:p>
          <a:p>
            <a:pPr marL="0" indent="0">
              <a:buNone/>
            </a:pPr>
            <a:endParaRPr lang="en-US" sz="2400" b="1" dirty="0"/>
          </a:p>
          <a:p>
            <a:pPr marL="0" indent="0">
              <a:buNone/>
            </a:pPr>
            <a:r>
              <a:rPr lang="en-US" sz="2400" b="1" dirty="0"/>
              <a:t>DETERMINATION:  EVALUATING THE EVIDENCE</a:t>
            </a:r>
          </a:p>
          <a:p>
            <a:pPr marL="0" indent="0">
              <a:buNone/>
            </a:pPr>
            <a:endParaRPr lang="en-US" sz="2400" b="1" dirty="0"/>
          </a:p>
          <a:p>
            <a:pPr marL="0" indent="0">
              <a:buNone/>
            </a:pPr>
            <a:r>
              <a:rPr lang="en-US" sz="2400" dirty="0"/>
              <a:t>“The investigators should first evaluate the quality of the evidence. The investigators should consider all of the evidence regardless of who provided it. Any evidence the investigators find to be of high quality should be given more weight than any evidence the investigators find to be of low quality. Quality may, or may not be identical with quantity, and sheer quantity alone should not be the basis for a finding of responsibility. The testimony of a single party or witness may be sufficient to establish a fact.”</a:t>
            </a:r>
          </a:p>
          <a:p>
            <a:pPr marL="0" indent="0">
              <a:buNone/>
            </a:pPr>
            <a:endParaRPr lang="en-US" sz="1600" dirty="0"/>
          </a:p>
          <a:p>
            <a:pPr marL="0" indent="0">
              <a:buNone/>
            </a:pPr>
            <a:endParaRPr lang="en-US" sz="1600" b="1" dirty="0"/>
          </a:p>
          <a:p>
            <a:pPr marL="0" indent="0">
              <a:buNone/>
            </a:pPr>
            <a:endParaRPr lang="en-US" sz="1600" b="1" dirty="0"/>
          </a:p>
          <a:p>
            <a:pPr marL="0" indent="0">
              <a:buNone/>
            </a:pPr>
            <a:endParaRPr lang="en-US" sz="1600" dirty="0"/>
          </a:p>
        </p:txBody>
      </p:sp>
      <p:pic>
        <p:nvPicPr>
          <p:cNvPr id="23" name="Picture 22" descr="Graph on document with pen">
            <a:extLst>
              <a:ext uri="{FF2B5EF4-FFF2-40B4-BE49-F238E27FC236}">
                <a16:creationId xmlns:a16="http://schemas.microsoft.com/office/drawing/2014/main" id="{508531A8-1199-BAA2-6065-289CCC4DDAF6}"/>
              </a:ext>
            </a:extLst>
          </p:cNvPr>
          <p:cNvPicPr>
            <a:picLocks noChangeAspect="1"/>
          </p:cNvPicPr>
          <p:nvPr/>
        </p:nvPicPr>
        <p:blipFill rotWithShape="1">
          <a:blip r:embed="rId2"/>
          <a:srcRect l="27161" r="13438" b="-2"/>
          <a:stretch/>
        </p:blipFill>
        <p:spPr>
          <a:xfrm>
            <a:off x="6096000" y="1"/>
            <a:ext cx="6102825" cy="6858000"/>
          </a:xfrm>
          <a:prstGeom prst="rect">
            <a:avLst/>
          </a:prstGeom>
        </p:spPr>
      </p:pic>
    </p:spTree>
    <p:extLst>
      <p:ext uri="{BB962C8B-B14F-4D97-AF65-F5344CB8AC3E}">
        <p14:creationId xmlns:p14="http://schemas.microsoft.com/office/powerpoint/2010/main" val="261125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6417734" y="214132"/>
            <a:ext cx="5291663" cy="1628775"/>
          </a:xfrm>
        </p:spPr>
        <p:txBody>
          <a:bodyPr anchor="b">
            <a:normAutofit/>
          </a:bodyPr>
          <a:lstStyle/>
          <a:p>
            <a:r>
              <a:rPr lang="en" sz="2800" b="1" dirty="0">
                <a:latin typeface="Baguet Script" pitchFamily="2" charset="77"/>
              </a:rPr>
              <a:t>Investigator Resolution Process </a:t>
            </a:r>
            <a:r>
              <a:rPr lang="en" sz="2800" b="1" dirty="0"/>
              <a:t>– </a:t>
            </a:r>
            <a:br>
              <a:rPr lang="en" sz="2800" b="1" dirty="0"/>
            </a:br>
            <a:r>
              <a:rPr lang="en" sz="2800" b="1" dirty="0"/>
              <a:t>Non-Title IX – Sexual Misconduct (Section XI.G.5.)</a:t>
            </a:r>
            <a:endParaRPr lang="en-US" sz="2800" b="1" dirty="0"/>
          </a:p>
        </p:txBody>
      </p:sp>
      <p:pic>
        <p:nvPicPr>
          <p:cNvPr id="3" name="Picture 2" descr="Graph on document with pen">
            <a:extLst>
              <a:ext uri="{FF2B5EF4-FFF2-40B4-BE49-F238E27FC236}">
                <a16:creationId xmlns:a16="http://schemas.microsoft.com/office/drawing/2014/main" id="{FDBEFB90-1BE1-BE10-FD7A-8A52DD9119D9}"/>
              </a:ext>
            </a:extLst>
          </p:cNvPr>
          <p:cNvPicPr>
            <a:picLocks noChangeAspect="1"/>
          </p:cNvPicPr>
          <p:nvPr/>
        </p:nvPicPr>
        <p:blipFill rotWithShape="1">
          <a:blip r:embed="rId2"/>
          <a:srcRect l="27188" r="13463"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Content Placeholder 3">
            <a:extLst>
              <a:ext uri="{FF2B5EF4-FFF2-40B4-BE49-F238E27FC236}">
                <a16:creationId xmlns:a16="http://schemas.microsoft.com/office/drawing/2014/main" id="{A18795EE-3351-69E5-71CB-86DE1D3AC378}"/>
              </a:ext>
            </a:extLst>
          </p:cNvPr>
          <p:cNvSpPr>
            <a:spLocks noGrp="1"/>
          </p:cNvSpPr>
          <p:nvPr>
            <p:ph idx="1"/>
          </p:nvPr>
        </p:nvSpPr>
        <p:spPr>
          <a:xfrm>
            <a:off x="6417735" y="2291788"/>
            <a:ext cx="5291662" cy="4352080"/>
          </a:xfrm>
          <a:solidFill>
            <a:schemeClr val="accent5">
              <a:lumMod val="40000"/>
              <a:lumOff val="60000"/>
            </a:schemeClr>
          </a:solidFill>
        </p:spPr>
        <p:txBody>
          <a:bodyPr>
            <a:normAutofit fontScale="70000" lnSpcReduction="20000"/>
          </a:bodyPr>
          <a:lstStyle/>
          <a:p>
            <a:pPr marL="0" indent="0">
              <a:buNone/>
            </a:pPr>
            <a:endParaRPr lang="en-US" sz="1300" dirty="0"/>
          </a:p>
          <a:p>
            <a:pPr marL="0" indent="0">
              <a:buNone/>
            </a:pPr>
            <a:r>
              <a:rPr lang="en-US" sz="2400" b="1" dirty="0"/>
              <a:t>DETERMINATION: CREDIBILITY ANALYSIS</a:t>
            </a:r>
          </a:p>
          <a:p>
            <a:pPr marL="0" indent="0">
              <a:buNone/>
            </a:pPr>
            <a:endParaRPr lang="en-US" sz="2400" b="1" dirty="0"/>
          </a:p>
          <a:p>
            <a:pPr marL="0" indent="0">
              <a:spcBef>
                <a:spcPts val="0"/>
              </a:spcBef>
              <a:buNone/>
            </a:pPr>
            <a:endParaRPr lang="en-US" sz="2400" dirty="0">
              <a:latin typeface="Roboto"/>
              <a:ea typeface="Roboto"/>
              <a:cs typeface="Roboto"/>
              <a:sym typeface="Roboto"/>
            </a:endParaRPr>
          </a:p>
          <a:p>
            <a:pPr marL="0" indent="0">
              <a:spcBef>
                <a:spcPts val="0"/>
              </a:spcBef>
              <a:buNone/>
            </a:pPr>
            <a:r>
              <a:rPr lang="en-US" sz="2400" dirty="0">
                <a:latin typeface="Roboto"/>
                <a:ea typeface="Roboto"/>
                <a:cs typeface="Roboto"/>
                <a:sym typeface="Roboto"/>
              </a:rPr>
              <a:t>“The investigators will evaluate all admissible, relevant evidence for weight or credibility. Credibility is not based solely on observing demeanor, but also considers detail, interest or bias, corroboration where it would reasonably be expected to exist, the circumstances of the disclosure, and the nature of the relationship.”</a:t>
            </a:r>
            <a:br>
              <a:rPr lang="en-US" sz="2400" dirty="0">
                <a:latin typeface="Roboto"/>
                <a:ea typeface="Roboto"/>
                <a:cs typeface="Roboto"/>
                <a:sym typeface="Roboto"/>
              </a:rPr>
            </a:br>
            <a:br>
              <a:rPr lang="en-US" sz="2400" dirty="0">
                <a:latin typeface="Roboto"/>
                <a:ea typeface="Roboto"/>
                <a:cs typeface="Roboto"/>
                <a:sym typeface="Roboto"/>
              </a:rPr>
            </a:br>
            <a:r>
              <a:rPr lang="en-US" sz="2400" dirty="0">
                <a:latin typeface="Roboto"/>
                <a:ea typeface="Roboto"/>
                <a:cs typeface="Roboto"/>
                <a:sym typeface="Roboto"/>
              </a:rPr>
              <a:t>“The degree to which any inaccuracy, inconsistency, or implausibility in a narrative provided by a party or witness should affect a determination regarding responsibility is a matter to be decided by the investigators, after having the opportunity to ask questions of parties and witnesses, and to observe how parties and witnesses answer the questions posed by the other party. Corroborating evidence is not required.”</a:t>
            </a:r>
          </a:p>
          <a:p>
            <a:pPr marL="0" indent="0">
              <a:buNone/>
            </a:pPr>
            <a:r>
              <a:rPr lang="en-US" sz="1300" b="1" dirty="0"/>
              <a:t> </a:t>
            </a:r>
          </a:p>
          <a:p>
            <a:pPr marL="0" indent="0">
              <a:buNone/>
            </a:pPr>
            <a:endParaRPr lang="en-US" sz="1300" b="1" dirty="0"/>
          </a:p>
          <a:p>
            <a:pPr marL="0" indent="0">
              <a:buNone/>
            </a:pPr>
            <a:endParaRPr lang="en-US" sz="1300" dirty="0"/>
          </a:p>
          <a:p>
            <a:pPr marL="0" indent="0">
              <a:buNone/>
            </a:pPr>
            <a:endParaRPr lang="en-US" sz="1300" b="1" dirty="0"/>
          </a:p>
          <a:p>
            <a:pPr marL="0" indent="0">
              <a:buNone/>
            </a:pPr>
            <a:endParaRPr lang="en-US" sz="1300" b="1" dirty="0"/>
          </a:p>
          <a:p>
            <a:pPr marL="0" indent="0">
              <a:buNone/>
            </a:pPr>
            <a:endParaRPr lang="en-US" sz="1300" dirty="0"/>
          </a:p>
        </p:txBody>
      </p:sp>
    </p:spTree>
    <p:extLst>
      <p:ext uri="{BB962C8B-B14F-4D97-AF65-F5344CB8AC3E}">
        <p14:creationId xmlns:p14="http://schemas.microsoft.com/office/powerpoint/2010/main" val="453724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 on document with pen">
            <a:extLst>
              <a:ext uri="{FF2B5EF4-FFF2-40B4-BE49-F238E27FC236}">
                <a16:creationId xmlns:a16="http://schemas.microsoft.com/office/drawing/2014/main" id="{3E9D748B-37AA-FAC3-51DC-44F449120651}"/>
              </a:ext>
            </a:extLst>
          </p:cNvPr>
          <p:cNvPicPr>
            <a:picLocks noChangeAspect="1"/>
          </p:cNvPicPr>
          <p:nvPr/>
        </p:nvPicPr>
        <p:blipFill rotWithShape="1">
          <a:blip r:embed="rId2"/>
          <a:srcRect l="27230" r="13504" b="-1"/>
          <a:stretch/>
        </p:blipFill>
        <p:spPr>
          <a:xfrm>
            <a:off x="6103027" y="10"/>
            <a:ext cx="6088971" cy="6857990"/>
          </a:xfrm>
          <a:prstGeom prst="rect">
            <a:avLst/>
          </a:prstGeom>
        </p:spPr>
      </p:pic>
      <p:sp useBgFill="1">
        <p:nvSpPr>
          <p:cNvPr id="13" name="Rectangle 1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761801" y="328512"/>
            <a:ext cx="4778387" cy="1628970"/>
          </a:xfrm>
        </p:spPr>
        <p:txBody>
          <a:bodyPr anchor="ctr">
            <a:normAutofit/>
          </a:bodyPr>
          <a:lstStyle/>
          <a:p>
            <a:r>
              <a:rPr lang="en" sz="3700" b="1" dirty="0">
                <a:latin typeface="Baguet Script" pitchFamily="2" charset="77"/>
              </a:rPr>
              <a:t>Investigator Resolution Process </a:t>
            </a:r>
            <a:r>
              <a:rPr lang="en" sz="3700" b="1" dirty="0"/>
              <a:t>– Adjudication (Section XI.G.5.)</a:t>
            </a:r>
            <a:endParaRPr lang="en-US" sz="3700" b="1" dirty="0"/>
          </a:p>
        </p:txBody>
      </p:sp>
      <p:graphicFrame>
        <p:nvGraphicFramePr>
          <p:cNvPr id="6" name="Content Placeholder 3">
            <a:extLst>
              <a:ext uri="{FF2B5EF4-FFF2-40B4-BE49-F238E27FC236}">
                <a16:creationId xmlns:a16="http://schemas.microsoft.com/office/drawing/2014/main" id="{7D1D2DB9-A694-2111-6B45-75620C2EB665}"/>
              </a:ext>
            </a:extLst>
          </p:cNvPr>
          <p:cNvGraphicFramePr>
            <a:graphicFrameLocks noGrp="1"/>
          </p:cNvGraphicFramePr>
          <p:nvPr>
            <p:ph idx="1"/>
            <p:extLst>
              <p:ext uri="{D42A27DB-BD31-4B8C-83A1-F6EECF244321}">
                <p14:modId xmlns:p14="http://schemas.microsoft.com/office/powerpoint/2010/main" val="3903597555"/>
              </p:ext>
            </p:extLst>
          </p:nvPr>
        </p:nvGraphicFramePr>
        <p:xfrm>
          <a:off x="442913" y="2614507"/>
          <a:ext cx="5425452" cy="3644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31396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 on document with pen">
            <a:extLst>
              <a:ext uri="{FF2B5EF4-FFF2-40B4-BE49-F238E27FC236}">
                <a16:creationId xmlns:a16="http://schemas.microsoft.com/office/drawing/2014/main" id="{822CAF2B-EDB3-6329-0B14-F97FF3205271}"/>
              </a:ext>
            </a:extLst>
          </p:cNvPr>
          <p:cNvPicPr>
            <a:picLocks noChangeAspect="1"/>
          </p:cNvPicPr>
          <p:nvPr/>
        </p:nvPicPr>
        <p:blipFill rotWithShape="1">
          <a:blip r:embed="rId2"/>
          <a:srcRect l="5884" r="-1" b="-1"/>
          <a:stretch/>
        </p:blipFill>
        <p:spPr>
          <a:xfrm>
            <a:off x="0"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7758548" y="180762"/>
            <a:ext cx="3822189" cy="1899912"/>
          </a:xfrm>
        </p:spPr>
        <p:txBody>
          <a:bodyPr>
            <a:normAutofit fontScale="90000"/>
          </a:bodyPr>
          <a:lstStyle/>
          <a:p>
            <a:r>
              <a:rPr lang="en" sz="3100" b="1" dirty="0">
                <a:latin typeface="Baguet Script" pitchFamily="2" charset="77"/>
              </a:rPr>
              <a:t>Investigator Resolution Process </a:t>
            </a:r>
            <a:r>
              <a:rPr lang="en" sz="3100" b="1" dirty="0"/>
              <a:t>– Adjudication </a:t>
            </a:r>
            <a:br>
              <a:rPr lang="en" sz="3100" b="1" dirty="0"/>
            </a:br>
            <a:r>
              <a:rPr lang="en" sz="3100" b="1" dirty="0"/>
              <a:t>(Section XI.G.5. and XI.G.H.)</a:t>
            </a:r>
            <a:endParaRPr lang="en-US" sz="3100" b="1" dirty="0"/>
          </a:p>
        </p:txBody>
      </p:sp>
      <p:sp>
        <p:nvSpPr>
          <p:cNvPr id="4" name="Content Placeholder 3">
            <a:extLst>
              <a:ext uri="{FF2B5EF4-FFF2-40B4-BE49-F238E27FC236}">
                <a16:creationId xmlns:a16="http://schemas.microsoft.com/office/drawing/2014/main" id="{A18795EE-3351-69E5-71CB-86DE1D3AC378}"/>
              </a:ext>
            </a:extLst>
          </p:cNvPr>
          <p:cNvSpPr>
            <a:spLocks noGrp="1"/>
          </p:cNvSpPr>
          <p:nvPr>
            <p:ph idx="1"/>
          </p:nvPr>
        </p:nvSpPr>
        <p:spPr>
          <a:xfrm>
            <a:off x="7532359" y="2261436"/>
            <a:ext cx="4274567" cy="4186117"/>
          </a:xfrm>
          <a:custGeom>
            <a:avLst/>
            <a:gdLst>
              <a:gd name="connsiteX0" fmla="*/ 0 w 4274567"/>
              <a:gd name="connsiteY0" fmla="*/ 0 h 4186117"/>
              <a:gd name="connsiteX1" fmla="*/ 567907 w 4274567"/>
              <a:gd name="connsiteY1" fmla="*/ 0 h 4186117"/>
              <a:gd name="connsiteX2" fmla="*/ 1221305 w 4274567"/>
              <a:gd name="connsiteY2" fmla="*/ 0 h 4186117"/>
              <a:gd name="connsiteX3" fmla="*/ 1789212 w 4274567"/>
              <a:gd name="connsiteY3" fmla="*/ 0 h 4186117"/>
              <a:gd name="connsiteX4" fmla="*/ 2399864 w 4274567"/>
              <a:gd name="connsiteY4" fmla="*/ 0 h 4186117"/>
              <a:gd name="connsiteX5" fmla="*/ 2967771 w 4274567"/>
              <a:gd name="connsiteY5" fmla="*/ 0 h 4186117"/>
              <a:gd name="connsiteX6" fmla="*/ 3578423 w 4274567"/>
              <a:gd name="connsiteY6" fmla="*/ 0 h 4186117"/>
              <a:gd name="connsiteX7" fmla="*/ 4274567 w 4274567"/>
              <a:gd name="connsiteY7" fmla="*/ 0 h 4186117"/>
              <a:gd name="connsiteX8" fmla="*/ 4274567 w 4274567"/>
              <a:gd name="connsiteY8" fmla="*/ 739547 h 4186117"/>
              <a:gd name="connsiteX9" fmla="*/ 4274567 w 4274567"/>
              <a:gd name="connsiteY9" fmla="*/ 1437234 h 4186117"/>
              <a:gd name="connsiteX10" fmla="*/ 4274567 w 4274567"/>
              <a:gd name="connsiteY10" fmla="*/ 2093059 h 4186117"/>
              <a:gd name="connsiteX11" fmla="*/ 4274567 w 4274567"/>
              <a:gd name="connsiteY11" fmla="*/ 2748883 h 4186117"/>
              <a:gd name="connsiteX12" fmla="*/ 4274567 w 4274567"/>
              <a:gd name="connsiteY12" fmla="*/ 3446570 h 4186117"/>
              <a:gd name="connsiteX13" fmla="*/ 4274567 w 4274567"/>
              <a:gd name="connsiteY13" fmla="*/ 4186117 h 4186117"/>
              <a:gd name="connsiteX14" fmla="*/ 3621169 w 4274567"/>
              <a:gd name="connsiteY14" fmla="*/ 4186117 h 4186117"/>
              <a:gd name="connsiteX15" fmla="*/ 2967771 w 4274567"/>
              <a:gd name="connsiteY15" fmla="*/ 4186117 h 4186117"/>
              <a:gd name="connsiteX16" fmla="*/ 2357118 w 4274567"/>
              <a:gd name="connsiteY16" fmla="*/ 4186117 h 4186117"/>
              <a:gd name="connsiteX17" fmla="*/ 1660975 w 4274567"/>
              <a:gd name="connsiteY17" fmla="*/ 4186117 h 4186117"/>
              <a:gd name="connsiteX18" fmla="*/ 1050322 w 4274567"/>
              <a:gd name="connsiteY18" fmla="*/ 4186117 h 4186117"/>
              <a:gd name="connsiteX19" fmla="*/ 525161 w 4274567"/>
              <a:gd name="connsiteY19" fmla="*/ 4186117 h 4186117"/>
              <a:gd name="connsiteX20" fmla="*/ 0 w 4274567"/>
              <a:gd name="connsiteY20" fmla="*/ 4186117 h 4186117"/>
              <a:gd name="connsiteX21" fmla="*/ 0 w 4274567"/>
              <a:gd name="connsiteY21" fmla="*/ 3446570 h 4186117"/>
              <a:gd name="connsiteX22" fmla="*/ 0 w 4274567"/>
              <a:gd name="connsiteY22" fmla="*/ 2790745 h 4186117"/>
              <a:gd name="connsiteX23" fmla="*/ 0 w 4274567"/>
              <a:gd name="connsiteY23" fmla="*/ 2218642 h 4186117"/>
              <a:gd name="connsiteX24" fmla="*/ 0 w 4274567"/>
              <a:gd name="connsiteY24" fmla="*/ 1646539 h 4186117"/>
              <a:gd name="connsiteX25" fmla="*/ 0 w 4274567"/>
              <a:gd name="connsiteY25" fmla="*/ 865131 h 4186117"/>
              <a:gd name="connsiteX26" fmla="*/ 0 w 4274567"/>
              <a:gd name="connsiteY26" fmla="*/ 0 h 418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74567" h="4186117" fill="none" extrusionOk="0">
                <a:moveTo>
                  <a:pt x="0" y="0"/>
                </a:moveTo>
                <a:cubicBezTo>
                  <a:pt x="213124" y="-8693"/>
                  <a:pt x="373297" y="-919"/>
                  <a:pt x="567907" y="0"/>
                </a:cubicBezTo>
                <a:cubicBezTo>
                  <a:pt x="762517" y="919"/>
                  <a:pt x="1039178" y="16578"/>
                  <a:pt x="1221305" y="0"/>
                </a:cubicBezTo>
                <a:cubicBezTo>
                  <a:pt x="1403432" y="-16578"/>
                  <a:pt x="1572700" y="-14415"/>
                  <a:pt x="1789212" y="0"/>
                </a:cubicBezTo>
                <a:cubicBezTo>
                  <a:pt x="2005724" y="14415"/>
                  <a:pt x="2104957" y="-24744"/>
                  <a:pt x="2399864" y="0"/>
                </a:cubicBezTo>
                <a:cubicBezTo>
                  <a:pt x="2694771" y="24744"/>
                  <a:pt x="2849044" y="-6537"/>
                  <a:pt x="2967771" y="0"/>
                </a:cubicBezTo>
                <a:cubicBezTo>
                  <a:pt x="3086498" y="6537"/>
                  <a:pt x="3379409" y="16704"/>
                  <a:pt x="3578423" y="0"/>
                </a:cubicBezTo>
                <a:cubicBezTo>
                  <a:pt x="3777437" y="-16704"/>
                  <a:pt x="3951611" y="-21060"/>
                  <a:pt x="4274567" y="0"/>
                </a:cubicBezTo>
                <a:cubicBezTo>
                  <a:pt x="4239742" y="247052"/>
                  <a:pt x="4245872" y="525811"/>
                  <a:pt x="4274567" y="739547"/>
                </a:cubicBezTo>
                <a:cubicBezTo>
                  <a:pt x="4303262" y="953283"/>
                  <a:pt x="4299482" y="1189331"/>
                  <a:pt x="4274567" y="1437234"/>
                </a:cubicBezTo>
                <a:cubicBezTo>
                  <a:pt x="4249652" y="1685137"/>
                  <a:pt x="4291705" y="1899795"/>
                  <a:pt x="4274567" y="2093059"/>
                </a:cubicBezTo>
                <a:cubicBezTo>
                  <a:pt x="4257429" y="2286323"/>
                  <a:pt x="4249513" y="2577551"/>
                  <a:pt x="4274567" y="2748883"/>
                </a:cubicBezTo>
                <a:cubicBezTo>
                  <a:pt x="4299621" y="2920215"/>
                  <a:pt x="4290623" y="3209453"/>
                  <a:pt x="4274567" y="3446570"/>
                </a:cubicBezTo>
                <a:cubicBezTo>
                  <a:pt x="4258511" y="3683687"/>
                  <a:pt x="4305440" y="3853405"/>
                  <a:pt x="4274567" y="4186117"/>
                </a:cubicBezTo>
                <a:cubicBezTo>
                  <a:pt x="4046190" y="4173656"/>
                  <a:pt x="3861130" y="4183500"/>
                  <a:pt x="3621169" y="4186117"/>
                </a:cubicBezTo>
                <a:cubicBezTo>
                  <a:pt x="3381208" y="4188734"/>
                  <a:pt x="3126917" y="4167078"/>
                  <a:pt x="2967771" y="4186117"/>
                </a:cubicBezTo>
                <a:cubicBezTo>
                  <a:pt x="2808625" y="4205156"/>
                  <a:pt x="2566526" y="4176740"/>
                  <a:pt x="2357118" y="4186117"/>
                </a:cubicBezTo>
                <a:cubicBezTo>
                  <a:pt x="2147710" y="4195494"/>
                  <a:pt x="1816061" y="4181845"/>
                  <a:pt x="1660975" y="4186117"/>
                </a:cubicBezTo>
                <a:cubicBezTo>
                  <a:pt x="1505889" y="4190389"/>
                  <a:pt x="1323812" y="4207534"/>
                  <a:pt x="1050322" y="4186117"/>
                </a:cubicBezTo>
                <a:cubicBezTo>
                  <a:pt x="776832" y="4164700"/>
                  <a:pt x="643330" y="4162230"/>
                  <a:pt x="525161" y="4186117"/>
                </a:cubicBezTo>
                <a:cubicBezTo>
                  <a:pt x="406992" y="4210004"/>
                  <a:pt x="245701" y="4168227"/>
                  <a:pt x="0" y="4186117"/>
                </a:cubicBezTo>
                <a:cubicBezTo>
                  <a:pt x="28560" y="4003314"/>
                  <a:pt x="7873" y="3595313"/>
                  <a:pt x="0" y="3446570"/>
                </a:cubicBezTo>
                <a:cubicBezTo>
                  <a:pt x="-7873" y="3297827"/>
                  <a:pt x="-17552" y="2982038"/>
                  <a:pt x="0" y="2790745"/>
                </a:cubicBezTo>
                <a:cubicBezTo>
                  <a:pt x="17552" y="2599453"/>
                  <a:pt x="-10455" y="2456776"/>
                  <a:pt x="0" y="2218642"/>
                </a:cubicBezTo>
                <a:cubicBezTo>
                  <a:pt x="10455" y="1980508"/>
                  <a:pt x="-24003" y="1915928"/>
                  <a:pt x="0" y="1646539"/>
                </a:cubicBezTo>
                <a:cubicBezTo>
                  <a:pt x="24003" y="1377150"/>
                  <a:pt x="31281" y="1195110"/>
                  <a:pt x="0" y="865131"/>
                </a:cubicBezTo>
                <a:cubicBezTo>
                  <a:pt x="-31281" y="535152"/>
                  <a:pt x="8496" y="290382"/>
                  <a:pt x="0" y="0"/>
                </a:cubicBezTo>
                <a:close/>
              </a:path>
              <a:path w="4274567" h="4186117" stroke="0" extrusionOk="0">
                <a:moveTo>
                  <a:pt x="0" y="0"/>
                </a:moveTo>
                <a:cubicBezTo>
                  <a:pt x="244382" y="-7717"/>
                  <a:pt x="374268" y="-14571"/>
                  <a:pt x="653398" y="0"/>
                </a:cubicBezTo>
                <a:cubicBezTo>
                  <a:pt x="932528" y="14571"/>
                  <a:pt x="963932" y="-3909"/>
                  <a:pt x="1178559" y="0"/>
                </a:cubicBezTo>
                <a:cubicBezTo>
                  <a:pt x="1393186" y="3909"/>
                  <a:pt x="1585687" y="28040"/>
                  <a:pt x="1746466" y="0"/>
                </a:cubicBezTo>
                <a:cubicBezTo>
                  <a:pt x="1907245" y="-28040"/>
                  <a:pt x="2190645" y="-5669"/>
                  <a:pt x="2399864" y="0"/>
                </a:cubicBezTo>
                <a:cubicBezTo>
                  <a:pt x="2609083" y="5669"/>
                  <a:pt x="2774701" y="-2432"/>
                  <a:pt x="3053262" y="0"/>
                </a:cubicBezTo>
                <a:cubicBezTo>
                  <a:pt x="3331823" y="2432"/>
                  <a:pt x="3395671" y="7244"/>
                  <a:pt x="3578423" y="0"/>
                </a:cubicBezTo>
                <a:cubicBezTo>
                  <a:pt x="3761175" y="-7244"/>
                  <a:pt x="4013703" y="5811"/>
                  <a:pt x="4274567" y="0"/>
                </a:cubicBezTo>
                <a:cubicBezTo>
                  <a:pt x="4299823" y="230569"/>
                  <a:pt x="4266892" y="298362"/>
                  <a:pt x="4274567" y="572103"/>
                </a:cubicBezTo>
                <a:cubicBezTo>
                  <a:pt x="4282242" y="845844"/>
                  <a:pt x="4260844" y="1007361"/>
                  <a:pt x="4274567" y="1144205"/>
                </a:cubicBezTo>
                <a:cubicBezTo>
                  <a:pt x="4288290" y="1281049"/>
                  <a:pt x="4297904" y="1555984"/>
                  <a:pt x="4274567" y="1925614"/>
                </a:cubicBezTo>
                <a:cubicBezTo>
                  <a:pt x="4251230" y="2295244"/>
                  <a:pt x="4294056" y="2381358"/>
                  <a:pt x="4274567" y="2707022"/>
                </a:cubicBezTo>
                <a:cubicBezTo>
                  <a:pt x="4255078" y="3032686"/>
                  <a:pt x="4302246" y="3175378"/>
                  <a:pt x="4274567" y="3362847"/>
                </a:cubicBezTo>
                <a:cubicBezTo>
                  <a:pt x="4246888" y="3550316"/>
                  <a:pt x="4238092" y="3974147"/>
                  <a:pt x="4274567" y="4186117"/>
                </a:cubicBezTo>
                <a:cubicBezTo>
                  <a:pt x="4025003" y="4188690"/>
                  <a:pt x="3920265" y="4165620"/>
                  <a:pt x="3749406" y="4186117"/>
                </a:cubicBezTo>
                <a:cubicBezTo>
                  <a:pt x="3578547" y="4206614"/>
                  <a:pt x="3398155" y="4168892"/>
                  <a:pt x="3266990" y="4186117"/>
                </a:cubicBezTo>
                <a:cubicBezTo>
                  <a:pt x="3135825" y="4203342"/>
                  <a:pt x="2808353" y="4181222"/>
                  <a:pt x="2570847" y="4186117"/>
                </a:cubicBezTo>
                <a:cubicBezTo>
                  <a:pt x="2333341" y="4191012"/>
                  <a:pt x="2075552" y="4159498"/>
                  <a:pt x="1917449" y="4186117"/>
                </a:cubicBezTo>
                <a:cubicBezTo>
                  <a:pt x="1759346" y="4212736"/>
                  <a:pt x="1539390" y="4197709"/>
                  <a:pt x="1306796" y="4186117"/>
                </a:cubicBezTo>
                <a:cubicBezTo>
                  <a:pt x="1074202" y="4174525"/>
                  <a:pt x="1007407" y="4185770"/>
                  <a:pt x="824381" y="4186117"/>
                </a:cubicBezTo>
                <a:cubicBezTo>
                  <a:pt x="641355" y="4186464"/>
                  <a:pt x="208488" y="4158368"/>
                  <a:pt x="0" y="4186117"/>
                </a:cubicBezTo>
                <a:cubicBezTo>
                  <a:pt x="25035" y="3927564"/>
                  <a:pt x="16778" y="3666365"/>
                  <a:pt x="0" y="3446570"/>
                </a:cubicBezTo>
                <a:cubicBezTo>
                  <a:pt x="-16778" y="3226775"/>
                  <a:pt x="35051" y="2999341"/>
                  <a:pt x="0" y="2707022"/>
                </a:cubicBezTo>
                <a:cubicBezTo>
                  <a:pt x="-35051" y="2414703"/>
                  <a:pt x="-7629" y="2214764"/>
                  <a:pt x="0" y="2051197"/>
                </a:cubicBezTo>
                <a:cubicBezTo>
                  <a:pt x="7629" y="1887631"/>
                  <a:pt x="-17357" y="1683315"/>
                  <a:pt x="0" y="1437234"/>
                </a:cubicBezTo>
                <a:cubicBezTo>
                  <a:pt x="17357" y="1191153"/>
                  <a:pt x="-6397" y="1038644"/>
                  <a:pt x="0" y="823270"/>
                </a:cubicBezTo>
                <a:cubicBezTo>
                  <a:pt x="6397" y="607896"/>
                  <a:pt x="24182" y="249854"/>
                  <a:pt x="0" y="0"/>
                </a:cubicBezTo>
                <a:close/>
              </a:path>
            </a:pathLst>
          </a:custGeom>
          <a:solidFill>
            <a:schemeClr val="accent5">
              <a:lumMod val="40000"/>
              <a:lumOff val="60000"/>
            </a:schemeClr>
          </a:solidFill>
          <a:ln w="38100">
            <a:solidFill>
              <a:schemeClr val="accent6">
                <a:lumMod val="50000"/>
              </a:schemeClr>
            </a:solidFill>
            <a:extLst>
              <a:ext uri="{C807C97D-BFC1-408E-A445-0C87EB9F89A2}">
                <ask:lineSketchStyleProps xmlns:ask="http://schemas.microsoft.com/office/drawing/2018/sketchyshapes" sd="4172543058">
                  <ask:type>
                    <ask:lineSketchFreehand/>
                  </ask:type>
                </ask:lineSketchStyleProps>
              </a:ext>
            </a:extLst>
          </a:ln>
        </p:spPr>
        <p:txBody>
          <a:bodyPr>
            <a:normAutofit fontScale="92500"/>
          </a:bodyPr>
          <a:lstStyle/>
          <a:p>
            <a:pPr marL="0" indent="0">
              <a:buNone/>
            </a:pPr>
            <a:endParaRPr lang="en-US" sz="1600" b="1" dirty="0"/>
          </a:p>
          <a:p>
            <a:pPr marL="0" indent="0">
              <a:buNone/>
            </a:pPr>
            <a:r>
              <a:rPr lang="en-US" sz="1600" b="1" dirty="0"/>
              <a:t>FACTORS CONSIDERED IN SANCTIONING:</a:t>
            </a:r>
          </a:p>
          <a:p>
            <a:pPr marL="342900" indent="-342900">
              <a:buAutoNum type="arabicParenBoth"/>
            </a:pPr>
            <a:r>
              <a:rPr lang="en-US" sz="1600" dirty="0"/>
              <a:t>the respondent’s prior conduct history;</a:t>
            </a:r>
          </a:p>
          <a:p>
            <a:pPr marL="342900" indent="-342900">
              <a:buAutoNum type="arabicParenBoth"/>
            </a:pPr>
            <a:r>
              <a:rPr lang="en-US" sz="1600" dirty="0"/>
              <a:t> how MVNU has sanctioned similar incidents in the past; </a:t>
            </a:r>
          </a:p>
          <a:p>
            <a:pPr marL="342900" indent="-342900">
              <a:buAutoNum type="arabicParenBoth"/>
            </a:pPr>
            <a:r>
              <a:rPr lang="en-US" sz="1600" dirty="0"/>
              <a:t>the nature and violence of the conduct at issue; </a:t>
            </a:r>
          </a:p>
          <a:p>
            <a:pPr marL="342900" indent="-342900">
              <a:buAutoNum type="arabicParenBoth"/>
            </a:pPr>
            <a:r>
              <a:rPr lang="en-US" sz="1600" dirty="0"/>
              <a:t>the impact of the conduct on the complainant; </a:t>
            </a:r>
          </a:p>
          <a:p>
            <a:pPr marL="342900" indent="-342900">
              <a:buAutoNum type="arabicParenBoth"/>
            </a:pPr>
            <a:r>
              <a:rPr lang="en-US" sz="1600" dirty="0"/>
              <a:t>the impact of the conduct on the community, its members, or its property; (</a:t>
            </a:r>
          </a:p>
          <a:p>
            <a:pPr marL="342900" indent="-342900">
              <a:buAutoNum type="arabicParenBoth"/>
            </a:pPr>
            <a:r>
              <a:rPr lang="en-US" sz="1600" dirty="0"/>
              <a:t>whether the respondent has accepted responsibility for their actions; </a:t>
            </a:r>
          </a:p>
          <a:p>
            <a:pPr marL="342900" indent="-342900">
              <a:buAutoNum type="arabicParenBoth"/>
            </a:pPr>
            <a:r>
              <a:rPr lang="en-US" sz="1600" dirty="0"/>
              <a:t>any other mitigating or aggravating circumstances, including MVNU’s beliefs and values.</a:t>
            </a:r>
          </a:p>
          <a:p>
            <a:pPr marL="0" indent="0">
              <a:buNone/>
            </a:pPr>
            <a:endParaRPr lang="en-US" sz="1600" b="1" dirty="0"/>
          </a:p>
          <a:p>
            <a:pPr marL="0" indent="0">
              <a:buNone/>
            </a:pPr>
            <a:endParaRPr lang="en-US" sz="1600" b="1" dirty="0"/>
          </a:p>
          <a:p>
            <a:pPr marL="0" indent="0">
              <a:buNone/>
            </a:pPr>
            <a:endParaRPr lang="en-US" sz="1600" dirty="0"/>
          </a:p>
        </p:txBody>
      </p:sp>
    </p:spTree>
    <p:extLst>
      <p:ext uri="{BB962C8B-B14F-4D97-AF65-F5344CB8AC3E}">
        <p14:creationId xmlns:p14="http://schemas.microsoft.com/office/powerpoint/2010/main" val="4897796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7"/>
        <p:cNvGrpSpPr/>
        <p:nvPr/>
      </p:nvGrpSpPr>
      <p:grpSpPr>
        <a:xfrm>
          <a:off x="0" y="0"/>
          <a:ext cx="0" cy="0"/>
          <a:chOff x="0" y="0"/>
          <a:chExt cx="0" cy="0"/>
        </a:xfrm>
      </p:grpSpPr>
      <p:sp useBgFill="1">
        <p:nvSpPr>
          <p:cNvPr id="168" name="Rectangle 16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Rectangle 17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Freeform: Shape 17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8" name="Google Shape;148;p25"/>
          <p:cNvSpPr txBox="1">
            <a:spLocks noGrp="1"/>
          </p:cNvSpPr>
          <p:nvPr>
            <p:ph type="title"/>
          </p:nvPr>
        </p:nvSpPr>
        <p:spPr>
          <a:xfrm>
            <a:off x="660041" y="2767106"/>
            <a:ext cx="2880828" cy="3071906"/>
          </a:xfrm>
          <a:prstGeom prst="rect">
            <a:avLst/>
          </a:prstGeom>
        </p:spPr>
        <p:txBody>
          <a:bodyPr spcFirstLastPara="1" vert="horz" lIns="91440" tIns="45720" rIns="91440" bIns="45720" rtlCol="0" anchor="t" anchorCtr="0">
            <a:normAutofit/>
          </a:bodyPr>
          <a:lstStyle/>
          <a:p>
            <a:pPr>
              <a:spcBef>
                <a:spcPct val="0"/>
              </a:spcBef>
            </a:pPr>
            <a:r>
              <a:rPr lang="en-US" sz="4000" b="1" i="1" kern="1200">
                <a:solidFill>
                  <a:srgbClr val="FFFFFF"/>
                </a:solidFill>
                <a:latin typeface="+mj-lt"/>
                <a:ea typeface="+mj-ea"/>
                <a:cs typeface="+mj-cs"/>
              </a:rPr>
              <a:t>Hearing Resolution - Title IX</a:t>
            </a:r>
          </a:p>
        </p:txBody>
      </p:sp>
      <p:pic>
        <p:nvPicPr>
          <p:cNvPr id="3" name="Graphic 2" descr="Judge female with solid fill">
            <a:extLst>
              <a:ext uri="{FF2B5EF4-FFF2-40B4-BE49-F238E27FC236}">
                <a16:creationId xmlns:a16="http://schemas.microsoft.com/office/drawing/2014/main" id="{CCD58246-2846-283C-9DD5-56564EEFE7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53510" y="467208"/>
            <a:ext cx="5923584" cy="5923584"/>
          </a:xfrm>
          <a:prstGeom prst="rect">
            <a:avLst/>
          </a:prstGeom>
        </p:spPr>
      </p:pic>
    </p:spTree>
    <p:extLst>
      <p:ext uri="{BB962C8B-B14F-4D97-AF65-F5344CB8AC3E}">
        <p14:creationId xmlns:p14="http://schemas.microsoft.com/office/powerpoint/2010/main" val="1150247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914402" y="489508"/>
            <a:ext cx="5181597" cy="1655482"/>
          </a:xfrm>
        </p:spPr>
        <p:txBody>
          <a:bodyPr anchor="b">
            <a:normAutofit/>
          </a:bodyPr>
          <a:lstStyle/>
          <a:p>
            <a:pPr algn="r"/>
            <a:r>
              <a:rPr lang="en" sz="3700" b="1" dirty="0">
                <a:latin typeface="Baguet Script" pitchFamily="2" charset="77"/>
              </a:rPr>
              <a:t>Hearing Resolution Process </a:t>
            </a:r>
            <a:r>
              <a:rPr lang="en" sz="3700" b="1" dirty="0"/>
              <a:t>– TIX </a:t>
            </a:r>
            <a:br>
              <a:rPr lang="en" sz="3700" b="1" dirty="0"/>
            </a:br>
            <a:r>
              <a:rPr lang="en" sz="3700" b="1" dirty="0"/>
              <a:t>(Section XI.G.6.)</a:t>
            </a:r>
            <a:endParaRPr lang="en-US" sz="3700" b="1" dirty="0"/>
          </a:p>
        </p:txBody>
      </p:sp>
      <p:sp>
        <p:nvSpPr>
          <p:cNvPr id="4" name="Content Placeholder 3">
            <a:extLst>
              <a:ext uri="{FF2B5EF4-FFF2-40B4-BE49-F238E27FC236}">
                <a16:creationId xmlns:a16="http://schemas.microsoft.com/office/drawing/2014/main" id="{A18795EE-3351-69E5-71CB-86DE1D3AC378}"/>
              </a:ext>
            </a:extLst>
          </p:cNvPr>
          <p:cNvSpPr>
            <a:spLocks noGrp="1"/>
          </p:cNvSpPr>
          <p:nvPr>
            <p:ph idx="1"/>
          </p:nvPr>
        </p:nvSpPr>
        <p:spPr>
          <a:xfrm>
            <a:off x="914402" y="2418408"/>
            <a:ext cx="5181598" cy="3409898"/>
          </a:xfrm>
        </p:spPr>
        <p:txBody>
          <a:bodyPr anchor="t">
            <a:normAutofit/>
          </a:bodyPr>
          <a:lstStyle/>
          <a:p>
            <a:pPr marL="0" indent="0" algn="r">
              <a:buNone/>
            </a:pPr>
            <a:endParaRPr lang="en-US" sz="2000" b="1"/>
          </a:p>
          <a:p>
            <a:pPr marL="0" indent="0" algn="r">
              <a:buNone/>
            </a:pPr>
            <a:r>
              <a:rPr lang="en-US" sz="2000"/>
              <a:t>“A Hearing Resolution will be used to resolve cases that include charges of Sexual Harassment - Title IX.</a:t>
            </a:r>
            <a:br>
              <a:rPr lang="en-US" sz="2000"/>
            </a:br>
            <a:br>
              <a:rPr lang="en-US" sz="2000"/>
            </a:br>
            <a:r>
              <a:rPr lang="en-US" sz="2000"/>
              <a:t>“A Hearing Resolution includes </a:t>
            </a:r>
            <a:r>
              <a:rPr lang="en-US" sz="2000">
                <a:highlight>
                  <a:srgbClr val="CFE2F3"/>
                </a:highlight>
              </a:rPr>
              <a:t>a pre-hearing conference, a live hearing, decisions about responsibility and sanctioning</a:t>
            </a:r>
            <a:r>
              <a:rPr lang="en-US" sz="2000"/>
              <a:t> by the Hearing Chair, and an optional </a:t>
            </a:r>
            <a:r>
              <a:rPr lang="en-US" sz="2000">
                <a:highlight>
                  <a:srgbClr val="CFE2F3"/>
                </a:highlight>
              </a:rPr>
              <a:t>appeal</a:t>
            </a:r>
            <a:r>
              <a:rPr lang="en-US" sz="2000"/>
              <a:t> process.”</a:t>
            </a:r>
          </a:p>
          <a:p>
            <a:pPr marL="0" indent="0" algn="r">
              <a:buNone/>
            </a:pPr>
            <a:endParaRPr lang="en-US" sz="2000" b="1"/>
          </a:p>
          <a:p>
            <a:pPr marL="0" indent="0" algn="r">
              <a:buNone/>
            </a:pPr>
            <a:endParaRPr lang="en-US" sz="2000" b="1"/>
          </a:p>
          <a:p>
            <a:pPr marL="0" indent="0" algn="r">
              <a:buNone/>
            </a:pPr>
            <a:endParaRPr lang="en-US" sz="2000"/>
          </a:p>
        </p:txBody>
      </p:sp>
      <p:pic>
        <p:nvPicPr>
          <p:cNvPr id="3" name="Graphic 2" descr="Judge female with solid fill">
            <a:extLst>
              <a:ext uri="{FF2B5EF4-FFF2-40B4-BE49-F238E27FC236}">
                <a16:creationId xmlns:a16="http://schemas.microsoft.com/office/drawing/2014/main" id="{B266C2B8-2C8E-FEB5-7C8E-E898F13ECB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5120" y="757362"/>
            <a:ext cx="4957638" cy="4957638"/>
          </a:xfrm>
          <a:prstGeom prst="rect">
            <a:avLst/>
          </a:prstGeom>
        </p:spPr>
      </p:pic>
      <p:sp>
        <p:nvSpPr>
          <p:cNvPr id="24" name="Rectangle 23">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395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914402" y="489508"/>
            <a:ext cx="5181597" cy="1655482"/>
          </a:xfrm>
        </p:spPr>
        <p:txBody>
          <a:bodyPr anchor="b">
            <a:normAutofit/>
          </a:bodyPr>
          <a:lstStyle/>
          <a:p>
            <a:pPr algn="r"/>
            <a:r>
              <a:rPr lang="en" sz="3700" b="1" dirty="0">
                <a:latin typeface="Baguet Script" pitchFamily="2" charset="77"/>
              </a:rPr>
              <a:t>Hearing Resolution Process </a:t>
            </a:r>
            <a:r>
              <a:rPr lang="en" sz="3700" b="1" dirty="0"/>
              <a:t>– TIX </a:t>
            </a:r>
            <a:br>
              <a:rPr lang="en" sz="3700" b="1" dirty="0"/>
            </a:br>
            <a:r>
              <a:rPr lang="en" sz="3700" b="1" dirty="0"/>
              <a:t>(Section XI.G.6.)</a:t>
            </a:r>
            <a:endParaRPr lang="en-US" sz="3700" b="1" dirty="0"/>
          </a:p>
        </p:txBody>
      </p:sp>
      <p:sp>
        <p:nvSpPr>
          <p:cNvPr id="4" name="Content Placeholder 3">
            <a:extLst>
              <a:ext uri="{FF2B5EF4-FFF2-40B4-BE49-F238E27FC236}">
                <a16:creationId xmlns:a16="http://schemas.microsoft.com/office/drawing/2014/main" id="{A18795EE-3351-69E5-71CB-86DE1D3AC378}"/>
              </a:ext>
            </a:extLst>
          </p:cNvPr>
          <p:cNvSpPr>
            <a:spLocks noGrp="1"/>
          </p:cNvSpPr>
          <p:nvPr>
            <p:ph idx="1"/>
          </p:nvPr>
        </p:nvSpPr>
        <p:spPr>
          <a:xfrm>
            <a:off x="914402" y="2372810"/>
            <a:ext cx="5181598" cy="3455496"/>
          </a:xfrm>
          <a:solidFill>
            <a:schemeClr val="accent5">
              <a:lumMod val="60000"/>
              <a:lumOff val="40000"/>
            </a:schemeClr>
          </a:solidFill>
        </p:spPr>
        <p:txBody>
          <a:bodyPr anchor="t">
            <a:normAutofit/>
          </a:bodyPr>
          <a:lstStyle/>
          <a:p>
            <a:pPr marL="0" indent="0" algn="r">
              <a:buNone/>
            </a:pPr>
            <a:endParaRPr lang="en-US" sz="1700" b="1" dirty="0"/>
          </a:p>
          <a:p>
            <a:pPr marL="0" indent="0" algn="r">
              <a:buNone/>
            </a:pPr>
            <a:r>
              <a:rPr lang="en-US" sz="2000" b="1" dirty="0"/>
              <a:t>HEARING CHAIR</a:t>
            </a:r>
          </a:p>
          <a:p>
            <a:pPr marL="0" indent="0" algn="r">
              <a:buNone/>
            </a:pPr>
            <a:endParaRPr lang="en-US" sz="2000" b="1" dirty="0"/>
          </a:p>
          <a:p>
            <a:pPr marL="0" indent="0" algn="r">
              <a:buNone/>
            </a:pPr>
            <a:r>
              <a:rPr lang="en-US" sz="2000" dirty="0"/>
              <a:t>The trained, impartial Hearing Chair will conduct the live hearing. This person facilitates the hearing, determines the order and flow of the hearing, makes decisions regarding relevance prior to a question being answered, makes the finding, and instances where the respondent is determined responsible, assigns the sanction/s.   </a:t>
            </a:r>
          </a:p>
          <a:p>
            <a:pPr marL="0" indent="0" algn="r">
              <a:buNone/>
            </a:pPr>
            <a:endParaRPr lang="en-US" sz="1700" dirty="0"/>
          </a:p>
        </p:txBody>
      </p:sp>
      <p:pic>
        <p:nvPicPr>
          <p:cNvPr id="3" name="Graphic 2" descr="Judge female with solid fill">
            <a:extLst>
              <a:ext uri="{FF2B5EF4-FFF2-40B4-BE49-F238E27FC236}">
                <a16:creationId xmlns:a16="http://schemas.microsoft.com/office/drawing/2014/main" id="{9EBE106F-1FC8-37B4-C0D1-5C58E58CC6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5120" y="757362"/>
            <a:ext cx="4957638" cy="4957638"/>
          </a:xfrm>
          <a:prstGeom prst="rect">
            <a:avLst/>
          </a:prstGeom>
        </p:spPr>
      </p:pic>
      <p:sp>
        <p:nvSpPr>
          <p:cNvPr id="11" name="Rectangle 10">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813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DA537E-162B-AB8E-AD25-4605D9D8D092}"/>
              </a:ext>
            </a:extLst>
          </p:cNvPr>
          <p:cNvSpPr>
            <a:spLocks noGrp="1"/>
          </p:cNvSpPr>
          <p:nvPr>
            <p:ph type="title"/>
          </p:nvPr>
        </p:nvSpPr>
        <p:spPr>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p:spPr>
        <p:txBody>
          <a:bodyPr>
            <a:normAutofit fontScale="90000"/>
          </a:bodyPr>
          <a:lstStyle/>
          <a:p>
            <a:br>
              <a:rPr lang="en-US" sz="4800" b="1" i="1" dirty="0">
                <a:solidFill>
                  <a:srgbClr val="00335E"/>
                </a:solidFill>
                <a:latin typeface="Arial" panose="020B0604020202020204" pitchFamily="34" charset="0"/>
              </a:rPr>
            </a:br>
            <a:r>
              <a:rPr lang="en-US" sz="4800" b="1" i="1" dirty="0">
                <a:solidFill>
                  <a:srgbClr val="00335E"/>
                </a:solidFill>
                <a:latin typeface="Arial" panose="020B0604020202020204" pitchFamily="34" charset="0"/>
              </a:rPr>
              <a:t>Ethic of Care</a:t>
            </a:r>
            <a:br>
              <a:rPr lang="en-US" dirty="0">
                <a:effectLst/>
              </a:rPr>
            </a:br>
            <a:endParaRPr lang="en-US" dirty="0"/>
          </a:p>
        </p:txBody>
      </p:sp>
      <p:sp>
        <p:nvSpPr>
          <p:cNvPr id="7" name="Content Placeholder 6">
            <a:extLst>
              <a:ext uri="{FF2B5EF4-FFF2-40B4-BE49-F238E27FC236}">
                <a16:creationId xmlns:a16="http://schemas.microsoft.com/office/drawing/2014/main" id="{A3FC6D9C-0ADD-A200-FBC7-8B46350F0E41}"/>
              </a:ext>
            </a:extLst>
          </p:cNvPr>
          <p:cNvSpPr>
            <a:spLocks noGrp="1"/>
          </p:cNvSpPr>
          <p:nvPr>
            <p:ph idx="1"/>
          </p:nvPr>
        </p:nvSpPr>
        <p:spPr>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p:spPr>
        <p:txBody>
          <a:bodyPr>
            <a:normAutofit fontScale="92500" lnSpcReduction="10000"/>
          </a:bodyPr>
          <a:lstStyle/>
          <a:p>
            <a:r>
              <a:rPr lang="en-US" sz="2800" b="1" dirty="0">
                <a:solidFill>
                  <a:srgbClr val="00335E"/>
                </a:solidFill>
                <a:effectLst/>
                <a:latin typeface="Arial" panose="020B0604020202020204" pitchFamily="34" charset="0"/>
              </a:rPr>
              <a:t>Value: Equity</a:t>
            </a:r>
          </a:p>
          <a:p>
            <a:pPr lvl="1"/>
            <a:r>
              <a:rPr lang="en-US" sz="1800" b="1" i="1" dirty="0">
                <a:solidFill>
                  <a:srgbClr val="00335E"/>
                </a:solidFill>
                <a:latin typeface="Arial" panose="020B0604020202020204" pitchFamily="34" charset="0"/>
              </a:rPr>
              <a:t>“What we do for one, we do for the other.”</a:t>
            </a:r>
          </a:p>
          <a:p>
            <a:pPr lvl="1"/>
            <a:r>
              <a:rPr lang="en-US" sz="1800" dirty="0">
                <a:solidFill>
                  <a:srgbClr val="00335E"/>
                </a:solidFill>
                <a:latin typeface="Arial" panose="020B0604020202020204" pitchFamily="34" charset="0"/>
              </a:rPr>
              <a:t>Must give equal respect to all parties.</a:t>
            </a:r>
          </a:p>
          <a:p>
            <a:pPr lvl="1"/>
            <a:r>
              <a:rPr lang="en-US" sz="1800" dirty="0">
                <a:solidFill>
                  <a:srgbClr val="00335E"/>
                </a:solidFill>
                <a:latin typeface="Arial" panose="020B0604020202020204" pitchFamily="34" charset="0"/>
              </a:rPr>
              <a:t>Good decision makers are going to LOOK at the FACTS.</a:t>
            </a:r>
            <a:endParaRPr lang="en-US" sz="2800" b="1" dirty="0">
              <a:solidFill>
                <a:srgbClr val="00335E"/>
              </a:solidFill>
              <a:effectLst/>
              <a:latin typeface="Arial" panose="020B0604020202020204" pitchFamily="34" charset="0"/>
            </a:endParaRPr>
          </a:p>
          <a:p>
            <a:r>
              <a:rPr lang="en-US" b="1" dirty="0">
                <a:solidFill>
                  <a:srgbClr val="00335E"/>
                </a:solidFill>
                <a:latin typeface="Arial" panose="020B0604020202020204" pitchFamily="34" charset="0"/>
              </a:rPr>
              <a:t>Value: Transparency</a:t>
            </a:r>
          </a:p>
          <a:p>
            <a:pPr lvl="1"/>
            <a:r>
              <a:rPr lang="en-US" sz="1800" b="1" i="1" dirty="0">
                <a:solidFill>
                  <a:srgbClr val="00335E"/>
                </a:solidFill>
                <a:latin typeface="Arial" panose="020B0604020202020204" pitchFamily="34" charset="0"/>
              </a:rPr>
              <a:t>“If they hear nothing, they’ll assume you’re doing nothing or actively working against them.”</a:t>
            </a:r>
          </a:p>
          <a:p>
            <a:pPr lvl="1"/>
            <a:r>
              <a:rPr lang="en-US" sz="1800" dirty="0">
                <a:solidFill>
                  <a:srgbClr val="00335E"/>
                </a:solidFill>
                <a:latin typeface="Arial" panose="020B0604020202020204" pitchFamily="34" charset="0"/>
              </a:rPr>
              <a:t>Give regular updates</a:t>
            </a:r>
          </a:p>
          <a:p>
            <a:pPr lvl="1"/>
            <a:r>
              <a:rPr lang="en-US" sz="1800" dirty="0">
                <a:solidFill>
                  <a:srgbClr val="00335E"/>
                </a:solidFill>
                <a:latin typeface="Arial" panose="020B0604020202020204" pitchFamily="34" charset="0"/>
              </a:rPr>
              <a:t>Use similar templates for communications</a:t>
            </a:r>
          </a:p>
          <a:p>
            <a:pPr lvl="1"/>
            <a:r>
              <a:rPr lang="en-US" sz="1800" dirty="0">
                <a:solidFill>
                  <a:srgbClr val="00335E"/>
                </a:solidFill>
                <a:latin typeface="Arial" panose="020B0604020202020204" pitchFamily="34" charset="0"/>
              </a:rPr>
              <a:t>Don’t withhold anything that is relevant.</a:t>
            </a:r>
            <a:endParaRPr lang="en-US" sz="1800" b="1" i="1" dirty="0">
              <a:solidFill>
                <a:srgbClr val="00335E"/>
              </a:solidFill>
              <a:latin typeface="Arial" panose="020B0604020202020204" pitchFamily="34" charset="0"/>
            </a:endParaRPr>
          </a:p>
          <a:p>
            <a:r>
              <a:rPr lang="en-US" sz="2800" b="1" dirty="0">
                <a:solidFill>
                  <a:srgbClr val="00335E"/>
                </a:solidFill>
                <a:effectLst/>
                <a:latin typeface="Arial" panose="020B0604020202020204" pitchFamily="34" charset="0"/>
              </a:rPr>
              <a:t>V</a:t>
            </a:r>
            <a:r>
              <a:rPr lang="en-US" b="1" dirty="0">
                <a:solidFill>
                  <a:srgbClr val="00335E"/>
                </a:solidFill>
                <a:latin typeface="Arial" panose="020B0604020202020204" pitchFamily="34" charset="0"/>
              </a:rPr>
              <a:t>alue: Integrity</a:t>
            </a:r>
          </a:p>
          <a:p>
            <a:pPr lvl="1"/>
            <a:r>
              <a:rPr lang="en-US" sz="1800" b="1" dirty="0">
                <a:solidFill>
                  <a:srgbClr val="00335E"/>
                </a:solidFill>
                <a:latin typeface="Arial" panose="020B0604020202020204" pitchFamily="34" charset="0"/>
              </a:rPr>
              <a:t>Personal integrity &amp; integrity within the process</a:t>
            </a:r>
          </a:p>
          <a:p>
            <a:pPr lvl="1"/>
            <a:r>
              <a:rPr lang="en-US" sz="1800" dirty="0">
                <a:solidFill>
                  <a:srgbClr val="00335E"/>
                </a:solidFill>
                <a:latin typeface="Arial" panose="020B0604020202020204" pitchFamily="34" charset="0"/>
              </a:rPr>
              <a:t>Watch out for conflicts of interest or bias</a:t>
            </a:r>
          </a:p>
          <a:p>
            <a:pPr lvl="1"/>
            <a:r>
              <a:rPr lang="en-US" sz="1800" dirty="0">
                <a:solidFill>
                  <a:srgbClr val="00335E"/>
                </a:solidFill>
                <a:latin typeface="Arial" panose="020B0604020202020204" pitchFamily="34" charset="0"/>
              </a:rPr>
              <a:t>Don’t use or share information outside the process BUT all evidence should be “on the table” for all parties and advisors to see.</a:t>
            </a:r>
          </a:p>
          <a:p>
            <a:endParaRPr lang="en-US" sz="2800" b="1" dirty="0">
              <a:solidFill>
                <a:srgbClr val="00335E"/>
              </a:solidFill>
              <a:effectLst/>
              <a:latin typeface="Arial" panose="020B0604020202020204" pitchFamily="34" charset="0"/>
            </a:endParaRPr>
          </a:p>
        </p:txBody>
      </p:sp>
      <p:pic>
        <p:nvPicPr>
          <p:cNvPr id="10" name="Graphic 9" descr="Care with solid fill">
            <a:extLst>
              <a:ext uri="{FF2B5EF4-FFF2-40B4-BE49-F238E27FC236}">
                <a16:creationId xmlns:a16="http://schemas.microsoft.com/office/drawing/2014/main" id="{CA05E91F-E3ED-AD47-5EA1-D676361DBF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10525" y="487362"/>
            <a:ext cx="2676525" cy="2676525"/>
          </a:xfrm>
          <a:prstGeom prst="rect">
            <a:avLst/>
          </a:prstGeom>
        </p:spPr>
      </p:pic>
    </p:spTree>
    <p:extLst>
      <p:ext uri="{BB962C8B-B14F-4D97-AF65-F5344CB8AC3E}">
        <p14:creationId xmlns:p14="http://schemas.microsoft.com/office/powerpoint/2010/main" val="62929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934281" y="244754"/>
            <a:ext cx="5181597" cy="1655482"/>
          </a:xfrm>
        </p:spPr>
        <p:txBody>
          <a:bodyPr anchor="b">
            <a:normAutofit/>
          </a:bodyPr>
          <a:lstStyle/>
          <a:p>
            <a:pPr algn="r"/>
            <a:r>
              <a:rPr lang="en" sz="3700" b="1" dirty="0">
                <a:latin typeface="Baguet Script" pitchFamily="2" charset="77"/>
              </a:rPr>
              <a:t>Hearing Resolution Process </a:t>
            </a:r>
            <a:r>
              <a:rPr lang="en" sz="3700" b="1" dirty="0"/>
              <a:t>– TIX </a:t>
            </a:r>
            <a:br>
              <a:rPr lang="en" sz="3700" b="1" dirty="0"/>
            </a:br>
            <a:r>
              <a:rPr lang="en" sz="3700" b="1" dirty="0"/>
              <a:t>(Section XI.G.6.)</a:t>
            </a:r>
            <a:endParaRPr lang="en-US" sz="3700" b="1" dirty="0"/>
          </a:p>
        </p:txBody>
      </p:sp>
      <p:sp>
        <p:nvSpPr>
          <p:cNvPr id="4" name="Content Placeholder 3">
            <a:extLst>
              <a:ext uri="{FF2B5EF4-FFF2-40B4-BE49-F238E27FC236}">
                <a16:creationId xmlns:a16="http://schemas.microsoft.com/office/drawing/2014/main" id="{A18795EE-3351-69E5-71CB-86DE1D3AC378}"/>
              </a:ext>
            </a:extLst>
          </p:cNvPr>
          <p:cNvSpPr>
            <a:spLocks noGrp="1"/>
          </p:cNvSpPr>
          <p:nvPr>
            <p:ph idx="1"/>
          </p:nvPr>
        </p:nvSpPr>
        <p:spPr>
          <a:xfrm>
            <a:off x="416689" y="2144990"/>
            <a:ext cx="6041984" cy="4116914"/>
          </a:xfrm>
          <a:solidFill>
            <a:schemeClr val="accent5">
              <a:lumMod val="60000"/>
              <a:lumOff val="40000"/>
            </a:schemeClr>
          </a:solidFill>
        </p:spPr>
        <p:txBody>
          <a:bodyPr anchor="t">
            <a:noAutofit/>
          </a:bodyPr>
          <a:lstStyle/>
          <a:p>
            <a:pPr marL="0" indent="0" algn="r">
              <a:buClr>
                <a:srgbClr val="000000"/>
              </a:buClr>
              <a:buNone/>
            </a:pPr>
            <a:r>
              <a:rPr lang="en-US" sz="2000" b="1" dirty="0"/>
              <a:t>PRE-HEARING CONFERENCE</a:t>
            </a:r>
          </a:p>
          <a:p>
            <a:pPr marL="0" indent="0" algn="r">
              <a:buClr>
                <a:srgbClr val="000000"/>
              </a:buClr>
              <a:buNone/>
            </a:pPr>
            <a:endParaRPr lang="en-US" sz="2000" b="1" dirty="0"/>
          </a:p>
          <a:p>
            <a:pPr algn="r">
              <a:buClr>
                <a:srgbClr val="000000"/>
              </a:buClr>
            </a:pPr>
            <a:r>
              <a:rPr lang="en-US" sz="2000" dirty="0"/>
              <a:t>Each party will have their own pre-hearing conference.</a:t>
            </a:r>
          </a:p>
          <a:p>
            <a:pPr algn="r">
              <a:buClr>
                <a:srgbClr val="000000"/>
              </a:buClr>
            </a:pPr>
            <a:r>
              <a:rPr lang="en-US" sz="2000" dirty="0"/>
              <a:t>The CRD, the Hearing Chair, and the advisor must be in attendance.</a:t>
            </a:r>
          </a:p>
          <a:p>
            <a:pPr algn="r">
              <a:buClr>
                <a:srgbClr val="000000"/>
              </a:buClr>
            </a:pPr>
            <a:r>
              <a:rPr lang="en-US" sz="2000" dirty="0"/>
              <a:t>The advisors must share with the Hearing Chair their list of witnesses to appear at the hearing</a:t>
            </a:r>
          </a:p>
          <a:p>
            <a:pPr algn="r">
              <a:buClr>
                <a:srgbClr val="000000"/>
              </a:buClr>
            </a:pPr>
            <a:r>
              <a:rPr lang="en-US" sz="2000" dirty="0"/>
              <a:t>The Hearing Chair may, at their discretion, add names of other witnesses contained in the report for the purpose of appearing at the hearing and submitting to cross examination.</a:t>
            </a:r>
          </a:p>
        </p:txBody>
      </p:sp>
      <p:pic>
        <p:nvPicPr>
          <p:cNvPr id="3" name="Graphic 2" descr="Judge female with solid fill">
            <a:extLst>
              <a:ext uri="{FF2B5EF4-FFF2-40B4-BE49-F238E27FC236}">
                <a16:creationId xmlns:a16="http://schemas.microsoft.com/office/drawing/2014/main" id="{00BCE9B5-47C7-099D-52C2-55949D2BD6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5120" y="757362"/>
            <a:ext cx="4957638" cy="4957638"/>
          </a:xfrm>
          <a:prstGeom prst="rect">
            <a:avLst/>
          </a:prstGeom>
        </p:spPr>
      </p:pic>
      <p:sp>
        <p:nvSpPr>
          <p:cNvPr id="11" name="Rectangle 10">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13507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1447801" y="330357"/>
            <a:ext cx="5181597" cy="1655482"/>
          </a:xfrm>
        </p:spPr>
        <p:txBody>
          <a:bodyPr anchor="b">
            <a:normAutofit/>
          </a:bodyPr>
          <a:lstStyle/>
          <a:p>
            <a:pPr algn="r"/>
            <a:r>
              <a:rPr lang="en" sz="3700" b="1" dirty="0">
                <a:latin typeface="Baguet Script" pitchFamily="2" charset="77"/>
              </a:rPr>
              <a:t>Hearing Resolution Process </a:t>
            </a:r>
            <a:r>
              <a:rPr lang="en" sz="3700" b="1" dirty="0"/>
              <a:t>– TIX </a:t>
            </a:r>
            <a:br>
              <a:rPr lang="en" sz="3700" b="1" dirty="0"/>
            </a:br>
            <a:r>
              <a:rPr lang="en" sz="3700" b="1" dirty="0"/>
              <a:t>(Section XI.G.6.)</a:t>
            </a:r>
            <a:endParaRPr lang="en-US" sz="3700" b="1" dirty="0"/>
          </a:p>
        </p:txBody>
      </p:sp>
      <p:sp>
        <p:nvSpPr>
          <p:cNvPr id="4" name="Content Placeholder 3">
            <a:extLst>
              <a:ext uri="{FF2B5EF4-FFF2-40B4-BE49-F238E27FC236}">
                <a16:creationId xmlns:a16="http://schemas.microsoft.com/office/drawing/2014/main" id="{A18795EE-3351-69E5-71CB-86DE1D3AC378}"/>
              </a:ext>
            </a:extLst>
          </p:cNvPr>
          <p:cNvSpPr>
            <a:spLocks noGrp="1"/>
          </p:cNvSpPr>
          <p:nvPr>
            <p:ph idx="1"/>
          </p:nvPr>
        </p:nvSpPr>
        <p:spPr>
          <a:xfrm>
            <a:off x="400050" y="2286000"/>
            <a:ext cx="6275070" cy="3814638"/>
          </a:xfrm>
          <a:solidFill>
            <a:schemeClr val="accent5">
              <a:lumMod val="60000"/>
              <a:lumOff val="40000"/>
            </a:schemeClr>
          </a:solidFill>
        </p:spPr>
        <p:txBody>
          <a:bodyPr anchor="t">
            <a:normAutofit/>
          </a:bodyPr>
          <a:lstStyle/>
          <a:p>
            <a:pPr marL="0" indent="0" algn="r">
              <a:buClr>
                <a:srgbClr val="000000"/>
              </a:buClr>
              <a:buNone/>
            </a:pPr>
            <a:endParaRPr lang="en-US" sz="2000" b="1" dirty="0"/>
          </a:p>
          <a:p>
            <a:pPr marL="0" indent="0" algn="r">
              <a:buClr>
                <a:srgbClr val="000000"/>
              </a:buClr>
              <a:buNone/>
            </a:pPr>
            <a:r>
              <a:rPr lang="en-US" sz="2400" b="1" dirty="0"/>
              <a:t>LIVE HEARING</a:t>
            </a:r>
          </a:p>
          <a:p>
            <a:pPr marL="0" indent="0" algn="r">
              <a:buClr>
                <a:srgbClr val="000000"/>
              </a:buClr>
              <a:buNone/>
            </a:pPr>
            <a:r>
              <a:rPr lang="en-US" sz="2400" dirty="0"/>
              <a:t>“The Hearing Chair will provide an introduction detailing the purpose of the hearing, have those present identify themselves and their role, remind all parties of the expectation to be candid and honest in their response, and provide a brief overview of the procedure and the anticipated order of the hearing.”</a:t>
            </a:r>
          </a:p>
          <a:p>
            <a:pPr marL="0" indent="0" algn="r">
              <a:buClr>
                <a:srgbClr val="000000"/>
              </a:buClr>
              <a:buNone/>
            </a:pPr>
            <a:endParaRPr lang="en-US" sz="2400" b="1" dirty="0"/>
          </a:p>
          <a:p>
            <a:pPr marL="0" indent="0" algn="r">
              <a:buClr>
                <a:srgbClr val="000000"/>
              </a:buClr>
              <a:buNone/>
            </a:pPr>
            <a:endParaRPr lang="en-US" sz="2000" b="1" dirty="0"/>
          </a:p>
        </p:txBody>
      </p:sp>
      <p:pic>
        <p:nvPicPr>
          <p:cNvPr id="3" name="Graphic 2" descr="Judge female with solid fill">
            <a:extLst>
              <a:ext uri="{FF2B5EF4-FFF2-40B4-BE49-F238E27FC236}">
                <a16:creationId xmlns:a16="http://schemas.microsoft.com/office/drawing/2014/main" id="{310D3C66-5EE2-4489-13DE-0410F58465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5120" y="757362"/>
            <a:ext cx="4957638" cy="4957638"/>
          </a:xfrm>
          <a:prstGeom prst="rect">
            <a:avLst/>
          </a:prstGeom>
        </p:spPr>
      </p:pic>
      <p:sp>
        <p:nvSpPr>
          <p:cNvPr id="11" name="Rectangle 10">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69161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1447801" y="462765"/>
            <a:ext cx="5181597" cy="1655482"/>
          </a:xfrm>
        </p:spPr>
        <p:txBody>
          <a:bodyPr anchor="b">
            <a:normAutofit/>
          </a:bodyPr>
          <a:lstStyle/>
          <a:p>
            <a:pPr algn="r"/>
            <a:r>
              <a:rPr lang="en" sz="3700" b="1" dirty="0">
                <a:latin typeface="Baguet Script" pitchFamily="2" charset="77"/>
              </a:rPr>
              <a:t>Hearing Resolution Process </a:t>
            </a:r>
            <a:r>
              <a:rPr lang="en" sz="3700" b="1" dirty="0"/>
              <a:t>– TIX </a:t>
            </a:r>
            <a:br>
              <a:rPr lang="en" sz="3700" b="1" dirty="0"/>
            </a:br>
            <a:r>
              <a:rPr lang="en" sz="3700" b="1" dirty="0"/>
              <a:t>(Section XI.G.6.)</a:t>
            </a:r>
            <a:endParaRPr lang="en-US" sz="3700" b="1" dirty="0"/>
          </a:p>
        </p:txBody>
      </p:sp>
      <p:sp>
        <p:nvSpPr>
          <p:cNvPr id="4" name="Content Placeholder 3">
            <a:extLst>
              <a:ext uri="{FF2B5EF4-FFF2-40B4-BE49-F238E27FC236}">
                <a16:creationId xmlns:a16="http://schemas.microsoft.com/office/drawing/2014/main" id="{A18795EE-3351-69E5-71CB-86DE1D3AC378}"/>
              </a:ext>
            </a:extLst>
          </p:cNvPr>
          <p:cNvSpPr>
            <a:spLocks noGrp="1"/>
          </p:cNvSpPr>
          <p:nvPr>
            <p:ph idx="1"/>
          </p:nvPr>
        </p:nvSpPr>
        <p:spPr>
          <a:xfrm>
            <a:off x="914402" y="2418408"/>
            <a:ext cx="5760718" cy="3682230"/>
          </a:xfrm>
          <a:solidFill>
            <a:schemeClr val="accent5">
              <a:lumMod val="60000"/>
              <a:lumOff val="40000"/>
            </a:schemeClr>
          </a:solidFill>
        </p:spPr>
        <p:txBody>
          <a:bodyPr anchor="t">
            <a:normAutofit lnSpcReduction="10000"/>
          </a:bodyPr>
          <a:lstStyle/>
          <a:p>
            <a:pPr marL="0" indent="0" algn="r">
              <a:buClr>
                <a:srgbClr val="000000"/>
              </a:buClr>
              <a:buNone/>
            </a:pPr>
            <a:endParaRPr lang="en-US" sz="1900" b="1" dirty="0"/>
          </a:p>
          <a:p>
            <a:pPr marL="0" indent="0" algn="r">
              <a:buClr>
                <a:srgbClr val="000000"/>
              </a:buClr>
              <a:buNone/>
            </a:pPr>
            <a:r>
              <a:rPr lang="en-US" sz="2400" b="1" dirty="0"/>
              <a:t>CROSS EXAMINATION</a:t>
            </a:r>
          </a:p>
          <a:p>
            <a:pPr marL="0" indent="0" algn="r">
              <a:buClr>
                <a:srgbClr val="000000"/>
              </a:buClr>
              <a:buNone/>
            </a:pPr>
            <a:endParaRPr lang="en-US" sz="2400" b="1" dirty="0"/>
          </a:p>
          <a:p>
            <a:pPr marL="0" indent="0" algn="r">
              <a:buClr>
                <a:srgbClr val="000000"/>
              </a:buClr>
              <a:buNone/>
            </a:pPr>
            <a:r>
              <a:rPr lang="en-US" sz="2400" dirty="0"/>
              <a:t>“The advisors will be responsible for orally asking relevant questions, including those questions which challenge credibility, to the other party or parties and any witnesses directly, in real-time and in a manner that, in the Hearing Chair’s sole discretion, is not inappropriate, harassing, intimidating, irrelevant, or redundant.”</a:t>
            </a:r>
          </a:p>
          <a:p>
            <a:pPr marL="0" indent="0" algn="r">
              <a:buClr>
                <a:srgbClr val="000000"/>
              </a:buClr>
              <a:buNone/>
            </a:pPr>
            <a:endParaRPr lang="en-US" sz="2400" b="1" dirty="0"/>
          </a:p>
          <a:p>
            <a:pPr marL="0" indent="0" algn="r">
              <a:buClr>
                <a:srgbClr val="000000"/>
              </a:buClr>
              <a:buNone/>
            </a:pPr>
            <a:endParaRPr lang="en-US" sz="1900" b="1" dirty="0"/>
          </a:p>
          <a:p>
            <a:pPr marL="0" indent="0" algn="r">
              <a:buClr>
                <a:srgbClr val="000000"/>
              </a:buClr>
              <a:buNone/>
            </a:pPr>
            <a:endParaRPr lang="en-US" sz="1900" b="1" dirty="0"/>
          </a:p>
        </p:txBody>
      </p:sp>
      <p:pic>
        <p:nvPicPr>
          <p:cNvPr id="3" name="Graphic 2" descr="Judge female with solid fill">
            <a:extLst>
              <a:ext uri="{FF2B5EF4-FFF2-40B4-BE49-F238E27FC236}">
                <a16:creationId xmlns:a16="http://schemas.microsoft.com/office/drawing/2014/main" id="{8C9DD175-1275-BE31-CA81-CA4CB13D99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5120" y="757362"/>
            <a:ext cx="4957638" cy="4957638"/>
          </a:xfrm>
          <a:prstGeom prst="rect">
            <a:avLst/>
          </a:prstGeom>
        </p:spPr>
      </p:pic>
      <p:sp>
        <p:nvSpPr>
          <p:cNvPr id="11" name="Rectangle 10">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313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914402" y="489508"/>
            <a:ext cx="5181597" cy="1655482"/>
          </a:xfrm>
        </p:spPr>
        <p:txBody>
          <a:bodyPr anchor="b">
            <a:normAutofit/>
          </a:bodyPr>
          <a:lstStyle/>
          <a:p>
            <a:pPr algn="r"/>
            <a:r>
              <a:rPr lang="en" sz="3700" b="1" dirty="0">
                <a:latin typeface="Baguet Script" pitchFamily="2" charset="77"/>
              </a:rPr>
              <a:t>Hearing Resolution Process </a:t>
            </a:r>
            <a:r>
              <a:rPr lang="en" sz="3700" b="1" dirty="0"/>
              <a:t>– TIX </a:t>
            </a:r>
            <a:br>
              <a:rPr lang="en" sz="3700" b="1" dirty="0"/>
            </a:br>
            <a:r>
              <a:rPr lang="en" sz="3700" b="1" dirty="0"/>
              <a:t>(Section XI.G.6.)</a:t>
            </a:r>
            <a:endParaRPr lang="en-US" sz="3700" b="1" dirty="0"/>
          </a:p>
        </p:txBody>
      </p:sp>
      <p:sp>
        <p:nvSpPr>
          <p:cNvPr id="4" name="Content Placeholder 3">
            <a:extLst>
              <a:ext uri="{FF2B5EF4-FFF2-40B4-BE49-F238E27FC236}">
                <a16:creationId xmlns:a16="http://schemas.microsoft.com/office/drawing/2014/main" id="{A18795EE-3351-69E5-71CB-86DE1D3AC378}"/>
              </a:ext>
            </a:extLst>
          </p:cNvPr>
          <p:cNvSpPr>
            <a:spLocks noGrp="1"/>
          </p:cNvSpPr>
          <p:nvPr>
            <p:ph idx="1"/>
          </p:nvPr>
        </p:nvSpPr>
        <p:spPr>
          <a:xfrm>
            <a:off x="914401" y="2314937"/>
            <a:ext cx="5544271" cy="3889093"/>
          </a:xfrm>
          <a:solidFill>
            <a:schemeClr val="accent5">
              <a:lumMod val="60000"/>
              <a:lumOff val="40000"/>
            </a:schemeClr>
          </a:solidFill>
        </p:spPr>
        <p:txBody>
          <a:bodyPr anchor="t">
            <a:normAutofit fontScale="85000" lnSpcReduction="20000"/>
          </a:bodyPr>
          <a:lstStyle/>
          <a:p>
            <a:pPr marL="0" indent="0" algn="r">
              <a:buClr>
                <a:srgbClr val="000000"/>
              </a:buClr>
              <a:buNone/>
            </a:pPr>
            <a:endParaRPr lang="en-US" sz="1400" b="1" dirty="0"/>
          </a:p>
          <a:p>
            <a:pPr marL="0" indent="0" algn="r">
              <a:buClr>
                <a:srgbClr val="000000"/>
              </a:buClr>
              <a:buNone/>
            </a:pPr>
            <a:r>
              <a:rPr lang="en-US" sz="2400" b="1" dirty="0"/>
              <a:t>RELEVANCE</a:t>
            </a:r>
          </a:p>
          <a:p>
            <a:pPr marL="0" indent="0" algn="r">
              <a:buClr>
                <a:srgbClr val="000000"/>
              </a:buClr>
              <a:buNone/>
            </a:pPr>
            <a:endParaRPr lang="en-US" sz="2400" b="1" dirty="0"/>
          </a:p>
          <a:p>
            <a:pPr marL="0" indent="0" algn="r">
              <a:spcBef>
                <a:spcPts val="0"/>
              </a:spcBef>
              <a:buNone/>
            </a:pPr>
            <a:r>
              <a:rPr lang="en-US" sz="2400" dirty="0"/>
              <a:t>“Relevant questions are those tending to prove or disprove a fact at issue . . . Before a complainant, respondent, or witness answers a question by an advisor, the Hearing Chair will first determine whether the question is relevant and briefly explain any decision to exclude a question as not relevant, or request rephrasing of the question. The Hearing Chair is not required to give a lengthy or complicated explanation of a relevancy determination during the hearing. The Hearing Chair may later send to the parties any revisions to the explanation of relevance that was provided during the hearing.” </a:t>
            </a:r>
          </a:p>
          <a:p>
            <a:pPr marL="0" indent="0" algn="r">
              <a:buClr>
                <a:srgbClr val="000000"/>
              </a:buClr>
              <a:buNone/>
            </a:pPr>
            <a:endParaRPr lang="en-US" sz="1400" b="1" dirty="0"/>
          </a:p>
          <a:p>
            <a:pPr marL="0" indent="0" algn="r">
              <a:buClr>
                <a:srgbClr val="000000"/>
              </a:buClr>
              <a:buNone/>
            </a:pPr>
            <a:endParaRPr lang="en-US" sz="1400" b="1" dirty="0"/>
          </a:p>
          <a:p>
            <a:pPr marL="0" indent="0" algn="r">
              <a:buClr>
                <a:srgbClr val="000000"/>
              </a:buClr>
              <a:buNone/>
            </a:pPr>
            <a:endParaRPr lang="en-US" sz="1400" b="1" dirty="0"/>
          </a:p>
          <a:p>
            <a:pPr marL="0" indent="0" algn="r">
              <a:buClr>
                <a:srgbClr val="000000"/>
              </a:buClr>
              <a:buNone/>
            </a:pPr>
            <a:endParaRPr lang="en-US" sz="1400" b="1" dirty="0"/>
          </a:p>
          <a:p>
            <a:pPr marL="0" indent="0" algn="r">
              <a:buClr>
                <a:srgbClr val="000000"/>
              </a:buClr>
              <a:buNone/>
            </a:pPr>
            <a:endParaRPr lang="en-US" sz="1400" b="1" dirty="0"/>
          </a:p>
        </p:txBody>
      </p:sp>
      <p:pic>
        <p:nvPicPr>
          <p:cNvPr id="3" name="Graphic 2" descr="Judge female with solid fill">
            <a:extLst>
              <a:ext uri="{FF2B5EF4-FFF2-40B4-BE49-F238E27FC236}">
                <a16:creationId xmlns:a16="http://schemas.microsoft.com/office/drawing/2014/main" id="{711A37C5-12AB-E2E1-905C-EF4F7D1D07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5120" y="757362"/>
            <a:ext cx="4957638" cy="4957638"/>
          </a:xfrm>
          <a:prstGeom prst="rect">
            <a:avLst/>
          </a:prstGeom>
        </p:spPr>
      </p:pic>
      <p:sp>
        <p:nvSpPr>
          <p:cNvPr id="11" name="Rectangle 10">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1512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914402" y="489508"/>
            <a:ext cx="5181597" cy="1655482"/>
          </a:xfrm>
        </p:spPr>
        <p:txBody>
          <a:bodyPr anchor="b">
            <a:normAutofit/>
          </a:bodyPr>
          <a:lstStyle/>
          <a:p>
            <a:pPr algn="r"/>
            <a:r>
              <a:rPr lang="en" sz="3700" b="1" dirty="0">
                <a:latin typeface="Baguet Script" pitchFamily="2" charset="77"/>
              </a:rPr>
              <a:t>Hearing Resolution Process </a:t>
            </a:r>
            <a:r>
              <a:rPr lang="en" sz="3700" b="1" dirty="0"/>
              <a:t>– TIX </a:t>
            </a:r>
            <a:br>
              <a:rPr lang="en" sz="3700" b="1" dirty="0"/>
            </a:br>
            <a:r>
              <a:rPr lang="en" sz="3700" b="1" dirty="0"/>
              <a:t>(Section XI.G.6.)</a:t>
            </a:r>
            <a:endParaRPr lang="en-US" sz="3700" b="1" dirty="0"/>
          </a:p>
        </p:txBody>
      </p:sp>
      <p:sp>
        <p:nvSpPr>
          <p:cNvPr id="4" name="Content Placeholder 3">
            <a:extLst>
              <a:ext uri="{FF2B5EF4-FFF2-40B4-BE49-F238E27FC236}">
                <a16:creationId xmlns:a16="http://schemas.microsoft.com/office/drawing/2014/main" id="{A18795EE-3351-69E5-71CB-86DE1D3AC378}"/>
              </a:ext>
            </a:extLst>
          </p:cNvPr>
          <p:cNvSpPr>
            <a:spLocks noGrp="1"/>
          </p:cNvSpPr>
          <p:nvPr>
            <p:ph idx="1"/>
          </p:nvPr>
        </p:nvSpPr>
        <p:spPr>
          <a:xfrm>
            <a:off x="462987" y="2338086"/>
            <a:ext cx="5922572" cy="3738623"/>
          </a:xfrm>
          <a:solidFill>
            <a:schemeClr val="accent5">
              <a:lumMod val="60000"/>
              <a:lumOff val="40000"/>
            </a:schemeClr>
          </a:solidFill>
        </p:spPr>
        <p:txBody>
          <a:bodyPr anchor="t">
            <a:normAutofit fontScale="92500"/>
          </a:bodyPr>
          <a:lstStyle/>
          <a:p>
            <a:pPr marL="0" indent="0" algn="r">
              <a:buClr>
                <a:srgbClr val="000000"/>
              </a:buClr>
              <a:buNone/>
            </a:pPr>
            <a:endParaRPr lang="en-US" sz="1900" b="1" dirty="0"/>
          </a:p>
          <a:p>
            <a:pPr marL="0" indent="0" algn="r">
              <a:buClr>
                <a:srgbClr val="000000"/>
              </a:buClr>
              <a:buNone/>
            </a:pPr>
            <a:r>
              <a:rPr lang="en-US" sz="2400" b="1" dirty="0"/>
              <a:t>DECISION, FINDING, SANCTION</a:t>
            </a:r>
          </a:p>
          <a:p>
            <a:pPr marL="0" indent="0" algn="r">
              <a:buClr>
                <a:srgbClr val="000000"/>
              </a:buClr>
              <a:buNone/>
            </a:pPr>
            <a:endParaRPr lang="en-US" sz="2400" b="1" dirty="0"/>
          </a:p>
          <a:p>
            <a:pPr marL="0" indent="0" algn="r">
              <a:buClr>
                <a:srgbClr val="000000"/>
              </a:buClr>
              <a:buNone/>
            </a:pPr>
            <a:r>
              <a:rPr lang="en-US" sz="2400" dirty="0"/>
              <a:t>Decisions regarding responsibility will be made by the Hearing Chair and communicated to the parties and their advisors in writing within 15 business days from the conclusion of the live hearing. The Hearing Chair will also determine the sanctions. In determining the sanctions, the Hearing Chair will consult with the appropriate University staff member. </a:t>
            </a:r>
          </a:p>
          <a:p>
            <a:pPr marL="0" indent="0" algn="r">
              <a:buClr>
                <a:srgbClr val="000000"/>
              </a:buClr>
              <a:buNone/>
            </a:pPr>
            <a:endParaRPr lang="en-US" sz="2400" b="1" dirty="0"/>
          </a:p>
          <a:p>
            <a:pPr marL="0" indent="0" algn="r">
              <a:buClr>
                <a:srgbClr val="000000"/>
              </a:buClr>
              <a:buNone/>
            </a:pPr>
            <a:endParaRPr lang="en-US" sz="1900" b="1" dirty="0"/>
          </a:p>
          <a:p>
            <a:pPr marL="0" indent="0" algn="r">
              <a:buClr>
                <a:srgbClr val="000000"/>
              </a:buClr>
              <a:buNone/>
            </a:pPr>
            <a:endParaRPr lang="en-US" sz="1900" b="1" dirty="0"/>
          </a:p>
        </p:txBody>
      </p:sp>
      <p:pic>
        <p:nvPicPr>
          <p:cNvPr id="3" name="Graphic 2" descr="Judge female with solid fill">
            <a:extLst>
              <a:ext uri="{FF2B5EF4-FFF2-40B4-BE49-F238E27FC236}">
                <a16:creationId xmlns:a16="http://schemas.microsoft.com/office/drawing/2014/main" id="{796A58F4-C045-B59D-47FE-DE7F298F1D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5120" y="757362"/>
            <a:ext cx="4957638" cy="4957638"/>
          </a:xfrm>
          <a:prstGeom prst="rect">
            <a:avLst/>
          </a:prstGeom>
        </p:spPr>
      </p:pic>
      <p:sp>
        <p:nvSpPr>
          <p:cNvPr id="11" name="Rectangle 10">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18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4464D8-FD41-4EA2-9094-791BB1112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8" name="Rectangle 17">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14A1B69-F82D-4322-9669-42AC0CB70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1266789" y="992035"/>
            <a:ext cx="4423023" cy="1679489"/>
          </a:xfrm>
        </p:spPr>
        <p:txBody>
          <a:bodyPr vert="horz" lIns="91440" tIns="45720" rIns="91440" bIns="45720" rtlCol="0" anchor="b">
            <a:normAutofit fontScale="90000"/>
          </a:bodyPr>
          <a:lstStyle/>
          <a:p>
            <a:pPr algn="ctr"/>
            <a:r>
              <a:rPr lang="en-US" sz="4800" b="1" kern="1200" dirty="0">
                <a:solidFill>
                  <a:schemeClr val="tx1"/>
                </a:solidFill>
                <a:latin typeface="Baguet Script" pitchFamily="2" charset="77"/>
              </a:rPr>
              <a:t>Hearing Resolution Process </a:t>
            </a:r>
            <a:r>
              <a:rPr lang="en-US" sz="4800" b="1" kern="1200" dirty="0">
                <a:solidFill>
                  <a:schemeClr val="tx1"/>
                </a:solidFill>
                <a:latin typeface="+mj-lt"/>
                <a:ea typeface="+mj-ea"/>
                <a:cs typeface="+mj-cs"/>
              </a:rPr>
              <a:t>– </a:t>
            </a:r>
            <a:r>
              <a:rPr lang="en-US" sz="2200" b="1" kern="1200" dirty="0">
                <a:solidFill>
                  <a:schemeClr val="tx1"/>
                </a:solidFill>
                <a:latin typeface="+mj-lt"/>
                <a:ea typeface="+mj-ea"/>
                <a:cs typeface="+mj-cs"/>
              </a:rPr>
              <a:t>TIX </a:t>
            </a:r>
            <a:br>
              <a:rPr lang="en-US" sz="2200" b="1" kern="1200" dirty="0">
                <a:solidFill>
                  <a:schemeClr val="tx1"/>
                </a:solidFill>
                <a:latin typeface="+mj-lt"/>
                <a:ea typeface="+mj-ea"/>
                <a:cs typeface="+mj-cs"/>
              </a:rPr>
            </a:br>
            <a:r>
              <a:rPr lang="en-US" sz="2200" b="1" kern="1200" dirty="0">
                <a:solidFill>
                  <a:schemeClr val="tx1"/>
                </a:solidFill>
                <a:latin typeface="+mj-lt"/>
                <a:ea typeface="+mj-ea"/>
                <a:cs typeface="+mj-cs"/>
              </a:rPr>
              <a:t>(Section XI.G.6.)</a:t>
            </a:r>
          </a:p>
        </p:txBody>
      </p:sp>
      <p:sp>
        <p:nvSpPr>
          <p:cNvPr id="4" name="Content Placeholder 3">
            <a:extLst>
              <a:ext uri="{FF2B5EF4-FFF2-40B4-BE49-F238E27FC236}">
                <a16:creationId xmlns:a16="http://schemas.microsoft.com/office/drawing/2014/main" id="{A18795EE-3351-69E5-71CB-86DE1D3AC378}"/>
              </a:ext>
            </a:extLst>
          </p:cNvPr>
          <p:cNvSpPr>
            <a:spLocks noGrp="1"/>
          </p:cNvSpPr>
          <p:nvPr>
            <p:ph sz="half" idx="1"/>
          </p:nvPr>
        </p:nvSpPr>
        <p:spPr>
          <a:xfrm>
            <a:off x="6226490" y="98110"/>
            <a:ext cx="5151424" cy="6615206"/>
          </a:xfrm>
          <a:solidFill>
            <a:schemeClr val="accent5">
              <a:lumMod val="60000"/>
              <a:lumOff val="40000"/>
            </a:schemeClr>
          </a:solidFill>
        </p:spPr>
        <p:txBody>
          <a:bodyPr>
            <a:normAutofit lnSpcReduction="10000"/>
          </a:bodyPr>
          <a:lstStyle/>
          <a:p>
            <a:pPr marL="0" indent="0" algn="ctr" defTabSz="667512">
              <a:spcBef>
                <a:spcPts val="730"/>
              </a:spcBef>
              <a:buClr>
                <a:srgbClr val="000000"/>
              </a:buClr>
              <a:buNone/>
            </a:pPr>
            <a:endParaRPr lang="en-US" sz="1300" b="1" kern="1200" dirty="0">
              <a:solidFill>
                <a:srgbClr val="000000"/>
              </a:solidFill>
              <a:latin typeface="+mn-lt"/>
              <a:ea typeface="+mn-ea"/>
              <a:cs typeface="+mn-cs"/>
            </a:endParaRPr>
          </a:p>
          <a:p>
            <a:pPr marL="166878" indent="-166878" defTabSz="667512">
              <a:spcBef>
                <a:spcPts val="730"/>
              </a:spcBef>
              <a:buClr>
                <a:srgbClr val="000000"/>
              </a:buClr>
            </a:pPr>
            <a:r>
              <a:rPr lang="en-US" sz="2000" kern="1200" dirty="0">
                <a:solidFill>
                  <a:srgbClr val="000000"/>
                </a:solidFill>
                <a:latin typeface="+mn-lt"/>
                <a:ea typeface="+mn-ea"/>
                <a:cs typeface="+mn-cs"/>
              </a:rPr>
              <a:t>Identification of the allegations potentially constituting policy violations</a:t>
            </a:r>
          </a:p>
          <a:p>
            <a:pPr marL="166878" indent="-166878" defTabSz="667512">
              <a:spcBef>
                <a:spcPts val="730"/>
              </a:spcBef>
              <a:buClr>
                <a:srgbClr val="000000"/>
              </a:buClr>
            </a:pPr>
            <a:r>
              <a:rPr lang="en-US" sz="2000" kern="1200" dirty="0">
                <a:solidFill>
                  <a:srgbClr val="000000"/>
                </a:solidFill>
                <a:latin typeface="+mn-lt"/>
                <a:ea typeface="+mn-ea"/>
                <a:cs typeface="+mn-cs"/>
              </a:rPr>
              <a:t>Description of the procedural steps taken from the receipt of the formal complaint through the determination, including any notifications to the parties, interviews with parties and witnesses, site visits, methods used to gather other evidence, and hearings held</a:t>
            </a:r>
          </a:p>
          <a:p>
            <a:pPr marL="166878" indent="-166878" defTabSz="667512">
              <a:spcBef>
                <a:spcPts val="730"/>
              </a:spcBef>
              <a:buClr>
                <a:srgbClr val="000000"/>
              </a:buClr>
            </a:pPr>
            <a:r>
              <a:rPr lang="en-US" sz="2000" kern="1200" dirty="0">
                <a:solidFill>
                  <a:srgbClr val="000000"/>
                </a:solidFill>
                <a:latin typeface="+mn-lt"/>
                <a:ea typeface="+mn-ea"/>
                <a:cs typeface="+mn-cs"/>
              </a:rPr>
              <a:t>Summary of statements made at the hearing</a:t>
            </a:r>
          </a:p>
          <a:p>
            <a:pPr marL="166878" indent="-166878" defTabSz="667512">
              <a:spcBef>
                <a:spcPts val="730"/>
              </a:spcBef>
              <a:buClr>
                <a:srgbClr val="000000"/>
              </a:buClr>
            </a:pPr>
            <a:r>
              <a:rPr lang="en-US" sz="2000" kern="1200" dirty="0">
                <a:solidFill>
                  <a:srgbClr val="000000"/>
                </a:solidFill>
                <a:latin typeface="+mn-lt"/>
                <a:ea typeface="+mn-ea"/>
                <a:cs typeface="+mn-cs"/>
              </a:rPr>
              <a:t>Findings of fact supporting the determination</a:t>
            </a:r>
          </a:p>
          <a:p>
            <a:pPr marL="166878" indent="-166878" defTabSz="667512">
              <a:spcBef>
                <a:spcPts val="730"/>
              </a:spcBef>
              <a:buClr>
                <a:srgbClr val="000000"/>
              </a:buClr>
            </a:pPr>
            <a:r>
              <a:rPr lang="en-US" sz="2000" kern="1200" dirty="0">
                <a:solidFill>
                  <a:srgbClr val="000000"/>
                </a:solidFill>
                <a:latin typeface="+mn-lt"/>
                <a:ea typeface="+mn-ea"/>
                <a:cs typeface="+mn-cs"/>
              </a:rPr>
              <a:t>Conclusions regarding the application of the Policy to the facts</a:t>
            </a:r>
          </a:p>
          <a:p>
            <a:pPr marL="166878" indent="-166878" defTabSz="667512">
              <a:spcBef>
                <a:spcPts val="730"/>
              </a:spcBef>
              <a:buClr>
                <a:srgbClr val="000000"/>
              </a:buClr>
            </a:pPr>
            <a:r>
              <a:rPr lang="en-US" sz="2000" kern="1200" dirty="0">
                <a:solidFill>
                  <a:srgbClr val="000000"/>
                </a:solidFill>
                <a:latin typeface="+mn-lt"/>
                <a:ea typeface="+mn-ea"/>
                <a:cs typeface="+mn-cs"/>
              </a:rPr>
              <a:t>Statement and rationale as to the finding for each allegation, including a determination regarding responsibility</a:t>
            </a:r>
          </a:p>
          <a:p>
            <a:pPr marL="166878" indent="-166878" defTabSz="667512">
              <a:spcBef>
                <a:spcPts val="730"/>
              </a:spcBef>
              <a:buClr>
                <a:srgbClr val="000000"/>
              </a:buClr>
            </a:pPr>
            <a:r>
              <a:rPr lang="en-US" sz="2000" kern="1200" dirty="0">
                <a:solidFill>
                  <a:srgbClr val="000000"/>
                </a:solidFill>
                <a:latin typeface="+mn-lt"/>
                <a:ea typeface="+mn-ea"/>
                <a:cs typeface="+mn-cs"/>
              </a:rPr>
              <a:t> Disciplinary sanctions imposed on the respondent</a:t>
            </a:r>
          </a:p>
          <a:p>
            <a:pPr marL="166878" indent="-166878" defTabSz="667512">
              <a:spcBef>
                <a:spcPts val="730"/>
              </a:spcBef>
              <a:buClr>
                <a:srgbClr val="000000"/>
              </a:buClr>
            </a:pPr>
            <a:r>
              <a:rPr lang="en-US" sz="2000" kern="1200" dirty="0">
                <a:solidFill>
                  <a:srgbClr val="000000"/>
                </a:solidFill>
                <a:latin typeface="+mn-lt"/>
                <a:ea typeface="+mn-ea"/>
                <a:cs typeface="+mn-cs"/>
              </a:rPr>
              <a:t>Whether additional remedies will be provided to the complainant </a:t>
            </a:r>
          </a:p>
          <a:p>
            <a:pPr marL="166878" indent="-166878" defTabSz="667512">
              <a:spcBef>
                <a:spcPts val="730"/>
              </a:spcBef>
              <a:buClr>
                <a:srgbClr val="000000"/>
              </a:buClr>
            </a:pPr>
            <a:r>
              <a:rPr lang="en-US" sz="2000" kern="1200" dirty="0">
                <a:solidFill>
                  <a:srgbClr val="000000"/>
                </a:solidFill>
                <a:latin typeface="+mn-lt"/>
                <a:ea typeface="+mn-ea"/>
                <a:cs typeface="+mn-cs"/>
              </a:rPr>
              <a:t>Opportunity for appeal</a:t>
            </a:r>
            <a:endParaRPr lang="en-US" sz="2000" dirty="0">
              <a:solidFill>
                <a:srgbClr val="000000"/>
              </a:solidFill>
            </a:endParaRPr>
          </a:p>
          <a:p>
            <a:pPr marL="166878" indent="-166878" defTabSz="667512">
              <a:spcBef>
                <a:spcPts val="730"/>
              </a:spcBef>
              <a:buClr>
                <a:srgbClr val="000000"/>
              </a:buClr>
            </a:pPr>
            <a:endParaRPr lang="en-US" sz="1300" kern="1200" dirty="0">
              <a:solidFill>
                <a:srgbClr val="000000"/>
              </a:solidFill>
              <a:latin typeface="+mn-lt"/>
              <a:ea typeface="+mn-ea"/>
              <a:cs typeface="+mn-cs"/>
            </a:endParaRPr>
          </a:p>
          <a:p>
            <a:pPr marL="0" indent="0" defTabSz="667512">
              <a:spcBef>
                <a:spcPts val="730"/>
              </a:spcBef>
              <a:buClr>
                <a:srgbClr val="000000"/>
              </a:buClr>
              <a:buNone/>
            </a:pPr>
            <a:endParaRPr lang="en-US" sz="1300" b="1" kern="1200" dirty="0">
              <a:solidFill>
                <a:srgbClr val="000000"/>
              </a:solidFill>
              <a:latin typeface="+mn-lt"/>
              <a:ea typeface="+mn-ea"/>
              <a:cs typeface="+mn-cs"/>
            </a:endParaRPr>
          </a:p>
          <a:p>
            <a:pPr marL="0" indent="0" algn="ctr" defTabSz="667512">
              <a:spcBef>
                <a:spcPts val="730"/>
              </a:spcBef>
              <a:buClr>
                <a:srgbClr val="000000"/>
              </a:buClr>
              <a:buNone/>
            </a:pPr>
            <a:endParaRPr lang="en-US" sz="1300" b="1" kern="1200" dirty="0">
              <a:solidFill>
                <a:srgbClr val="000000"/>
              </a:solidFill>
              <a:latin typeface="+mn-lt"/>
              <a:ea typeface="+mn-ea"/>
              <a:cs typeface="+mn-cs"/>
            </a:endParaRPr>
          </a:p>
          <a:p>
            <a:pPr marL="0" indent="0" algn="ctr" defTabSz="667512">
              <a:spcBef>
                <a:spcPts val="730"/>
              </a:spcBef>
              <a:buClr>
                <a:srgbClr val="000000"/>
              </a:buClr>
              <a:buNone/>
            </a:pPr>
            <a:endParaRPr lang="en-US" sz="1300" b="1" kern="1200" dirty="0">
              <a:solidFill>
                <a:srgbClr val="000000"/>
              </a:solidFill>
              <a:latin typeface="+mn-lt"/>
              <a:ea typeface="+mn-ea"/>
              <a:cs typeface="+mn-cs"/>
            </a:endParaRPr>
          </a:p>
          <a:p>
            <a:pPr marL="0" indent="0" defTabSz="667512">
              <a:spcBef>
                <a:spcPts val="730"/>
              </a:spcBef>
              <a:buClr>
                <a:srgbClr val="000000"/>
              </a:buClr>
              <a:buNone/>
            </a:pPr>
            <a:endParaRPr lang="en-US" sz="1300" b="1" kern="1200" dirty="0">
              <a:solidFill>
                <a:srgbClr val="000000"/>
              </a:solidFill>
              <a:latin typeface="+mn-lt"/>
              <a:ea typeface="+mn-ea"/>
              <a:cs typeface="+mn-cs"/>
            </a:endParaRPr>
          </a:p>
          <a:p>
            <a:pPr marL="0" indent="0" algn="ctr">
              <a:buClr>
                <a:srgbClr val="000000"/>
              </a:buClr>
              <a:buNone/>
            </a:pPr>
            <a:endParaRPr lang="en-US" sz="1300" b="1" dirty="0">
              <a:solidFill>
                <a:srgbClr val="000000"/>
              </a:solidFill>
            </a:endParaRPr>
          </a:p>
        </p:txBody>
      </p:sp>
      <p:sp>
        <p:nvSpPr>
          <p:cNvPr id="5" name="TextBox 4">
            <a:extLst>
              <a:ext uri="{FF2B5EF4-FFF2-40B4-BE49-F238E27FC236}">
                <a16:creationId xmlns:a16="http://schemas.microsoft.com/office/drawing/2014/main" id="{4185AC01-C7D6-11FB-1000-AEE1C440A186}"/>
              </a:ext>
            </a:extLst>
          </p:cNvPr>
          <p:cNvSpPr txBox="1"/>
          <p:nvPr/>
        </p:nvSpPr>
        <p:spPr>
          <a:xfrm>
            <a:off x="1991523" y="2833112"/>
            <a:ext cx="3145763" cy="361959"/>
          </a:xfrm>
          <a:prstGeom prst="rect">
            <a:avLst/>
          </a:prstGeom>
          <a:solidFill>
            <a:schemeClr val="accent5">
              <a:lumMod val="60000"/>
              <a:lumOff val="40000"/>
            </a:schemeClr>
          </a:solidFill>
        </p:spPr>
        <p:txBody>
          <a:bodyPr wrap="square" rtlCol="0">
            <a:spAutoFit/>
          </a:bodyPr>
          <a:lstStyle/>
          <a:p>
            <a:pPr algn="ctr" defTabSz="667512">
              <a:spcAft>
                <a:spcPts val="600"/>
              </a:spcAft>
            </a:pPr>
            <a:r>
              <a:rPr lang="en-US" sz="1752" b="1" kern="1200" dirty="0">
                <a:solidFill>
                  <a:schemeClr val="tx1"/>
                </a:solidFill>
                <a:latin typeface="+mn-lt"/>
                <a:ea typeface="+mn-ea"/>
                <a:cs typeface="+mn-cs"/>
              </a:rPr>
              <a:t>WRITTEN DECISION LETTER</a:t>
            </a:r>
            <a:endParaRPr lang="en-US" sz="2400" b="1" dirty="0"/>
          </a:p>
        </p:txBody>
      </p:sp>
      <p:pic>
        <p:nvPicPr>
          <p:cNvPr id="6" name="Graphic 5" descr="Judge female with solid fill">
            <a:extLst>
              <a:ext uri="{FF2B5EF4-FFF2-40B4-BE49-F238E27FC236}">
                <a16:creationId xmlns:a16="http://schemas.microsoft.com/office/drawing/2014/main" id="{92BE83C5-1F29-D071-DC05-0C2FF5677E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8261" y="3195072"/>
            <a:ext cx="3662927" cy="3662927"/>
          </a:xfrm>
          <a:prstGeom prst="rect">
            <a:avLst/>
          </a:prstGeom>
        </p:spPr>
      </p:pic>
    </p:spTree>
    <p:extLst>
      <p:ext uri="{BB962C8B-B14F-4D97-AF65-F5344CB8AC3E}">
        <p14:creationId xmlns:p14="http://schemas.microsoft.com/office/powerpoint/2010/main" val="40532332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xfrm>
            <a:off x="128764" y="322545"/>
            <a:ext cx="5754896" cy="1667569"/>
          </a:xfrm>
        </p:spPr>
        <p:txBody>
          <a:bodyPr anchor="b">
            <a:normAutofit/>
          </a:bodyPr>
          <a:lstStyle/>
          <a:p>
            <a:r>
              <a:rPr lang="en" sz="3700" b="1" dirty="0">
                <a:latin typeface="Baguet Script" pitchFamily="2" charset="77"/>
              </a:rPr>
              <a:t>APPEAL Process </a:t>
            </a:r>
            <a:r>
              <a:rPr lang="en" sz="3700" b="1" dirty="0"/>
              <a:t>– </a:t>
            </a:r>
            <a:br>
              <a:rPr lang="en" sz="3700" b="1" dirty="0"/>
            </a:br>
            <a:r>
              <a:rPr lang="en" sz="3700" b="1" dirty="0"/>
              <a:t>Hearing &amp; Investigator Resolution (Section XI.I.)</a:t>
            </a:r>
            <a:endParaRPr lang="en-US" sz="3700" b="1" dirty="0"/>
          </a:p>
        </p:txBody>
      </p:sp>
      <p:pic>
        <p:nvPicPr>
          <p:cNvPr id="14" name="Graphic 13" descr="Gavel">
            <a:extLst>
              <a:ext uri="{FF2B5EF4-FFF2-40B4-BE49-F238E27FC236}">
                <a16:creationId xmlns:a16="http://schemas.microsoft.com/office/drawing/2014/main" id="{59618EC8-CE88-3BC7-0E0B-5FADC8267B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4760" y="2125913"/>
            <a:ext cx="3876165" cy="3876165"/>
          </a:xfrm>
          <a:prstGeom prst="rect">
            <a:avLst/>
          </a:prstGeom>
        </p:spPr>
      </p:pic>
      <p:sp>
        <p:nvSpPr>
          <p:cNvPr id="10" name="Content Placeholder 9">
            <a:extLst>
              <a:ext uri="{FF2B5EF4-FFF2-40B4-BE49-F238E27FC236}">
                <a16:creationId xmlns:a16="http://schemas.microsoft.com/office/drawing/2014/main" id="{A59B920F-1B8D-3FFE-4CE3-28E5CB698182}"/>
              </a:ext>
            </a:extLst>
          </p:cNvPr>
          <p:cNvSpPr>
            <a:spLocks noGrp="1"/>
          </p:cNvSpPr>
          <p:nvPr>
            <p:ph idx="1"/>
          </p:nvPr>
        </p:nvSpPr>
        <p:spPr>
          <a:xfrm>
            <a:off x="5596502" y="322545"/>
            <a:ext cx="5754896" cy="5849655"/>
          </a:xfrm>
          <a:solidFill>
            <a:schemeClr val="accent5">
              <a:lumMod val="60000"/>
              <a:lumOff val="40000"/>
            </a:schemeClr>
          </a:solidFill>
        </p:spPr>
        <p:txBody>
          <a:bodyPr anchor="t">
            <a:normAutofit fontScale="92500" lnSpcReduction="10000"/>
          </a:bodyPr>
          <a:lstStyle/>
          <a:p>
            <a:pPr marL="0" indent="0">
              <a:buNone/>
            </a:pPr>
            <a:r>
              <a:rPr lang="en-US" sz="2400" b="1" dirty="0"/>
              <a:t>In a request for an appeal, the burden of proof lies with the party requesting the appeal. </a:t>
            </a:r>
            <a:r>
              <a:rPr lang="en-US" sz="2400" b="1" u="sng" dirty="0"/>
              <a:t>Grounds for Appeal</a:t>
            </a:r>
            <a:r>
              <a:rPr lang="en-US" sz="2400" dirty="0"/>
              <a:t>:</a:t>
            </a:r>
          </a:p>
          <a:p>
            <a:pPr>
              <a:spcBef>
                <a:spcPts val="2133"/>
              </a:spcBef>
              <a:buClr>
                <a:srgbClr val="000000"/>
              </a:buClr>
              <a:buSzPts val="1400"/>
              <a:buFont typeface="Wingdings" pitchFamily="2" charset="2"/>
              <a:buChar char="Ø"/>
            </a:pPr>
            <a:r>
              <a:rPr lang="en-US" sz="2400" dirty="0"/>
              <a:t>Procedural irregularity that affected the outcome of the matter;</a:t>
            </a:r>
          </a:p>
          <a:p>
            <a:pPr>
              <a:buClr>
                <a:srgbClr val="000000"/>
              </a:buClr>
              <a:buSzPts val="1400"/>
              <a:buFont typeface="Wingdings" pitchFamily="2" charset="2"/>
              <a:buChar char="Ø"/>
            </a:pPr>
            <a:r>
              <a:rPr lang="en-US" sz="2400" dirty="0"/>
              <a:t>New evidence that was not reasonably available at the time the determination regarding responsibility or dismissal was made, that could affect the outcome of the matter</a:t>
            </a:r>
          </a:p>
          <a:p>
            <a:pPr>
              <a:buClr>
                <a:srgbClr val="000000"/>
              </a:buClr>
              <a:buSzPts val="1400"/>
              <a:buFont typeface="Wingdings" pitchFamily="2" charset="2"/>
              <a:buChar char="Ø"/>
            </a:pPr>
            <a:r>
              <a:rPr lang="en-US" sz="2400" dirty="0"/>
              <a:t>The Civil Rights Director, investigator(s), or Hearing had a conflict of interest or bias for or against complainants or respondents generally or the individual complainant or respondent that affected the outcome of the matter</a:t>
            </a:r>
          </a:p>
          <a:p>
            <a:pPr>
              <a:buClr>
                <a:srgbClr val="000000"/>
              </a:buClr>
              <a:buSzPts val="1400"/>
              <a:buFont typeface="Wingdings" pitchFamily="2" charset="2"/>
              <a:buChar char="Ø"/>
            </a:pPr>
            <a:r>
              <a:rPr lang="en-US" sz="2400" dirty="0"/>
              <a:t>The decision of the investigators under Section XI.G.5, the Hearing Chair under Section XI.G.6, or the adjudicator under Section XI.G.5. was clearly erroneous based on the evidential record</a:t>
            </a:r>
          </a:p>
          <a:p>
            <a:pPr marL="0" indent="0">
              <a:buClr>
                <a:srgbClr val="000000"/>
              </a:buClr>
              <a:buSzPts val="1400"/>
              <a:buNone/>
            </a:pPr>
            <a:endParaRPr lang="en-US" sz="1300" dirty="0"/>
          </a:p>
          <a:p>
            <a:endParaRPr lang="en-US" sz="1300" dirty="0"/>
          </a:p>
        </p:txBody>
      </p:sp>
      <p:sp>
        <p:nvSpPr>
          <p:cNvPr id="33" name="Rectangle 27">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9">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31786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3AEF-BAB7-EBA6-16A2-1BAEFF07E8C8}"/>
              </a:ext>
            </a:extLst>
          </p:cNvPr>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normAutofit/>
          </a:bodyPr>
          <a:lstStyle/>
          <a:p>
            <a:r>
              <a:rPr lang="en-US" sz="5400" b="1" i="1" dirty="0">
                <a:solidFill>
                  <a:schemeClr val="bg1"/>
                </a:solidFill>
                <a:latin typeface="Arial Narrow" panose="020B0604020202020204" pitchFamily="34" charset="0"/>
                <a:cs typeface="Arial Narrow" panose="020B0604020202020204" pitchFamily="34" charset="0"/>
              </a:rPr>
              <a:t>Information &amp; Resources</a:t>
            </a:r>
          </a:p>
        </p:txBody>
      </p:sp>
      <p:sp>
        <p:nvSpPr>
          <p:cNvPr id="10" name="Content Placeholder 9">
            <a:extLst>
              <a:ext uri="{FF2B5EF4-FFF2-40B4-BE49-F238E27FC236}">
                <a16:creationId xmlns:a16="http://schemas.microsoft.com/office/drawing/2014/main" id="{A59B920F-1B8D-3FFE-4CE3-28E5CB698182}"/>
              </a:ext>
            </a:extLst>
          </p:cNvPr>
          <p:cNvSpPr>
            <a:spLocks noGrp="1"/>
          </p:cNvSpPr>
          <p:nvPr>
            <p:ph idx="1"/>
          </p:nvPr>
        </p:nvSpPr>
        <p:spPr>
          <a:xfrm>
            <a:off x="838200" y="1825625"/>
            <a:ext cx="10515600" cy="4667250"/>
          </a:xfrm>
          <a:solidFill>
            <a:schemeClr val="accent5">
              <a:lumMod val="60000"/>
              <a:lumOff val="40000"/>
            </a:schemeClr>
          </a:solidFill>
        </p:spPr>
        <p:txBody>
          <a:bodyPr>
            <a:normAutofit/>
          </a:bodyPr>
          <a:lstStyle/>
          <a:p>
            <a:pPr>
              <a:buClr>
                <a:srgbClr val="000000"/>
              </a:buClr>
            </a:pPr>
            <a:r>
              <a:rPr lang="en-US" dirty="0">
                <a:solidFill>
                  <a:srgbClr val="000000"/>
                </a:solidFill>
              </a:rPr>
              <a:t>MVNU’s Policy and Flow Chart can be found at this web address:</a:t>
            </a:r>
            <a:br>
              <a:rPr lang="en-US" dirty="0">
                <a:solidFill>
                  <a:srgbClr val="000000"/>
                </a:solidFill>
              </a:rPr>
            </a:br>
            <a:r>
              <a:rPr lang="en-US" u="sng" dirty="0">
                <a:solidFill>
                  <a:srgbClr val="000000"/>
                </a:solidFill>
                <a:hlinkClick r:id="rId2"/>
              </a:rPr>
              <a:t>https://www.mvnu.edu/titleix</a:t>
            </a:r>
            <a:endParaRPr lang="en-US" u="sng" dirty="0">
              <a:solidFill>
                <a:srgbClr val="000000"/>
              </a:solidFill>
            </a:endParaRPr>
          </a:p>
          <a:p>
            <a:pPr marL="0" indent="0">
              <a:buClr>
                <a:srgbClr val="000000"/>
              </a:buClr>
              <a:buNone/>
            </a:pPr>
            <a:endParaRPr lang="en-US" sz="1200" dirty="0">
              <a:solidFill>
                <a:srgbClr val="000000"/>
              </a:solidFill>
            </a:endParaRPr>
          </a:p>
          <a:p>
            <a:pPr>
              <a:buClr>
                <a:srgbClr val="000000"/>
              </a:buClr>
            </a:pPr>
            <a:r>
              <a:rPr lang="en-US" dirty="0">
                <a:solidFill>
                  <a:srgbClr val="000000"/>
                </a:solidFill>
              </a:rPr>
              <a:t>US Dept of Education Office for Civil Rights Blog: </a:t>
            </a:r>
            <a:r>
              <a:rPr lang="en-US" u="sng" dirty="0">
                <a:solidFill>
                  <a:srgbClr val="000000"/>
                </a:solidFill>
                <a:hlinkClick r:id="rId3">
                  <a:extLst>
                    <a:ext uri="{A12FA001-AC4F-418D-AE19-62706E023703}">
                      <ahyp:hlinkClr xmlns:ahyp="http://schemas.microsoft.com/office/drawing/2018/hyperlinkcolor" val="tx"/>
                    </a:ext>
                  </a:extLst>
                </a:hlinkClick>
              </a:rPr>
              <a:t>https://www2.ed.gov/about/offices/list/ocr/blog/index.html</a:t>
            </a:r>
            <a:br>
              <a:rPr lang="en-US" dirty="0">
                <a:solidFill>
                  <a:srgbClr val="000000"/>
                </a:solidFill>
              </a:rPr>
            </a:br>
            <a:endParaRPr lang="en-US" dirty="0">
              <a:solidFill>
                <a:srgbClr val="000000"/>
              </a:solidFill>
            </a:endParaRPr>
          </a:p>
          <a:p>
            <a:pPr>
              <a:buClr>
                <a:srgbClr val="000000"/>
              </a:buClr>
            </a:pPr>
            <a:r>
              <a:rPr lang="en-US" dirty="0">
                <a:solidFill>
                  <a:srgbClr val="000000"/>
                </a:solidFill>
              </a:rPr>
              <a:t>Bricker &amp; Eckler’s Resource Center - DCL’s, Regulations, </a:t>
            </a:r>
            <a:r>
              <a:rPr lang="en-US" dirty="0" err="1">
                <a:solidFill>
                  <a:srgbClr val="000000"/>
                </a:solidFill>
              </a:rPr>
              <a:t>Clery</a:t>
            </a:r>
            <a:r>
              <a:rPr lang="en-US" dirty="0">
                <a:solidFill>
                  <a:srgbClr val="000000"/>
                </a:solidFill>
              </a:rPr>
              <a:t> Statutes, etc.:  </a:t>
            </a:r>
            <a:r>
              <a:rPr lang="en-US" u="sng" dirty="0">
                <a:solidFill>
                  <a:srgbClr val="000000"/>
                </a:solidFill>
                <a:hlinkClick r:id="rId4">
                  <a:extLst>
                    <a:ext uri="{A12FA001-AC4F-418D-AE19-62706E023703}">
                      <ahyp:hlinkClr xmlns:ahyp="http://schemas.microsoft.com/office/drawing/2018/hyperlinkcolor" val="tx"/>
                    </a:ext>
                  </a:extLst>
                </a:hlinkClick>
              </a:rPr>
              <a:t>https://www.bricker.com/resource-center/title-ix</a:t>
            </a:r>
            <a:endParaRPr lang="en-US" u="sng" dirty="0">
              <a:solidFill>
                <a:srgbClr val="000000"/>
              </a:solidFill>
            </a:endParaRPr>
          </a:p>
          <a:p>
            <a:pPr marL="0" indent="0">
              <a:buClr>
                <a:srgbClr val="000000"/>
              </a:buClr>
              <a:buNone/>
            </a:pPr>
            <a:endParaRPr lang="en-US" sz="1200" u="sng" dirty="0">
              <a:solidFill>
                <a:srgbClr val="000000"/>
              </a:solidFill>
            </a:endParaRPr>
          </a:p>
          <a:p>
            <a:r>
              <a:rPr lang="en-US" dirty="0"/>
              <a:t>Christina A. Jones Contact Info:</a:t>
            </a:r>
          </a:p>
          <a:p>
            <a:pPr lvl="1"/>
            <a:r>
              <a:rPr lang="en-US" dirty="0"/>
              <a:t>Off Campus: 740-399-8250 / On Campus: 740-399-9000, ext. 3250</a:t>
            </a:r>
          </a:p>
          <a:p>
            <a:pPr>
              <a:buClr>
                <a:srgbClr val="000000"/>
              </a:buClr>
            </a:pPr>
            <a:endParaRPr lang="en-US" dirty="0">
              <a:solidFill>
                <a:srgbClr val="000000"/>
              </a:solidFill>
            </a:endParaRPr>
          </a:p>
        </p:txBody>
      </p:sp>
      <p:pic>
        <p:nvPicPr>
          <p:cNvPr id="4" name="Graphic 3" descr="Signpost">
            <a:extLst>
              <a:ext uri="{FF2B5EF4-FFF2-40B4-BE49-F238E27FC236}">
                <a16:creationId xmlns:a16="http://schemas.microsoft.com/office/drawing/2014/main" id="{36B4626E-C3B4-6BFA-1275-5FA1535F72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5038" y="570706"/>
            <a:ext cx="914400" cy="914400"/>
          </a:xfrm>
          <a:prstGeom prst="rect">
            <a:avLst/>
          </a:prstGeom>
        </p:spPr>
      </p:pic>
    </p:spTree>
    <p:extLst>
      <p:ext uri="{BB962C8B-B14F-4D97-AF65-F5344CB8AC3E}">
        <p14:creationId xmlns:p14="http://schemas.microsoft.com/office/powerpoint/2010/main" val="1332638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3"/>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and person standing on a podium with question marks&#10;&#10;Description automatically generated">
            <a:extLst>
              <a:ext uri="{FF2B5EF4-FFF2-40B4-BE49-F238E27FC236}">
                <a16:creationId xmlns:a16="http://schemas.microsoft.com/office/drawing/2014/main" id="{0C4064CE-9D2D-D416-491B-7588806660C1}"/>
              </a:ext>
            </a:extLst>
          </p:cNvPr>
          <p:cNvPicPr>
            <a:picLocks noChangeAspect="1"/>
          </p:cNvPicPr>
          <p:nvPr/>
        </p:nvPicPr>
        <p:blipFill rotWithShape="1">
          <a:blip r:embed="rId3"/>
          <a:srcRect t="7018" b="2982"/>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9BCCBABA-4E80-697B-B17D-FB1C5634556C}"/>
              </a:ext>
            </a:extLst>
          </p:cNvPr>
          <p:cNvSpPr>
            <a:spLocks noChangeArrowheads="1"/>
          </p:cNvSpPr>
          <p:nvPr/>
        </p:nvSpPr>
        <p:spPr bwMode="auto">
          <a:xfrm>
            <a:off x="143727" y="159816"/>
            <a:ext cx="11918319" cy="1661993"/>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a:ln w="28575">
            <a:solidFill>
              <a:srgbClr val="2550AC"/>
            </a:solid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1" u="none"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MVNU is committed to </a:t>
            </a:r>
            <a:r>
              <a:rPr kumimoji="0" lang="en-US" altLang="en-US" i="1" u="sng"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fostering a climate free from discrimination and harassment</a:t>
            </a:r>
            <a:r>
              <a:rPr kumimoji="0" lang="en-US" altLang="en-US" i="1" u="none"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 through clear and effective policies, a coordinated education and prevention program, and prompt and equitable procedures for resolution of reports of conduct prohibited under this policy. The University encourages all members of its community to participate in the process of </a:t>
            </a:r>
            <a:r>
              <a:rPr kumimoji="0" lang="en-US" altLang="en-US" i="1" u="sng"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creating a safe, welcoming and respectful environment on campus.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sng"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5F147FD5-353A-0846-7268-C1D25790558C}"/>
              </a:ext>
            </a:extLst>
          </p:cNvPr>
          <p:cNvSpPr txBox="1"/>
          <p:nvPr/>
        </p:nvSpPr>
        <p:spPr>
          <a:xfrm>
            <a:off x="136840" y="2028002"/>
            <a:ext cx="11918319" cy="4462760"/>
          </a:xfrm>
          <a:prstGeom prst="rect">
            <a:avLst/>
          </a:prstGeom>
          <a:solidFill>
            <a:schemeClr val="accent5">
              <a:lumMod val="60000"/>
              <a:lumOff val="40000"/>
            </a:schemeClr>
          </a:solidFill>
        </p:spPr>
        <p:txBody>
          <a:bodyPr wrap="square" rtlCol="0">
            <a:spAutoFit/>
          </a:bodyPr>
          <a:lstStyle/>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a:t>
            </a:r>
            <a:r>
              <a:rPr lang="en-US" altLang="en-US" sz="2000" dirty="0">
                <a:ea typeface="Times New Roman" panose="02020603050405020304" pitchFamily="18" charset="0"/>
                <a:cs typeface="Times New Roman" panose="02020603050405020304" pitchFamily="18" charset="0"/>
              </a:rPr>
              <a:t>, 42 U.S.C. § 2000d et seq., was enacted as part of the landmark Civil Rights Act of 1964. It </a:t>
            </a:r>
            <a:r>
              <a:rPr lang="en-US" altLang="en-US" sz="2000" b="1" dirty="0">
                <a:solidFill>
                  <a:schemeClr val="accent1">
                    <a:lumMod val="75000"/>
                  </a:schemeClr>
                </a:solidFill>
                <a:ea typeface="Times New Roman" panose="02020603050405020304" pitchFamily="18" charset="0"/>
                <a:cs typeface="Times New Roman" panose="02020603050405020304" pitchFamily="18" charset="0"/>
              </a:rPr>
              <a:t>prohibits discrimination on the basis of race, color, and national origin </a:t>
            </a:r>
            <a:r>
              <a:rPr lang="en-US" altLang="en-US" sz="2000" dirty="0">
                <a:ea typeface="Times New Roman" panose="02020603050405020304" pitchFamily="18" charset="0"/>
                <a:cs typeface="Times New Roman" panose="02020603050405020304" pitchFamily="18" charset="0"/>
              </a:rPr>
              <a:t>in programs and activities receiving federal financial assistance.</a:t>
            </a:r>
          </a:p>
          <a:p>
            <a:pPr lvl="0" eaLnBrk="0" fontAlgn="base" hangingPunct="0">
              <a:spcBef>
                <a:spcPct val="0"/>
              </a:spcBef>
              <a:spcAft>
                <a:spcPct val="0"/>
              </a:spcAft>
            </a:pPr>
            <a:endParaRPr kumimoji="0" lang="en-US" altLang="en-US" sz="8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VII,</a:t>
            </a:r>
            <a:r>
              <a:rPr lang="en-US" altLang="en-US" sz="2000" dirty="0">
                <a:ea typeface="Times New Roman" panose="02020603050405020304" pitchFamily="18" charset="0"/>
                <a:cs typeface="Times New Roman" panose="02020603050405020304" pitchFamily="18" charset="0"/>
              </a:rPr>
              <a:t> 42 U.S.C. § 2000e et seq., of the Civil Rights Act of 1964 helps protect individuals from discrimination in the workplace.</a:t>
            </a:r>
            <a:r>
              <a:rPr lang="en-US" altLang="en-US" sz="2000" b="1" dirty="0">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It </a:t>
            </a:r>
            <a:r>
              <a:rPr lang="en-US" altLang="en-US" sz="2000" b="1" dirty="0">
                <a:solidFill>
                  <a:schemeClr val="accent1">
                    <a:lumMod val="75000"/>
                  </a:schemeClr>
                </a:solidFill>
                <a:ea typeface="Times New Roman" panose="02020603050405020304" pitchFamily="18" charset="0"/>
                <a:cs typeface="Times New Roman" panose="02020603050405020304" pitchFamily="18" charset="0"/>
              </a:rPr>
              <a:t>prohibits employment discrimination based upon race, color, national origin, sex and religion.</a:t>
            </a:r>
            <a:r>
              <a:rPr lang="en-US" altLang="en-US" sz="2000" dirty="0">
                <a:solidFill>
                  <a:schemeClr val="accent1">
                    <a:lumMod val="75000"/>
                  </a:schemeClr>
                </a:solidFill>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Title VII also protects against harassment, which can be any physical or vocal conduct that creates an intimidating, hostile or offensive work environment. Conduct can be harassment if it interferes with a person's work performance.</a:t>
            </a:r>
          </a:p>
          <a:p>
            <a:pPr lvl="0" eaLnBrk="0" fontAlgn="base" hangingPunct="0">
              <a:spcBef>
                <a:spcPct val="0"/>
              </a:spcBef>
              <a:spcAft>
                <a:spcPct val="0"/>
              </a:spcAft>
            </a:pPr>
            <a:endParaRPr kumimoji="0" lang="en-US" altLang="en-US" sz="8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solidFill>
                  <a:srgbClr val="000000"/>
                </a:solidFill>
                <a:ea typeface="Times New Roman" panose="02020603050405020304" pitchFamily="18" charset="0"/>
                <a:cs typeface="Times New Roman" panose="02020603050405020304" pitchFamily="18" charset="0"/>
              </a:rPr>
              <a:t>Title IX, </a:t>
            </a:r>
            <a:r>
              <a:rPr lang="en-US" altLang="en-US" sz="2000" dirty="0">
                <a:solidFill>
                  <a:srgbClr val="000000"/>
                </a:solidFill>
                <a:ea typeface="Calibri" panose="020F0502020204030204" pitchFamily="34" charset="0"/>
                <a:cs typeface="Times New Roman" panose="02020603050405020304" pitchFamily="18" charset="0"/>
              </a:rPr>
              <a:t>20 U.S.C. §1681 et seq., of the Title IX of the Education Amendments of 1972 protects people from </a:t>
            </a:r>
            <a:r>
              <a:rPr lang="en-US" altLang="en-US" sz="2000" b="1" dirty="0">
                <a:solidFill>
                  <a:schemeClr val="accent1">
                    <a:lumMod val="75000"/>
                  </a:schemeClr>
                </a:solidFill>
                <a:ea typeface="Calibri" panose="020F0502020204030204" pitchFamily="34" charset="0"/>
                <a:cs typeface="Times New Roman" panose="02020603050405020304" pitchFamily="18" charset="0"/>
              </a:rPr>
              <a:t>discrimination based on sex</a:t>
            </a:r>
            <a:r>
              <a:rPr lang="en-US" altLang="en-US" sz="2000" dirty="0">
                <a:solidFill>
                  <a:schemeClr val="accent1">
                    <a:lumMod val="75000"/>
                  </a:schemeClr>
                </a:solidFill>
                <a:ea typeface="Calibri" panose="020F0502020204030204" pitchFamily="34" charset="0"/>
                <a:cs typeface="Times New Roman" panose="02020603050405020304" pitchFamily="18" charset="0"/>
              </a:rPr>
              <a:t> </a:t>
            </a:r>
            <a:r>
              <a:rPr lang="en-US" altLang="en-US" sz="2000" dirty="0">
                <a:solidFill>
                  <a:srgbClr val="000000"/>
                </a:solidFill>
                <a:ea typeface="Calibri" panose="020F0502020204030204" pitchFamily="34" charset="0"/>
                <a:cs typeface="Times New Roman" panose="02020603050405020304" pitchFamily="18" charset="0"/>
              </a:rPr>
              <a:t>in education programs or activities that receive federal financial assistance. </a:t>
            </a:r>
          </a:p>
          <a:p>
            <a:pPr lvl="0" eaLnBrk="0" fontAlgn="base" hangingPunct="0">
              <a:spcBef>
                <a:spcPct val="0"/>
              </a:spcBef>
              <a:spcAft>
                <a:spcPct val="0"/>
              </a:spcAft>
            </a:pPr>
            <a:endParaRPr lang="en-US" altLang="en-US" sz="800" dirty="0">
              <a:solidFill>
                <a:srgbClr val="000000"/>
              </a:solidFill>
              <a:ea typeface="Calibri" panose="020F0502020204030204" pitchFamily="34" charset="0"/>
              <a:cs typeface="Times New Roman" panose="02020603050405020304" pitchFamily="18" charset="0"/>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rPr>
              <a:t>ADA </a:t>
            </a:r>
            <a:r>
              <a:rPr lang="en-US" altLang="en-US" sz="2000" dirty="0">
                <a:ea typeface="Times New Roman" panose="02020603050405020304" pitchFamily="18" charset="0"/>
              </a:rPr>
              <a:t>(The Americans with Disabilities Act of 1990), 42 U.S.C. §12101 and the </a:t>
            </a:r>
            <a:r>
              <a:rPr lang="en-US" altLang="en-US" sz="2000" b="1" dirty="0">
                <a:ea typeface="Times New Roman" panose="02020603050405020304" pitchFamily="18" charset="0"/>
              </a:rPr>
              <a:t>Rehabilitation Act of 1973, Section 504</a:t>
            </a:r>
            <a:r>
              <a:rPr lang="en-US" altLang="en-US" sz="2000" dirty="0">
                <a:ea typeface="Times New Roman" panose="02020603050405020304" pitchFamily="18" charset="0"/>
              </a:rPr>
              <a:t> is a civil rights law that </a:t>
            </a:r>
            <a:r>
              <a:rPr lang="en-US" altLang="en-US" sz="2000" b="1" dirty="0">
                <a:solidFill>
                  <a:schemeClr val="accent1">
                    <a:lumMod val="75000"/>
                  </a:schemeClr>
                </a:solidFill>
                <a:ea typeface="Times New Roman" panose="02020603050405020304" pitchFamily="18" charset="0"/>
              </a:rPr>
              <a:t>prohibits discrimination against people with disabilities </a:t>
            </a:r>
            <a:r>
              <a:rPr lang="en-US" altLang="en-US" sz="2000" dirty="0">
                <a:ea typeface="Times New Roman" panose="02020603050405020304" pitchFamily="18" charset="0"/>
              </a:rPr>
              <a:t>in programs that receive financial assistance</a:t>
            </a:r>
            <a:r>
              <a:rPr lang="en-US" altLang="en-US" sz="2000" dirty="0"/>
              <a:t> </a:t>
            </a:r>
          </a:p>
        </p:txBody>
      </p:sp>
      <p:pic>
        <p:nvPicPr>
          <p:cNvPr id="21" name="Graphic 20" descr="Scales of justice">
            <a:extLst>
              <a:ext uri="{FF2B5EF4-FFF2-40B4-BE49-F238E27FC236}">
                <a16:creationId xmlns:a16="http://schemas.microsoft.com/office/drawing/2014/main" id="{07CA7A4F-9B9B-F11B-7ADF-B082BA9FBE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5469" y="1156816"/>
            <a:ext cx="664993" cy="664993"/>
          </a:xfrm>
          <a:prstGeom prst="rect">
            <a:avLst/>
          </a:prstGeom>
        </p:spPr>
      </p:pic>
    </p:spTree>
    <p:extLst>
      <p:ext uri="{BB962C8B-B14F-4D97-AF65-F5344CB8AC3E}">
        <p14:creationId xmlns:p14="http://schemas.microsoft.com/office/powerpoint/2010/main" val="2660701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white poster with text&#10;&#10;Description automatically generated">
            <a:extLst>
              <a:ext uri="{FF2B5EF4-FFF2-40B4-BE49-F238E27FC236}">
                <a16:creationId xmlns:a16="http://schemas.microsoft.com/office/drawing/2014/main" id="{09A4FDEA-8215-E843-DC33-F8F5AF40654C}"/>
              </a:ext>
            </a:extLst>
          </p:cNvPr>
          <p:cNvPicPr>
            <a:picLocks noChangeAspect="1"/>
          </p:cNvPicPr>
          <p:nvPr/>
        </p:nvPicPr>
        <p:blipFill>
          <a:blip r:embed="rId2"/>
          <a:stretch>
            <a:fillRect/>
          </a:stretch>
        </p:blipFill>
        <p:spPr>
          <a:xfrm>
            <a:off x="7303144" y="457200"/>
            <a:ext cx="3716253" cy="5743301"/>
          </a:xfrm>
          <a:prstGeom prst="rect">
            <a:avLst/>
          </a:prstGeom>
          <a:ln w="57150">
            <a:solidFill>
              <a:srgbClr val="00B0F0"/>
            </a:solidFill>
          </a:ln>
        </p:spPr>
      </p:pic>
      <p:sp>
        <p:nvSpPr>
          <p:cNvPr id="8" name="TextBox 7">
            <a:extLst>
              <a:ext uri="{FF2B5EF4-FFF2-40B4-BE49-F238E27FC236}">
                <a16:creationId xmlns:a16="http://schemas.microsoft.com/office/drawing/2014/main" id="{484BB01A-832F-7BDD-9D04-4638A1D0ABF4}"/>
              </a:ext>
            </a:extLst>
          </p:cNvPr>
          <p:cNvSpPr txBox="1"/>
          <p:nvPr/>
        </p:nvSpPr>
        <p:spPr>
          <a:xfrm>
            <a:off x="1172602" y="567944"/>
            <a:ext cx="4059507" cy="4599328"/>
          </a:xfrm>
          <a:prstGeom prst="rect">
            <a:avLst/>
          </a:prstGeom>
          <a:solidFill>
            <a:srgbClr val="00B0F0"/>
          </a:solidFill>
          <a:ln w="57150">
            <a:solidFill>
              <a:srgbClr val="002060"/>
            </a:solidFill>
          </a:ln>
        </p:spPr>
        <p:txBody>
          <a:bodyPr wrap="square" rtlCol="0">
            <a:spAutoFit/>
          </a:bodyPr>
          <a:lstStyle/>
          <a:p>
            <a:pPr defTabSz="732252">
              <a:spcAft>
                <a:spcPts val="546"/>
              </a:spcAft>
            </a:pPr>
            <a:r>
              <a:rPr lang="en-US" sz="2883" b="1" i="1" kern="1200">
                <a:solidFill>
                  <a:schemeClr val="bg1"/>
                </a:solidFill>
                <a:latin typeface="Arial Narrow" panose="020B0604020202020204" pitchFamily="34" charset="0"/>
                <a:ea typeface="+mn-ea"/>
                <a:cs typeface="+mn-cs"/>
              </a:rPr>
              <a:t>CAMPUS POSTER</a:t>
            </a:r>
          </a:p>
          <a:p>
            <a:pPr defTabSz="732252">
              <a:spcAft>
                <a:spcPts val="546"/>
              </a:spcAft>
            </a:pPr>
            <a:endParaRPr lang="en-US" sz="1922" kern="120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a:solidFill>
                  <a:schemeClr val="accent1">
                    <a:lumMod val="75000"/>
                  </a:schemeClr>
                </a:solidFill>
                <a:latin typeface="+mn-lt"/>
                <a:ea typeface="+mn-ea"/>
                <a:cs typeface="+mn-cs"/>
              </a:rPr>
              <a:t>STOP</a:t>
            </a:r>
          </a:p>
          <a:p>
            <a:pPr marL="594954" lvl="1" indent="-228829" defTabSz="732252">
              <a:spcAft>
                <a:spcPts val="546"/>
              </a:spcAft>
              <a:buFont typeface="Wingdings" pitchFamily="2" charset="2"/>
              <a:buChar char="Ø"/>
            </a:pPr>
            <a:r>
              <a:rPr lang="en-US" sz="1922" kern="1200">
                <a:solidFill>
                  <a:schemeClr val="bg1"/>
                </a:solidFill>
                <a:latin typeface="+mn-lt"/>
                <a:ea typeface="+mn-ea"/>
                <a:cs typeface="+mn-cs"/>
              </a:rPr>
              <a:t>Stop the discrimination or harassment</a:t>
            </a:r>
          </a:p>
          <a:p>
            <a:pPr marL="228829" indent="-228829" defTabSz="732252">
              <a:spcAft>
                <a:spcPts val="546"/>
              </a:spcAft>
              <a:buFont typeface="Wingdings" pitchFamily="2" charset="2"/>
              <a:buChar char="Ø"/>
            </a:pPr>
            <a:endParaRPr lang="en-US" sz="1922" kern="120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a:solidFill>
                  <a:schemeClr val="accent1">
                    <a:lumMod val="75000"/>
                  </a:schemeClr>
                </a:solidFill>
                <a:latin typeface="+mn-lt"/>
                <a:ea typeface="+mn-ea"/>
                <a:cs typeface="+mn-cs"/>
              </a:rPr>
              <a:t>PREVENT</a:t>
            </a:r>
          </a:p>
          <a:p>
            <a:pPr marL="594954" lvl="1" indent="-228829" defTabSz="732252">
              <a:spcAft>
                <a:spcPts val="546"/>
              </a:spcAft>
              <a:buFont typeface="Wingdings" pitchFamily="2" charset="2"/>
              <a:buChar char="Ø"/>
            </a:pPr>
            <a:r>
              <a:rPr lang="en-US" sz="1922" kern="1200">
                <a:solidFill>
                  <a:schemeClr val="bg1"/>
                </a:solidFill>
                <a:latin typeface="+mn-lt"/>
                <a:ea typeface="+mn-ea"/>
                <a:cs typeface="+mn-cs"/>
              </a:rPr>
              <a:t>Prevent the reoccurrence</a:t>
            </a:r>
          </a:p>
          <a:p>
            <a:pPr marL="366126" lvl="1" defTabSz="732252">
              <a:spcAft>
                <a:spcPts val="546"/>
              </a:spcAft>
            </a:pPr>
            <a:endParaRPr lang="en-US" sz="1922" kern="120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a:solidFill>
                  <a:schemeClr val="accent1">
                    <a:lumMod val="75000"/>
                  </a:schemeClr>
                </a:solidFill>
                <a:latin typeface="+mn-lt"/>
                <a:ea typeface="+mn-ea"/>
                <a:cs typeface="+mn-cs"/>
              </a:rPr>
              <a:t>REMEDY</a:t>
            </a:r>
          </a:p>
          <a:p>
            <a:pPr marL="594954" lvl="1" indent="-228829" defTabSz="732252">
              <a:spcAft>
                <a:spcPts val="546"/>
              </a:spcAft>
              <a:buFont typeface="Wingdings" pitchFamily="2" charset="2"/>
              <a:buChar char="Ø"/>
            </a:pPr>
            <a:r>
              <a:rPr lang="en-US" sz="1922" kern="1200">
                <a:solidFill>
                  <a:schemeClr val="bg1"/>
                </a:solidFill>
                <a:latin typeface="+mn-lt"/>
                <a:ea typeface="+mn-ea"/>
                <a:cs typeface="+mn-cs"/>
              </a:rPr>
              <a:t>Remedy the effect</a:t>
            </a:r>
          </a:p>
          <a:p>
            <a:pPr lvl="1">
              <a:spcAft>
                <a:spcPts val="600"/>
              </a:spcAft>
            </a:pPr>
            <a:endParaRPr lang="en-US" dirty="0"/>
          </a:p>
        </p:txBody>
      </p:sp>
      <p:pic>
        <p:nvPicPr>
          <p:cNvPr id="10" name="Picture 9" descr="Blue and black text on a black background&#10;&#10;Description automatically generated">
            <a:extLst>
              <a:ext uri="{FF2B5EF4-FFF2-40B4-BE49-F238E27FC236}">
                <a16:creationId xmlns:a16="http://schemas.microsoft.com/office/drawing/2014/main" id="{1324E483-8533-74F8-C8A3-6D28FF3D696A}"/>
              </a:ext>
            </a:extLst>
          </p:cNvPr>
          <p:cNvPicPr>
            <a:picLocks noChangeAspect="1"/>
          </p:cNvPicPr>
          <p:nvPr/>
        </p:nvPicPr>
        <p:blipFill>
          <a:blip r:embed="rId3"/>
          <a:stretch>
            <a:fillRect/>
          </a:stretch>
        </p:blipFill>
        <p:spPr>
          <a:xfrm>
            <a:off x="3531000" y="567162"/>
            <a:ext cx="1920296" cy="1593845"/>
          </a:xfrm>
          <a:prstGeom prst="rect">
            <a:avLst/>
          </a:prstGeom>
        </p:spPr>
      </p:pic>
      <p:sp>
        <p:nvSpPr>
          <p:cNvPr id="2" name="Title 3">
            <a:extLst>
              <a:ext uri="{FF2B5EF4-FFF2-40B4-BE49-F238E27FC236}">
                <a16:creationId xmlns:a16="http://schemas.microsoft.com/office/drawing/2014/main" id="{5CFE9D06-581F-6638-6CAE-250BA3174681}"/>
              </a:ext>
            </a:extLst>
          </p:cNvPr>
          <p:cNvSpPr txBox="1">
            <a:spLocks/>
          </p:cNvSpPr>
          <p:nvPr/>
        </p:nvSpPr>
        <p:spPr>
          <a:xfrm>
            <a:off x="1376719" y="4981164"/>
            <a:ext cx="5576577" cy="1219337"/>
          </a:xfrm>
          <a:prstGeom prst="rect">
            <a:avLst/>
          </a:prstGeom>
          <a:solidFill>
            <a:srgbClr val="002060"/>
          </a:solidFill>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32252">
              <a:spcAft>
                <a:spcPts val="546"/>
              </a:spcAft>
            </a:pPr>
            <a:r>
              <a:rPr lang="en-US" sz="3524" b="1" i="1" u="sng" kern="1200">
                <a:solidFill>
                  <a:schemeClr val="bg1"/>
                </a:solidFill>
                <a:latin typeface="+mn-lt"/>
                <a:ea typeface="+mj-ea"/>
                <a:cs typeface="+mj-cs"/>
              </a:rPr>
              <a:t>What Do </a:t>
            </a:r>
            <a:r>
              <a:rPr lang="en-US" sz="3524" b="1" i="1" u="sng" kern="1200">
                <a:solidFill>
                  <a:srgbClr val="FFFF00"/>
                </a:solidFill>
                <a:latin typeface="+mn-lt"/>
                <a:ea typeface="+mj-ea"/>
                <a:cs typeface="+mj-cs"/>
              </a:rPr>
              <a:t>YOU </a:t>
            </a:r>
            <a:r>
              <a:rPr lang="en-US" sz="3524" b="1" i="1" u="sng" kern="1200">
                <a:solidFill>
                  <a:schemeClr val="bg1"/>
                </a:solidFill>
                <a:latin typeface="+mn-lt"/>
                <a:ea typeface="+mj-ea"/>
                <a:cs typeface="+mj-cs"/>
              </a:rPr>
              <a:t>Report?</a:t>
            </a:r>
            <a:endParaRPr lang="en-US" b="1" i="1" u="sng">
              <a:solidFill>
                <a:schemeClr val="bg1"/>
              </a:solidFill>
              <a:latin typeface="+mn-lt"/>
            </a:endParaRPr>
          </a:p>
        </p:txBody>
      </p:sp>
      <p:sp>
        <p:nvSpPr>
          <p:cNvPr id="4" name="TextBox 3">
            <a:extLst>
              <a:ext uri="{FF2B5EF4-FFF2-40B4-BE49-F238E27FC236}">
                <a16:creationId xmlns:a16="http://schemas.microsoft.com/office/drawing/2014/main" id="{C0EDF009-54EC-27E9-6B79-839B4DAAC6A1}"/>
              </a:ext>
            </a:extLst>
          </p:cNvPr>
          <p:cNvSpPr txBox="1"/>
          <p:nvPr/>
        </p:nvSpPr>
        <p:spPr>
          <a:xfrm>
            <a:off x="4982928" y="5652973"/>
            <a:ext cx="2673338" cy="747827"/>
          </a:xfrm>
          <a:prstGeom prst="rect">
            <a:avLst/>
          </a:prstGeom>
          <a:solidFill>
            <a:srgbClr val="00B0F0"/>
          </a:solidFill>
          <a:ln w="57150">
            <a:solidFill>
              <a:srgbClr val="FFFF00"/>
            </a:solidFill>
          </a:ln>
        </p:spPr>
        <p:txBody>
          <a:bodyPr wrap="square">
            <a:spAutoFit/>
          </a:bodyPr>
          <a:lstStyle/>
          <a:p>
            <a:pPr algn="ctr" defTabSz="732252">
              <a:spcAft>
                <a:spcPts val="546"/>
              </a:spcAft>
            </a:pPr>
            <a:r>
              <a:rPr lang="en-US" sz="1922" b="1" kern="1200">
                <a:solidFill>
                  <a:srgbClr val="002060"/>
                </a:solidFill>
                <a:latin typeface="Abadi MT Condensed Extra Bold" panose="020B0306030101010103" pitchFamily="34" charset="77"/>
                <a:ea typeface="+mn-ea"/>
                <a:cs typeface="+mn-cs"/>
              </a:rPr>
              <a:t>Prohibited </a:t>
            </a:r>
          </a:p>
          <a:p>
            <a:pPr algn="ctr" defTabSz="732252">
              <a:spcAft>
                <a:spcPts val="546"/>
              </a:spcAft>
            </a:pPr>
            <a:r>
              <a:rPr lang="en-US" sz="1922" b="1" kern="1200">
                <a:solidFill>
                  <a:srgbClr val="002060"/>
                </a:solidFill>
                <a:latin typeface="Abadi MT Condensed Extra Bold" panose="020B0306030101010103" pitchFamily="34" charset="77"/>
                <a:ea typeface="+mn-ea"/>
                <a:cs typeface="+mn-cs"/>
              </a:rPr>
              <a:t>Conduct</a:t>
            </a:r>
            <a:endParaRPr lang="en-US" sz="2400" b="1">
              <a:solidFill>
                <a:srgbClr val="002060"/>
              </a:solidFill>
              <a:latin typeface="Abadi MT Condensed Extra Bold" panose="020B0306030101010103" pitchFamily="34" charset="77"/>
            </a:endParaRPr>
          </a:p>
        </p:txBody>
      </p:sp>
      <p:pic>
        <p:nvPicPr>
          <p:cNvPr id="7" name="Graphic 6" descr="Arrow: Slight curve with solid fill">
            <a:extLst>
              <a:ext uri="{FF2B5EF4-FFF2-40B4-BE49-F238E27FC236}">
                <a16:creationId xmlns:a16="http://schemas.microsoft.com/office/drawing/2014/main" id="{72AB5D32-FDE1-DD2A-C8BC-4DC4ADE5EB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08755">
            <a:off x="5918834" y="907869"/>
            <a:ext cx="1807223" cy="737222"/>
          </a:xfrm>
          <a:prstGeom prst="rect">
            <a:avLst/>
          </a:prstGeom>
        </p:spPr>
      </p:pic>
      <p:pic>
        <p:nvPicPr>
          <p:cNvPr id="11" name="Graphic 10" descr="Arrow: Clockwise curve with solid fill">
            <a:extLst>
              <a:ext uri="{FF2B5EF4-FFF2-40B4-BE49-F238E27FC236}">
                <a16:creationId xmlns:a16="http://schemas.microsoft.com/office/drawing/2014/main" id="{1B7F7786-DA8A-2A20-9A73-03EC529975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34556" y="4247983"/>
            <a:ext cx="737222" cy="1406969"/>
          </a:xfrm>
          <a:prstGeom prst="rect">
            <a:avLst/>
          </a:prstGeom>
        </p:spPr>
      </p:pic>
      <p:sp>
        <p:nvSpPr>
          <p:cNvPr id="13" name="TextBox 12">
            <a:extLst>
              <a:ext uri="{FF2B5EF4-FFF2-40B4-BE49-F238E27FC236}">
                <a16:creationId xmlns:a16="http://schemas.microsoft.com/office/drawing/2014/main" id="{D55AD0D3-B2F1-6AB4-5A85-8E251450EB43}"/>
              </a:ext>
            </a:extLst>
          </p:cNvPr>
          <p:cNvSpPr txBox="1"/>
          <p:nvPr/>
        </p:nvSpPr>
        <p:spPr>
          <a:xfrm>
            <a:off x="5601501" y="2144079"/>
            <a:ext cx="1436190" cy="1861053"/>
          </a:xfrm>
          <a:prstGeom prst="rect">
            <a:avLst/>
          </a:prstGeom>
          <a:solidFill>
            <a:schemeClr val="accent5">
              <a:lumMod val="40000"/>
              <a:lumOff val="60000"/>
            </a:schemeClr>
          </a:solidFill>
          <a:ln w="57150">
            <a:solidFill>
              <a:srgbClr val="002060"/>
            </a:solidFill>
          </a:ln>
        </p:spPr>
        <p:txBody>
          <a:bodyPr wrap="square">
            <a:spAutoFit/>
          </a:bodyPr>
          <a:lstStyle/>
          <a:p>
            <a:pPr algn="ctr" defTabSz="732252">
              <a:spcAft>
                <a:spcPts val="546"/>
              </a:spcAft>
            </a:pPr>
            <a:r>
              <a:rPr lang="en-US" sz="1922" b="1" kern="1200">
                <a:solidFill>
                  <a:schemeClr val="accent5">
                    <a:lumMod val="50000"/>
                  </a:schemeClr>
                </a:solidFill>
                <a:latin typeface="Arial Narrow" panose="020B0604020202020204" pitchFamily="34" charset="0"/>
                <a:ea typeface="+mn-ea"/>
                <a:cs typeface="+mn-cs"/>
              </a:rPr>
              <a:t>Take a look at   PROHIBITED CONDUCT under the policy.</a:t>
            </a:r>
            <a:endParaRPr lang="en-US" sz="2400" b="1">
              <a:solidFill>
                <a:schemeClr val="accent5">
                  <a:lumMod val="50000"/>
                </a:schemeClr>
              </a:solidFill>
              <a:latin typeface="Arial Narrow" panose="020B0604020202020204" pitchFamily="34" charset="0"/>
              <a:cs typeface="Arial Narrow" panose="020B0604020202020204" pitchFamily="34" charset="0"/>
            </a:endParaRPr>
          </a:p>
        </p:txBody>
      </p:sp>
      <p:pic>
        <p:nvPicPr>
          <p:cNvPr id="15" name="Graphic 14" descr="Document">
            <a:extLst>
              <a:ext uri="{FF2B5EF4-FFF2-40B4-BE49-F238E27FC236}">
                <a16:creationId xmlns:a16="http://schemas.microsoft.com/office/drawing/2014/main" id="{5947796E-F401-B4A9-3BB2-B794EE3036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4609" y="5251297"/>
            <a:ext cx="824508" cy="824508"/>
          </a:xfrm>
          <a:prstGeom prst="rect">
            <a:avLst/>
          </a:prstGeom>
        </p:spPr>
      </p:pic>
    </p:spTree>
    <p:extLst>
      <p:ext uri="{BB962C8B-B14F-4D97-AF65-F5344CB8AC3E}">
        <p14:creationId xmlns:p14="http://schemas.microsoft.com/office/powerpoint/2010/main" val="1091210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90DC-E68F-7E4D-30B9-030C45A52926}"/>
              </a:ext>
            </a:extLst>
          </p:cNvPr>
          <p:cNvSpPr>
            <a:spLocks noGrp="1"/>
          </p:cNvSpPr>
          <p:nvPr>
            <p:ph type="title"/>
          </p:nvPr>
        </p:nvSpPr>
        <p:spPr>
          <a:xfrm>
            <a:off x="2298891" y="324697"/>
            <a:ext cx="6264341" cy="912896"/>
          </a:xfrm>
          <a:solidFill>
            <a:schemeClr val="accent5">
              <a:lumMod val="60000"/>
              <a:lumOff val="40000"/>
            </a:schemeClr>
          </a:solidFill>
          <a:ln w="57150">
            <a:solidFill>
              <a:schemeClr val="accent6">
                <a:lumMod val="50000"/>
              </a:schemeClr>
            </a:solidFill>
          </a:ln>
        </p:spPr>
        <p:txBody>
          <a:bodyPr/>
          <a:lstStyle/>
          <a:p>
            <a:pPr algn="ctr"/>
            <a:r>
              <a:rPr lang="en-US" b="1" i="1" dirty="0">
                <a:latin typeface="Arial Narrow" panose="020B0604020202020204" pitchFamily="34" charset="0"/>
                <a:cs typeface="Arial Narrow" panose="020B0604020202020204" pitchFamily="34" charset="0"/>
              </a:rPr>
              <a:t>MANDATED REPORTER</a:t>
            </a:r>
          </a:p>
        </p:txBody>
      </p:sp>
      <p:sp>
        <p:nvSpPr>
          <p:cNvPr id="3" name="Content Placeholder 2">
            <a:extLst>
              <a:ext uri="{FF2B5EF4-FFF2-40B4-BE49-F238E27FC236}">
                <a16:creationId xmlns:a16="http://schemas.microsoft.com/office/drawing/2014/main" id="{88E6D3CE-5906-301A-F598-9E2F615BBE6B}"/>
              </a:ext>
            </a:extLst>
          </p:cNvPr>
          <p:cNvSpPr>
            <a:spLocks noGrp="1"/>
          </p:cNvSpPr>
          <p:nvPr>
            <p:ph idx="1"/>
          </p:nvPr>
        </p:nvSpPr>
        <p:spPr>
          <a:xfrm>
            <a:off x="166950" y="1340037"/>
            <a:ext cx="8537984" cy="3482439"/>
          </a:xfrm>
          <a:solidFill>
            <a:schemeClr val="accent5">
              <a:lumMod val="20000"/>
              <a:lumOff val="80000"/>
            </a:schemeClr>
          </a:solidFill>
        </p:spPr>
        <p:txBody>
          <a:bodyPr>
            <a:noAutofit/>
          </a:bodyPr>
          <a:lstStyle/>
          <a:p>
            <a:pPr marL="0" indent="0" algn="ctr">
              <a:buNone/>
            </a:pPr>
            <a:endParaRPr lang="en-US" sz="1000" dirty="0"/>
          </a:p>
          <a:p>
            <a:pPr marL="0" indent="0" algn="ctr">
              <a:buNone/>
            </a:pPr>
            <a:r>
              <a:rPr lang="en-US" sz="2400" dirty="0"/>
              <a:t>All University employees, student employees, and affiliated individuals are </a:t>
            </a:r>
            <a:r>
              <a:rPr lang="en-US" sz="2400" b="1" dirty="0"/>
              <a:t>required</a:t>
            </a:r>
            <a:r>
              <a:rPr lang="en-US" sz="2400" dirty="0"/>
              <a:t> to disclose to the Civil Rights Office </a:t>
            </a:r>
            <a:r>
              <a:rPr lang="en-US" sz="2400" b="1" dirty="0"/>
              <a:t>any report of harassment or discrimination </a:t>
            </a:r>
            <a:r>
              <a:rPr lang="en-US" sz="2400" dirty="0"/>
              <a:t>of which they </a:t>
            </a:r>
            <a:r>
              <a:rPr lang="en-US" sz="2400" b="1" dirty="0"/>
              <a:t>are aware </a:t>
            </a:r>
            <a:r>
              <a:rPr lang="en-US" sz="2400" dirty="0"/>
              <a:t>to ensure the University is able to provide a prompt, thorough, and supportive response. </a:t>
            </a:r>
          </a:p>
          <a:p>
            <a:pPr marL="0" indent="0" algn="ctr">
              <a:buNone/>
            </a:pPr>
            <a:r>
              <a:rPr lang="en-US" sz="2400" dirty="0"/>
              <a:t>Confidential resources are exempt from this requirement.</a:t>
            </a:r>
          </a:p>
          <a:p>
            <a:pPr marL="0" indent="0" algn="ctr">
              <a:buNone/>
            </a:pPr>
            <a:r>
              <a:rPr lang="en-US" sz="2400" dirty="0"/>
              <a:t>Reports </a:t>
            </a:r>
            <a:r>
              <a:rPr lang="en-US" sz="2400" u="sng" dirty="0"/>
              <a:t>do not require that complainants take any specific course of action</a:t>
            </a:r>
            <a:r>
              <a:rPr lang="en-US" sz="2400" dirty="0"/>
              <a:t>, or any action at all.</a:t>
            </a:r>
            <a:endParaRPr lang="en-US" sz="2400" dirty="0">
              <a:cs typeface="Calibri"/>
            </a:endParaRPr>
          </a:p>
        </p:txBody>
      </p:sp>
      <p:sp>
        <p:nvSpPr>
          <p:cNvPr id="4" name="TextBox 3">
            <a:extLst>
              <a:ext uri="{FF2B5EF4-FFF2-40B4-BE49-F238E27FC236}">
                <a16:creationId xmlns:a16="http://schemas.microsoft.com/office/drawing/2014/main" id="{703F9E2C-A461-CA42-9E28-32712119A4CA}"/>
              </a:ext>
            </a:extLst>
          </p:cNvPr>
          <p:cNvSpPr txBox="1"/>
          <p:nvPr/>
        </p:nvSpPr>
        <p:spPr>
          <a:xfrm>
            <a:off x="2786063" y="5947991"/>
            <a:ext cx="5777169" cy="646331"/>
          </a:xfrm>
          <a:prstGeom prst="rect">
            <a:avLst/>
          </a:prstGeom>
          <a:solidFill>
            <a:schemeClr val="accent5">
              <a:lumMod val="50000"/>
            </a:schemeClr>
          </a:solidFill>
          <a:ln w="76200">
            <a:solidFill>
              <a:schemeClr val="accent6">
                <a:lumMod val="50000"/>
              </a:schemeClr>
            </a:solidFill>
          </a:ln>
        </p:spPr>
        <p:txBody>
          <a:bodyPr wrap="square" rtlCol="0">
            <a:spAutoFit/>
          </a:bodyPr>
          <a:lstStyle/>
          <a:p>
            <a:pPr algn="ctr"/>
            <a:r>
              <a:rPr lang="en-US" sz="3600" b="1" dirty="0">
                <a:solidFill>
                  <a:schemeClr val="bg1"/>
                </a:solidFill>
                <a:latin typeface="Segoe Print" panose="02000800000000000000" pitchFamily="2" charset="0"/>
              </a:rPr>
              <a:t> REPORT = SUPPORT</a:t>
            </a:r>
            <a:endParaRPr lang="en-US" sz="3600" dirty="0">
              <a:solidFill>
                <a:schemeClr val="bg1"/>
              </a:solidFill>
              <a:latin typeface="Segoe Print" panose="02000800000000000000" pitchFamily="2" charset="0"/>
            </a:endParaRPr>
          </a:p>
        </p:txBody>
      </p:sp>
      <p:sp>
        <p:nvSpPr>
          <p:cNvPr id="5" name="TextBox 4">
            <a:extLst>
              <a:ext uri="{FF2B5EF4-FFF2-40B4-BE49-F238E27FC236}">
                <a16:creationId xmlns:a16="http://schemas.microsoft.com/office/drawing/2014/main" id="{6E09146F-0191-C6A4-923B-4CE497A1C616}"/>
              </a:ext>
            </a:extLst>
          </p:cNvPr>
          <p:cNvSpPr txBox="1"/>
          <p:nvPr/>
        </p:nvSpPr>
        <p:spPr>
          <a:xfrm>
            <a:off x="166950" y="4653374"/>
            <a:ext cx="8524746" cy="1200329"/>
          </a:xfrm>
          <a:prstGeom prst="rect">
            <a:avLst/>
          </a:prstGeom>
          <a:solidFill>
            <a:schemeClr val="accent5">
              <a:lumMod val="60000"/>
              <a:lumOff val="40000"/>
            </a:schemeClr>
          </a:solidFill>
        </p:spPr>
        <p:txBody>
          <a:bodyPr wrap="square" rtlCol="0">
            <a:spAutoFit/>
          </a:bodyPr>
          <a:lstStyle/>
          <a:p>
            <a:pPr algn="ctr"/>
            <a:r>
              <a:rPr lang="en-US" sz="2400" b="1" dirty="0">
                <a:cs typeface="Calibri"/>
              </a:rPr>
              <a:t>If YOU are a student leader or work at MVNU you are required to report an incident as soon as you know about it and as much as you know.</a:t>
            </a:r>
          </a:p>
        </p:txBody>
      </p:sp>
      <p:pic>
        <p:nvPicPr>
          <p:cNvPr id="7" name="Picture 6">
            <a:extLst>
              <a:ext uri="{FF2B5EF4-FFF2-40B4-BE49-F238E27FC236}">
                <a16:creationId xmlns:a16="http://schemas.microsoft.com/office/drawing/2014/main" id="{74E447B0-27DF-8654-CDCD-E69725D3EE09}"/>
              </a:ext>
            </a:extLst>
          </p:cNvPr>
          <p:cNvPicPr>
            <a:picLocks noChangeAspect="1"/>
          </p:cNvPicPr>
          <p:nvPr/>
        </p:nvPicPr>
        <p:blipFill>
          <a:blip r:embed="rId2"/>
          <a:stretch>
            <a:fillRect/>
          </a:stretch>
        </p:blipFill>
        <p:spPr>
          <a:xfrm>
            <a:off x="1010010" y="5509191"/>
            <a:ext cx="1162560" cy="1162560"/>
          </a:xfrm>
          <a:prstGeom prst="rect">
            <a:avLst/>
          </a:prstGeom>
          <a:ln w="76200">
            <a:solidFill>
              <a:schemeClr val="accent6">
                <a:lumMod val="50000"/>
              </a:schemeClr>
            </a:solidFill>
          </a:ln>
        </p:spPr>
      </p:pic>
      <p:pic>
        <p:nvPicPr>
          <p:cNvPr id="12" name="Picture 11" descr="A blue paw print with flames&#10;&#10;Description automatically generated">
            <a:extLst>
              <a:ext uri="{FF2B5EF4-FFF2-40B4-BE49-F238E27FC236}">
                <a16:creationId xmlns:a16="http://schemas.microsoft.com/office/drawing/2014/main" id="{7FC839EA-2719-78F4-162B-6798F11D8834}"/>
              </a:ext>
            </a:extLst>
          </p:cNvPr>
          <p:cNvPicPr>
            <a:picLocks noChangeAspect="1"/>
          </p:cNvPicPr>
          <p:nvPr/>
        </p:nvPicPr>
        <p:blipFill>
          <a:blip r:embed="rId3"/>
          <a:stretch>
            <a:fillRect/>
          </a:stretch>
        </p:blipFill>
        <p:spPr>
          <a:xfrm>
            <a:off x="434108" y="214522"/>
            <a:ext cx="1151805" cy="1151805"/>
          </a:xfrm>
          <a:prstGeom prst="rect">
            <a:avLst/>
          </a:prstGeom>
          <a:ln w="76200">
            <a:solidFill>
              <a:schemeClr val="accent6">
                <a:lumMod val="50000"/>
              </a:schemeClr>
            </a:solidFill>
          </a:ln>
        </p:spPr>
      </p:pic>
      <p:sp>
        <p:nvSpPr>
          <p:cNvPr id="13" name="TextBox 12">
            <a:extLst>
              <a:ext uri="{FF2B5EF4-FFF2-40B4-BE49-F238E27FC236}">
                <a16:creationId xmlns:a16="http://schemas.microsoft.com/office/drawing/2014/main" id="{5F4ED727-5517-DADF-B375-22A0EAC2AE21}"/>
              </a:ext>
            </a:extLst>
          </p:cNvPr>
          <p:cNvSpPr txBox="1"/>
          <p:nvPr/>
        </p:nvSpPr>
        <p:spPr>
          <a:xfrm>
            <a:off x="8899934" y="211843"/>
            <a:ext cx="3125116" cy="6463308"/>
          </a:xfrm>
          <a:prstGeom prst="rect">
            <a:avLst/>
          </a:prstGeom>
          <a:solidFill>
            <a:schemeClr val="accent5">
              <a:lumMod val="50000"/>
            </a:schemeClr>
          </a:solidFill>
          <a:ln w="57150">
            <a:solidFill>
              <a:schemeClr val="accent6">
                <a:lumMod val="50000"/>
              </a:schemeClr>
            </a:solidFill>
          </a:ln>
        </p:spPr>
        <p:txBody>
          <a:bodyPr wrap="square" rtlCol="0">
            <a:spAutoFit/>
          </a:bodyPr>
          <a:lstStyle/>
          <a:p>
            <a:pPr algn="ctr"/>
            <a:r>
              <a:rPr lang="en-US" sz="2000" b="1" i="1" dirty="0">
                <a:solidFill>
                  <a:schemeClr val="accent5">
                    <a:lumMod val="60000"/>
                    <a:lumOff val="40000"/>
                  </a:schemeClr>
                </a:solidFill>
                <a:effectLst/>
                <a:latin typeface="CIDFont+F2"/>
              </a:rPr>
              <a:t>Amnesty for Personal Use of Alcohol or Other Drugs </a:t>
            </a:r>
          </a:p>
          <a:p>
            <a:pPr algn="ctr"/>
            <a:endParaRPr lang="en-US" b="1" dirty="0">
              <a:solidFill>
                <a:srgbClr val="FFFF00"/>
              </a:solidFill>
            </a:endParaRPr>
          </a:p>
          <a:p>
            <a:pPr algn="ctr"/>
            <a:r>
              <a:rPr lang="en-US" sz="1800" dirty="0">
                <a:solidFill>
                  <a:schemeClr val="bg1"/>
                </a:solidFill>
                <a:effectLst/>
                <a:latin typeface="CIDFont+F3"/>
              </a:rPr>
              <a:t>The University seeks to remove barriers to reporting. MVNU will offer any student who reports or experiences Prohibited Conduct limited immunity from being charged for policy violations related to the personal ingestion of alcohol or other drugs, provided that any such violations did not and do not place the health and safety of any person at risk. However, we may  pursue educational or therapeutic remedies for those individuals, rather than punishment. MVNU desires to encourage its community members to offer help to others in need. </a:t>
            </a:r>
            <a:endParaRPr lang="en-US" dirty="0">
              <a:solidFill>
                <a:schemeClr val="bg1"/>
              </a:solidFill>
            </a:endParaRPr>
          </a:p>
        </p:txBody>
      </p:sp>
    </p:spTree>
    <p:extLst>
      <p:ext uri="{BB962C8B-B14F-4D97-AF65-F5344CB8AC3E}">
        <p14:creationId xmlns:p14="http://schemas.microsoft.com/office/powerpoint/2010/main" val="107353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BB397-6156-BEFD-5401-5BF067462718}"/>
              </a:ext>
            </a:extLst>
          </p:cNvPr>
          <p:cNvSpPr>
            <a:spLocks noGrp="1"/>
          </p:cNvSpPr>
          <p:nvPr>
            <p:ph type="title"/>
          </p:nvPr>
        </p:nvSpPr>
        <p:spPr>
          <a:solidFill>
            <a:schemeClr val="accent5">
              <a:lumMod val="50000"/>
            </a:schemeClr>
          </a:solidFill>
          <a:ln w="76200">
            <a:solidFill>
              <a:schemeClr val="tx1"/>
            </a:solidFill>
          </a:ln>
        </p:spPr>
        <p:txBody>
          <a:bodyPr/>
          <a:lstStyle/>
          <a:p>
            <a:r>
              <a:rPr lang="en-US" b="1" i="1" dirty="0">
                <a:solidFill>
                  <a:schemeClr val="accent5">
                    <a:lumMod val="60000"/>
                    <a:lumOff val="40000"/>
                  </a:schemeClr>
                </a:solidFill>
                <a:latin typeface="Arial Narrow" panose="020B0604020202020204" pitchFamily="34" charset="0"/>
                <a:cs typeface="Arial Narrow" panose="020B0604020202020204" pitchFamily="34" charset="0"/>
              </a:rPr>
              <a:t>Confidential Resources</a:t>
            </a:r>
          </a:p>
        </p:txBody>
      </p:sp>
      <p:sp>
        <p:nvSpPr>
          <p:cNvPr id="3" name="Content Placeholder 2">
            <a:extLst>
              <a:ext uri="{FF2B5EF4-FFF2-40B4-BE49-F238E27FC236}">
                <a16:creationId xmlns:a16="http://schemas.microsoft.com/office/drawing/2014/main" id="{AF7C4EA5-3ED8-E1A8-DB3F-9DDF69DA44DF}"/>
              </a:ext>
            </a:extLst>
          </p:cNvPr>
          <p:cNvSpPr>
            <a:spLocks noGrp="1"/>
          </p:cNvSpPr>
          <p:nvPr>
            <p:ph idx="1"/>
          </p:nvPr>
        </p:nvSpPr>
        <p:spPr>
          <a:xfrm>
            <a:off x="838200" y="1825625"/>
            <a:ext cx="10515600" cy="4667250"/>
          </a:xfrm>
          <a:solidFill>
            <a:schemeClr val="accent5">
              <a:lumMod val="50000"/>
            </a:schemeClr>
          </a:solidFill>
          <a:ln w="76200">
            <a:solidFill>
              <a:schemeClr val="tx1"/>
            </a:solidFill>
          </a:ln>
        </p:spPr>
        <p:txBody>
          <a:bodyPr>
            <a:normAutofit fontScale="85000" lnSpcReduction="20000"/>
          </a:bodyPr>
          <a:lstStyle/>
          <a:p>
            <a:pPr marL="0" indent="0">
              <a:buNone/>
            </a:pPr>
            <a:endParaRPr lang="en-US" sz="1200" b="1" i="1" u="sng" dirty="0">
              <a:solidFill>
                <a:srgbClr val="FFFF00"/>
              </a:solidFill>
              <a:latin typeface="Arial Narrow" panose="020B0604020202020204" pitchFamily="34" charset="0"/>
              <a:cs typeface="Arial Narrow" panose="020B0604020202020204" pitchFamily="34" charset="0"/>
            </a:endParaRPr>
          </a:p>
          <a:p>
            <a:pPr marL="0" indent="0">
              <a:buNone/>
            </a:pPr>
            <a:r>
              <a:rPr lang="en-US" b="1" i="1" u="sng" dirty="0">
                <a:solidFill>
                  <a:srgbClr val="FFFF00"/>
                </a:solidFill>
                <a:latin typeface="Arial Narrow" panose="020B0604020202020204" pitchFamily="34" charset="0"/>
                <a:cs typeface="Arial Narrow" panose="020B0604020202020204" pitchFamily="34" charset="0"/>
              </a:rPr>
              <a:t>On Campus</a:t>
            </a:r>
            <a:endParaRPr lang="en-US" sz="800" b="1" i="1" u="sng" dirty="0">
              <a:solidFill>
                <a:srgbClr val="FFFF00"/>
              </a:solidFill>
              <a:latin typeface="Arial Narrow" panose="020B0604020202020204" pitchFamily="34" charset="0"/>
              <a:cs typeface="Arial Narrow" panose="020B0604020202020204" pitchFamily="34" charset="0"/>
            </a:endParaRPr>
          </a:p>
          <a:p>
            <a:pPr marL="0" indent="0">
              <a:buNone/>
            </a:pPr>
            <a:endParaRPr lang="en-US" sz="1050" u="sng" dirty="0"/>
          </a:p>
          <a:p>
            <a:pPr>
              <a:buFont typeface="Wingdings" charset="2"/>
              <a:buChar char="Ø"/>
            </a:pPr>
            <a:r>
              <a:rPr lang="en-US" dirty="0">
                <a:solidFill>
                  <a:schemeClr val="bg1"/>
                </a:solidFill>
              </a:rPr>
              <a:t>Campus Counseling Center</a:t>
            </a:r>
          </a:p>
          <a:p>
            <a:pPr>
              <a:buFont typeface="Wingdings" charset="2"/>
              <a:buChar char="Ø"/>
            </a:pPr>
            <a:r>
              <a:rPr lang="en-US" dirty="0">
                <a:solidFill>
                  <a:schemeClr val="bg1"/>
                </a:solidFill>
              </a:rPr>
              <a:t>Campus Pastor and Associate Pastor</a:t>
            </a:r>
          </a:p>
          <a:p>
            <a:pPr>
              <a:buFont typeface="Wingdings" charset="2"/>
              <a:buChar char="Ø"/>
            </a:pPr>
            <a:r>
              <a:rPr lang="en-US" dirty="0">
                <a:solidFill>
                  <a:schemeClr val="bg1"/>
                </a:solidFill>
              </a:rPr>
              <a:t>Student Health Services</a:t>
            </a:r>
          </a:p>
          <a:p>
            <a:pPr marL="0" indent="0">
              <a:buNone/>
            </a:pPr>
            <a:endParaRPr lang="en-US" sz="1050" dirty="0"/>
          </a:p>
          <a:p>
            <a:pPr marL="0" indent="0">
              <a:buNone/>
            </a:pPr>
            <a:r>
              <a:rPr lang="en-US" b="1" i="1" u="sng" dirty="0">
                <a:solidFill>
                  <a:srgbClr val="FFFF00"/>
                </a:solidFill>
                <a:latin typeface="Arial Narrow" panose="020B0604020202020204" pitchFamily="34" charset="0"/>
                <a:cs typeface="Arial Narrow" panose="020B0604020202020204" pitchFamily="34" charset="0"/>
              </a:rPr>
              <a:t>Off Campus</a:t>
            </a:r>
          </a:p>
          <a:p>
            <a:pPr>
              <a:buFont typeface="Wingdings" charset="2"/>
              <a:buChar char="Ø"/>
            </a:pPr>
            <a:r>
              <a:rPr lang="en-US" dirty="0">
                <a:solidFill>
                  <a:schemeClr val="bg1"/>
                </a:solidFill>
              </a:rPr>
              <a:t>New Directions Domestic Abuse &amp; Rape Crisis Center</a:t>
            </a:r>
          </a:p>
          <a:p>
            <a:pPr>
              <a:buFont typeface="Wingdings" charset="2"/>
              <a:buChar char="Ø"/>
            </a:pPr>
            <a:r>
              <a:rPr lang="en-US" dirty="0">
                <a:solidFill>
                  <a:schemeClr val="bg1"/>
                </a:solidFill>
              </a:rPr>
              <a:t>Knox County Victim’s Assistance</a:t>
            </a:r>
          </a:p>
          <a:p>
            <a:pPr>
              <a:buFont typeface="Wingdings" charset="2"/>
              <a:buChar char="Ø"/>
            </a:pPr>
            <a:r>
              <a:rPr lang="en-US" dirty="0">
                <a:solidFill>
                  <a:schemeClr val="bg1"/>
                </a:solidFill>
              </a:rPr>
              <a:t>National Domestic Violence Hotline</a:t>
            </a:r>
          </a:p>
          <a:p>
            <a:pPr>
              <a:buFont typeface="Wingdings" charset="2"/>
              <a:buChar char="Ø"/>
            </a:pPr>
            <a:r>
              <a:rPr lang="en-US" dirty="0">
                <a:solidFill>
                  <a:schemeClr val="bg1"/>
                </a:solidFill>
              </a:rPr>
              <a:t>Ohio Sexual Violence Domestic Violence Hotline </a:t>
            </a:r>
          </a:p>
          <a:p>
            <a:pPr>
              <a:buFont typeface="Wingdings" charset="2"/>
              <a:buChar char="Ø"/>
            </a:pPr>
            <a:r>
              <a:rPr lang="en-US" dirty="0">
                <a:solidFill>
                  <a:schemeClr val="bg1"/>
                </a:solidFill>
              </a:rPr>
              <a:t>Ohio Hispanic Coalition Domestic Violence Hotline</a:t>
            </a:r>
          </a:p>
          <a:p>
            <a:endParaRPr lang="en-US" dirty="0"/>
          </a:p>
        </p:txBody>
      </p:sp>
      <p:sp>
        <p:nvSpPr>
          <p:cNvPr id="5" name="TextBox 4">
            <a:extLst>
              <a:ext uri="{FF2B5EF4-FFF2-40B4-BE49-F238E27FC236}">
                <a16:creationId xmlns:a16="http://schemas.microsoft.com/office/drawing/2014/main" id="{27F823E2-C457-7456-B599-B4EA868AEEBA}"/>
              </a:ext>
            </a:extLst>
          </p:cNvPr>
          <p:cNvSpPr txBox="1"/>
          <p:nvPr/>
        </p:nvSpPr>
        <p:spPr>
          <a:xfrm>
            <a:off x="8330632" y="5329873"/>
            <a:ext cx="2767940" cy="830997"/>
          </a:xfrm>
          <a:prstGeom prst="rect">
            <a:avLst/>
          </a:prstGeom>
          <a:solidFill>
            <a:schemeClr val="accent5">
              <a:lumMod val="60000"/>
              <a:lumOff val="40000"/>
            </a:schemeClr>
          </a:solidFill>
          <a:ln w="38100">
            <a:solidFill>
              <a:schemeClr val="tx1"/>
            </a:solidFill>
          </a:ln>
        </p:spPr>
        <p:txBody>
          <a:bodyPr wrap="square" rtlCol="0">
            <a:spAutoFit/>
          </a:bodyPr>
          <a:lstStyle/>
          <a:p>
            <a:pPr algn="ctr"/>
            <a:r>
              <a:rPr lang="en-US" sz="2400" b="1" dirty="0">
                <a:latin typeface="Abadi MT Condensed Light" panose="020B0306030101010103" pitchFamily="34" charset="77"/>
                <a:cs typeface="Arial" panose="020B0604020202020204" pitchFamily="34" charset="0"/>
              </a:rPr>
              <a:t>More Resources at </a:t>
            </a:r>
            <a:r>
              <a:rPr lang="en-US" sz="2400" b="1" dirty="0" err="1">
                <a:latin typeface="Abadi MT Condensed Light" panose="020B0306030101010103" pitchFamily="34" charset="77"/>
                <a:cs typeface="Arial" panose="020B0604020202020204" pitchFamily="34" charset="0"/>
              </a:rPr>
              <a:t>mvnu.edu</a:t>
            </a:r>
            <a:r>
              <a:rPr lang="en-US" sz="2400" b="1" dirty="0">
                <a:latin typeface="Abadi MT Condensed Light" panose="020B0306030101010103" pitchFamily="34" charset="77"/>
                <a:cs typeface="Arial" panose="020B0604020202020204" pitchFamily="34" charset="0"/>
              </a:rPr>
              <a:t>./</a:t>
            </a:r>
            <a:r>
              <a:rPr lang="en-US" sz="2400" b="1" dirty="0" err="1">
                <a:latin typeface="Abadi MT Condensed Light" panose="020B0306030101010103" pitchFamily="34" charset="77"/>
                <a:cs typeface="Arial" panose="020B0604020202020204" pitchFamily="34" charset="0"/>
              </a:rPr>
              <a:t>titleix</a:t>
            </a:r>
            <a:endParaRPr lang="en-US" sz="2400" b="1" dirty="0">
              <a:latin typeface="Abadi MT Condensed Light" panose="020B0306030101010103" pitchFamily="34" charset="77"/>
              <a:cs typeface="Arial" panose="020B0604020202020204" pitchFamily="34" charset="0"/>
            </a:endParaRPr>
          </a:p>
        </p:txBody>
      </p:sp>
      <p:sp>
        <p:nvSpPr>
          <p:cNvPr id="7" name="TextBox 6">
            <a:extLst>
              <a:ext uri="{FF2B5EF4-FFF2-40B4-BE49-F238E27FC236}">
                <a16:creationId xmlns:a16="http://schemas.microsoft.com/office/drawing/2014/main" id="{CF65D875-5384-6906-00F9-164E7B579F7F}"/>
              </a:ext>
            </a:extLst>
          </p:cNvPr>
          <p:cNvSpPr txBox="1"/>
          <p:nvPr/>
        </p:nvSpPr>
        <p:spPr>
          <a:xfrm>
            <a:off x="6976748" y="681037"/>
            <a:ext cx="3796496" cy="707886"/>
          </a:xfrm>
          <a:prstGeom prst="rect">
            <a:avLst/>
          </a:prstGeom>
          <a:solidFill>
            <a:srgbClr val="FFFF00"/>
          </a:solidFill>
          <a:ln w="57150">
            <a:solidFill>
              <a:schemeClr val="accent5">
                <a:lumMod val="60000"/>
                <a:lumOff val="40000"/>
              </a:schemeClr>
            </a:solidFill>
          </a:ln>
        </p:spPr>
        <p:txBody>
          <a:bodyPr wrap="square" rtlCol="0">
            <a:spAutoFit/>
          </a:bodyPr>
          <a:lstStyle/>
          <a:p>
            <a:pPr algn="ctr"/>
            <a:r>
              <a:rPr lang="en-US" sz="2000" dirty="0">
                <a:latin typeface="Baguet Script" panose="020F0502020204030204" pitchFamily="34" charset="0"/>
              </a:rPr>
              <a:t>Directly access numbers from “How to Get Help”  tab on webpage</a:t>
            </a:r>
          </a:p>
        </p:txBody>
      </p:sp>
      <p:pic>
        <p:nvPicPr>
          <p:cNvPr id="6" name="Picture 5">
            <a:extLst>
              <a:ext uri="{FF2B5EF4-FFF2-40B4-BE49-F238E27FC236}">
                <a16:creationId xmlns:a16="http://schemas.microsoft.com/office/drawing/2014/main" id="{B3FB94D7-44BE-3D18-DE5E-659CF9E28F44}"/>
              </a:ext>
            </a:extLst>
          </p:cNvPr>
          <p:cNvPicPr>
            <a:picLocks noChangeAspect="1"/>
          </p:cNvPicPr>
          <p:nvPr/>
        </p:nvPicPr>
        <p:blipFill>
          <a:blip r:embed="rId2"/>
          <a:stretch>
            <a:fillRect/>
          </a:stretch>
        </p:blipFill>
        <p:spPr>
          <a:xfrm>
            <a:off x="8655960" y="2030259"/>
            <a:ext cx="2117284" cy="3085746"/>
          </a:xfrm>
          <a:prstGeom prst="rect">
            <a:avLst/>
          </a:prstGeom>
          <a:ln w="57150">
            <a:solidFill>
              <a:schemeClr val="tx1"/>
            </a:solidFill>
          </a:ln>
        </p:spPr>
      </p:pic>
      <p:pic>
        <p:nvPicPr>
          <p:cNvPr id="8" name="Picture 7">
            <a:extLst>
              <a:ext uri="{FF2B5EF4-FFF2-40B4-BE49-F238E27FC236}">
                <a16:creationId xmlns:a16="http://schemas.microsoft.com/office/drawing/2014/main" id="{B0595502-0369-9E66-9454-5EDF22938F61}"/>
              </a:ext>
            </a:extLst>
          </p:cNvPr>
          <p:cNvPicPr>
            <a:picLocks noChangeAspect="1"/>
          </p:cNvPicPr>
          <p:nvPr/>
        </p:nvPicPr>
        <p:blipFill>
          <a:blip r:embed="rId3"/>
          <a:stretch>
            <a:fillRect/>
          </a:stretch>
        </p:blipFill>
        <p:spPr>
          <a:xfrm>
            <a:off x="6009503" y="2504395"/>
            <a:ext cx="2234632" cy="1068737"/>
          </a:xfrm>
          <a:prstGeom prst="rect">
            <a:avLst/>
          </a:prstGeom>
        </p:spPr>
      </p:pic>
    </p:spTree>
    <p:extLst>
      <p:ext uri="{BB962C8B-B14F-4D97-AF65-F5344CB8AC3E}">
        <p14:creationId xmlns:p14="http://schemas.microsoft.com/office/powerpoint/2010/main" val="3865736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5702</Words>
  <Application>Microsoft Macintosh PowerPoint</Application>
  <PresentationFormat>Widescreen</PresentationFormat>
  <Paragraphs>503</Paragraphs>
  <Slides>58</Slides>
  <Notes>5</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58</vt:i4>
      </vt:variant>
    </vt:vector>
  </HeadingPairs>
  <TitlesOfParts>
    <vt:vector size="75" baseType="lpstr">
      <vt:lpstr>Abadi MT Condensed Extra Bold</vt:lpstr>
      <vt:lpstr>Abadi MT Condensed Light</vt:lpstr>
      <vt:lpstr>Arial</vt:lpstr>
      <vt:lpstr>Arial Narrow</vt:lpstr>
      <vt:lpstr>Baguet Script</vt:lpstr>
      <vt:lpstr>Calibri</vt:lpstr>
      <vt:lpstr>Calibri Light</vt:lpstr>
      <vt:lpstr>CIDFont+F2</vt:lpstr>
      <vt:lpstr>CIDFont+F3</vt:lpstr>
      <vt:lpstr>Courier New</vt:lpstr>
      <vt:lpstr>DINbekBold</vt:lpstr>
      <vt:lpstr>Roboto</vt:lpstr>
      <vt:lpstr>Segoe Print</vt:lpstr>
      <vt:lpstr>Source Sans Pro</vt:lpstr>
      <vt:lpstr>Symbol</vt:lpstr>
      <vt:lpstr>Wingdings</vt:lpstr>
      <vt:lpstr>Office Theme</vt:lpstr>
      <vt:lpstr>PowerPoint Presentation</vt:lpstr>
      <vt:lpstr>PowerPoint Presentation</vt:lpstr>
      <vt:lpstr>Religious  Expression   Who We Are and What We Believe </vt:lpstr>
      <vt:lpstr>PowerPoint Presentation</vt:lpstr>
      <vt:lpstr> Ethic of Care </vt:lpstr>
      <vt:lpstr>PowerPoint Presentation</vt:lpstr>
      <vt:lpstr>PowerPoint Presentation</vt:lpstr>
      <vt:lpstr>MANDATED REPORTER</vt:lpstr>
      <vt:lpstr>Confidential Resources</vt:lpstr>
      <vt:lpstr>SUPPORTIVE MEASURES</vt:lpstr>
      <vt:lpstr>      Important Things to Know </vt:lpstr>
      <vt:lpstr>Terms Roles Prohibited Conduct</vt:lpstr>
      <vt:lpstr>PowerPoint Presentation</vt:lpstr>
      <vt:lpstr>PowerPoint Presentation</vt:lpstr>
      <vt:lpstr>Resolving Complaints under ADA/Section 504</vt:lpstr>
      <vt:lpstr>Resolving Complaints under ADA/Section 504:  Employer / Visitor</vt:lpstr>
      <vt:lpstr>Resolving Complaints under ADA/Section 504: Student</vt:lpstr>
      <vt:lpstr>Resolving Complaints under ADA/Section 504: Student</vt:lpstr>
      <vt:lpstr>Terms: Preponderance of the Evidence (Section II. Glossary &amp; Definitions)</vt:lpstr>
      <vt:lpstr>Terms: Preponderance of the Evidence (Section II. Glossary &amp; Definitions)</vt:lpstr>
      <vt:lpstr>PowerPoint Presentation</vt:lpstr>
      <vt:lpstr>PowerPoint Presentation</vt:lpstr>
      <vt:lpstr>PowerPoint Presentation</vt:lpstr>
      <vt:lpstr>TIX – Sexual Harassment Jurisdiction (see VII.A.)</vt:lpstr>
      <vt:lpstr>PROHIBITED CONDUCT (see VII. A.)</vt:lpstr>
      <vt:lpstr>PREGNANCY ACCOMMODATIONS AND RELATED CONDITIONS FOR STUDENTS AND EMPLOYEES </vt:lpstr>
      <vt:lpstr>PREGNANCY ACCOMMODATIONS AND RELATED CONDITIONS FOR STUDENTS AND EMPLOYEES </vt:lpstr>
      <vt:lpstr>Non-TIX PROHIBITED CONDUCT (see VII. B.)</vt:lpstr>
      <vt:lpstr>What Is Discriminatory Harassment? </vt:lpstr>
      <vt:lpstr>PowerPoint Presentation</vt:lpstr>
      <vt:lpstr>Investigation &amp; Resolution Options</vt:lpstr>
      <vt:lpstr>PowerPoint Presentation</vt:lpstr>
      <vt:lpstr>PowerPoint Presentation</vt:lpstr>
      <vt:lpstr>Investigator Role  (Section XI.G.1.) </vt:lpstr>
      <vt:lpstr>Investigator Role (Section XI.G.1.) </vt:lpstr>
      <vt:lpstr>Investigator Role - Review of Evidence  (Section XI.G.2.)</vt:lpstr>
      <vt:lpstr>Investigator Role - Investigation Report  (Section XI.G.3.)</vt:lpstr>
      <vt:lpstr>Investigator Role - Investigation Report  (Section XI.G.3.)</vt:lpstr>
      <vt:lpstr>FINAL TIX Assessment &amp; Appeal  (Section XI.G.4.)</vt:lpstr>
      <vt:lpstr>PowerPoint Presentation</vt:lpstr>
      <vt:lpstr>PowerPoint Presentation</vt:lpstr>
      <vt:lpstr>Investigator Resolution Process –  Non-Title IX – Sexual Misconduct  (Section XI.G.5.)</vt:lpstr>
      <vt:lpstr>Investigator Resolution Process –  Non-Title IX – Sexual Misconduct (Section XI.G.5.)</vt:lpstr>
      <vt:lpstr>Investigator Resolution Process –  Non-Title IX – Sexual Misconduct (Section XI.G.5.)</vt:lpstr>
      <vt:lpstr>Investigator Resolution Process – Adjudication (Section XI.G.5.)</vt:lpstr>
      <vt:lpstr>Investigator Resolution Process – Adjudication  (Section XI.G.5. and XI.G.H.)</vt:lpstr>
      <vt:lpstr>Hearing Resolution - Title IX</vt:lpstr>
      <vt:lpstr>Hearing Resolution Process – TIX  (Section XI.G.6.)</vt:lpstr>
      <vt:lpstr>Hearing Resolution Process – TIX  (Section XI.G.6.)</vt:lpstr>
      <vt:lpstr>Hearing Resolution Process – TIX  (Section XI.G.6.)</vt:lpstr>
      <vt:lpstr>Hearing Resolution Process – TIX  (Section XI.G.6.)</vt:lpstr>
      <vt:lpstr>Hearing Resolution Process – TIX  (Section XI.G.6.)</vt:lpstr>
      <vt:lpstr>Hearing Resolution Process – TIX  (Section XI.G.6.)</vt:lpstr>
      <vt:lpstr>Hearing Resolution Process – TIX  (Section XI.G.6.)</vt:lpstr>
      <vt:lpstr>Hearing Resolution Process – TIX  (Section XI.G.6.)</vt:lpstr>
      <vt:lpstr>APPEAL Process –  Hearing &amp; Investigator Resolution (Section XI.I.)</vt:lpstr>
      <vt:lpstr>Information &amp;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titleix</dc:creator>
  <cp:lastModifiedBy> titleix</cp:lastModifiedBy>
  <cp:revision>3</cp:revision>
  <dcterms:created xsi:type="dcterms:W3CDTF">2023-08-07T00:03:41Z</dcterms:created>
  <dcterms:modified xsi:type="dcterms:W3CDTF">2023-08-07T02:08:47Z</dcterms:modified>
</cp:coreProperties>
</file>