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0"/>
  </p:notesMasterIdLst>
  <p:handoutMasterIdLst>
    <p:handoutMasterId r:id="rId71"/>
  </p:handoutMasterIdLst>
  <p:sldIdLst>
    <p:sldId id="283" r:id="rId5"/>
    <p:sldId id="295" r:id="rId6"/>
    <p:sldId id="527" r:id="rId7"/>
    <p:sldId id="471" r:id="rId8"/>
    <p:sldId id="359" r:id="rId9"/>
    <p:sldId id="378" r:id="rId10"/>
    <p:sldId id="473" r:id="rId11"/>
    <p:sldId id="472" r:id="rId12"/>
    <p:sldId id="474" r:id="rId13"/>
    <p:sldId id="353" r:id="rId14"/>
    <p:sldId id="523" r:id="rId15"/>
    <p:sldId id="524" r:id="rId16"/>
    <p:sldId id="383" r:id="rId17"/>
    <p:sldId id="476" r:id="rId18"/>
    <p:sldId id="541" r:id="rId19"/>
    <p:sldId id="542" r:id="rId20"/>
    <p:sldId id="543" r:id="rId21"/>
    <p:sldId id="544" r:id="rId22"/>
    <p:sldId id="545" r:id="rId23"/>
    <p:sldId id="546" r:id="rId24"/>
    <p:sldId id="547" r:id="rId25"/>
    <p:sldId id="548" r:id="rId26"/>
    <p:sldId id="549" r:id="rId27"/>
    <p:sldId id="515" r:id="rId28"/>
    <p:sldId id="517" r:id="rId29"/>
    <p:sldId id="518" r:id="rId30"/>
    <p:sldId id="519" r:id="rId31"/>
    <p:sldId id="520" r:id="rId32"/>
    <p:sldId id="521" r:id="rId33"/>
    <p:sldId id="522" r:id="rId34"/>
    <p:sldId id="477" r:id="rId35"/>
    <p:sldId id="496" r:id="rId36"/>
    <p:sldId id="497" r:id="rId37"/>
    <p:sldId id="535" r:id="rId38"/>
    <p:sldId id="498" r:id="rId39"/>
    <p:sldId id="495" r:id="rId40"/>
    <p:sldId id="525" r:id="rId41"/>
    <p:sldId id="503" r:id="rId42"/>
    <p:sldId id="533" r:id="rId43"/>
    <p:sldId id="534" r:id="rId44"/>
    <p:sldId id="530" r:id="rId45"/>
    <p:sldId id="526" r:id="rId46"/>
    <p:sldId id="437" r:id="rId47"/>
    <p:sldId id="438" r:id="rId48"/>
    <p:sldId id="439" r:id="rId49"/>
    <p:sldId id="440" r:id="rId50"/>
    <p:sldId id="442" r:id="rId51"/>
    <p:sldId id="444" r:id="rId52"/>
    <p:sldId id="540" r:id="rId53"/>
    <p:sldId id="538" r:id="rId54"/>
    <p:sldId id="539" r:id="rId55"/>
    <p:sldId id="536" r:id="rId56"/>
    <p:sldId id="531" r:id="rId57"/>
    <p:sldId id="532" r:id="rId58"/>
    <p:sldId id="537" r:id="rId59"/>
    <p:sldId id="401" r:id="rId60"/>
    <p:sldId id="402" r:id="rId61"/>
    <p:sldId id="403" r:id="rId62"/>
    <p:sldId id="404" r:id="rId63"/>
    <p:sldId id="405" r:id="rId64"/>
    <p:sldId id="406" r:id="rId65"/>
    <p:sldId id="407" r:id="rId66"/>
    <p:sldId id="529" r:id="rId67"/>
    <p:sldId id="355" r:id="rId68"/>
    <p:sldId id="452" r:id="rId6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B"/>
    <a:srgbClr val="4472C4"/>
    <a:srgbClr val="002B60"/>
    <a:srgbClr val="002C60"/>
    <a:srgbClr val="032D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AB361-A4E6-25C4-443E-744B7B864BDF}" v="598" dt="2021-06-02T22:04:49.191"/>
    <p1510:client id="{6DEB5E60-F2C6-EBF3-00C5-65930366319D}" v="62" dt="2021-06-01T15:00:33.892"/>
    <p1510:client id="{731103FE-4100-CD6E-B515-6A7A08C4FEDD}" v="4" dt="2021-06-01T17:13:01.584"/>
    <p1510:client id="{C423DF5B-B103-9E87-8771-AD50B36457C1}" v="6" dt="2021-05-28T18:53:00.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73" autoAdjust="0"/>
  </p:normalViewPr>
  <p:slideViewPr>
    <p:cSldViewPr snapToGrid="0">
      <p:cViewPr varScale="1">
        <p:scale>
          <a:sx n="70" d="100"/>
          <a:sy n="70" d="100"/>
        </p:scale>
        <p:origin x="15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ie Williams" userId="S::vwilliam@mvnu.edu::03400db0-9375-409c-8e4c-ce0b32a29780" providerId="AD" clId="Web-{6DEB5E60-F2C6-EBF3-00C5-65930366319D}"/>
    <pc:docChg chg="modSld">
      <pc:chgData name="Vickie Williams" userId="S::vwilliam@mvnu.edu::03400db0-9375-409c-8e4c-ce0b32a29780" providerId="AD" clId="Web-{6DEB5E60-F2C6-EBF3-00C5-65930366319D}" dt="2021-06-01T15:00:33.892" v="30" actId="20577"/>
      <pc:docMkLst>
        <pc:docMk/>
      </pc:docMkLst>
      <pc:sldChg chg="modSp">
        <pc:chgData name="Vickie Williams" userId="S::vwilliam@mvnu.edu::03400db0-9375-409c-8e4c-ce0b32a29780" providerId="AD" clId="Web-{6DEB5E60-F2C6-EBF3-00C5-65930366319D}" dt="2021-06-01T15:00:33.892" v="30" actId="20577"/>
        <pc:sldMkLst>
          <pc:docMk/>
          <pc:sldMk cId="113899425" sldId="409"/>
        </pc:sldMkLst>
        <pc:spChg chg="mod">
          <ac:chgData name="Vickie Williams" userId="S::vwilliam@mvnu.edu::03400db0-9375-409c-8e4c-ce0b32a29780" providerId="AD" clId="Web-{6DEB5E60-F2C6-EBF3-00C5-65930366319D}" dt="2021-06-01T15:00:33.892" v="30" actId="20577"/>
          <ac:spMkLst>
            <pc:docMk/>
            <pc:sldMk cId="113899425" sldId="409"/>
            <ac:spMk id="5" creationId="{00000000-0000-0000-0000-000000000000}"/>
          </ac:spMkLst>
        </pc:spChg>
      </pc:sldChg>
    </pc:docChg>
  </pc:docChgLst>
  <pc:docChgLst>
    <pc:chgData name="Joshua Kusch" userId="S::joskusch@mvnu.edu::ed77df99-5425-43da-905b-e31ab82e0ccb" providerId="AD" clId="Web-{731103FE-4100-CD6E-B515-6A7A08C4FEDD}"/>
    <pc:docChg chg="modSld">
      <pc:chgData name="Joshua Kusch" userId="S::joskusch@mvnu.edu::ed77df99-5425-43da-905b-e31ab82e0ccb" providerId="AD" clId="Web-{731103FE-4100-CD6E-B515-6A7A08C4FEDD}" dt="2021-06-01T17:13:01.584" v="1" actId="20577"/>
      <pc:docMkLst>
        <pc:docMk/>
      </pc:docMkLst>
      <pc:sldChg chg="modSp">
        <pc:chgData name="Joshua Kusch" userId="S::joskusch@mvnu.edu::ed77df99-5425-43da-905b-e31ab82e0ccb" providerId="AD" clId="Web-{731103FE-4100-CD6E-B515-6A7A08C4FEDD}" dt="2021-06-01T17:13:01.584" v="1" actId="20577"/>
        <pc:sldMkLst>
          <pc:docMk/>
          <pc:sldMk cId="653624017" sldId="451"/>
        </pc:sldMkLst>
        <pc:spChg chg="mod">
          <ac:chgData name="Joshua Kusch" userId="S::joskusch@mvnu.edu::ed77df99-5425-43da-905b-e31ab82e0ccb" providerId="AD" clId="Web-{731103FE-4100-CD6E-B515-6A7A08C4FEDD}" dt="2021-06-01T17:13:01.584" v="1" actId="20577"/>
          <ac:spMkLst>
            <pc:docMk/>
            <pc:sldMk cId="653624017" sldId="451"/>
            <ac:spMk id="5" creationId="{00000000-0000-0000-0000-000000000000}"/>
          </ac:spMkLst>
        </pc:spChg>
      </pc:sldChg>
    </pc:docChg>
  </pc:docChgLst>
  <pc:docChgLst>
    <pc:chgData name="Vickie Williams" userId="S::vwilliam@mvnu.edu::03400db0-9375-409c-8e4c-ce0b32a29780" providerId="AD" clId="Web-{C423DF5B-B103-9E87-8771-AD50B36457C1}"/>
    <pc:docChg chg="modSld">
      <pc:chgData name="Vickie Williams" userId="S::vwilliam@mvnu.edu::03400db0-9375-409c-8e4c-ce0b32a29780" providerId="AD" clId="Web-{C423DF5B-B103-9E87-8771-AD50B36457C1}" dt="2021-05-28T18:52:58.330" v="1" actId="20577"/>
      <pc:docMkLst>
        <pc:docMk/>
      </pc:docMkLst>
      <pc:sldChg chg="modSp">
        <pc:chgData name="Vickie Williams" userId="S::vwilliam@mvnu.edu::03400db0-9375-409c-8e4c-ce0b32a29780" providerId="AD" clId="Web-{C423DF5B-B103-9E87-8771-AD50B36457C1}" dt="2021-05-28T18:52:58.330" v="1" actId="20577"/>
        <pc:sldMkLst>
          <pc:docMk/>
          <pc:sldMk cId="3732071672" sldId="414"/>
        </pc:sldMkLst>
        <pc:spChg chg="mod">
          <ac:chgData name="Vickie Williams" userId="S::vwilliam@mvnu.edu::03400db0-9375-409c-8e4c-ce0b32a29780" providerId="AD" clId="Web-{C423DF5B-B103-9E87-8771-AD50B36457C1}" dt="2021-05-28T18:52:58.330" v="1" actId="20577"/>
          <ac:spMkLst>
            <pc:docMk/>
            <pc:sldMk cId="3732071672" sldId="414"/>
            <ac:spMk id="6" creationId="{C3361E7C-D096-2946-89B9-1BD4F32EE654}"/>
          </ac:spMkLst>
        </pc:spChg>
      </pc:sldChg>
    </pc:docChg>
  </pc:docChgLst>
  <pc:docChgLst>
    <pc:chgData name="Joy Strickland" userId="S::racstrickland@mvnu.edu::3e8223ce-24dc-43ee-a05b-9716ef5260a6" providerId="AD" clId="Web-{577AB361-A4E6-25C4-443E-744B7B864BDF}"/>
    <pc:docChg chg="delSld modSld">
      <pc:chgData name="Joy Strickland" userId="S::racstrickland@mvnu.edu::3e8223ce-24dc-43ee-a05b-9716ef5260a6" providerId="AD" clId="Web-{577AB361-A4E6-25C4-443E-744B7B864BDF}" dt="2021-06-02T22:04:49.191" v="918" actId="1076"/>
      <pc:docMkLst>
        <pc:docMk/>
      </pc:docMkLst>
      <pc:sldChg chg="modNotes">
        <pc:chgData name="Joy Strickland" userId="S::racstrickland@mvnu.edu::3e8223ce-24dc-43ee-a05b-9716ef5260a6" providerId="AD" clId="Web-{577AB361-A4E6-25C4-443E-744B7B864BDF}" dt="2021-06-02T21:17:20.425" v="910"/>
        <pc:sldMkLst>
          <pc:docMk/>
          <pc:sldMk cId="3817968764" sldId="418"/>
        </pc:sldMkLst>
      </pc:sldChg>
      <pc:sldChg chg="modNotes">
        <pc:chgData name="Joy Strickland" userId="S::racstrickland@mvnu.edu::3e8223ce-24dc-43ee-a05b-9716ef5260a6" providerId="AD" clId="Web-{577AB361-A4E6-25C4-443E-744B7B864BDF}" dt="2021-06-02T20:13:35.564" v="563"/>
        <pc:sldMkLst>
          <pc:docMk/>
          <pc:sldMk cId="2220612934" sldId="419"/>
        </pc:sldMkLst>
      </pc:sldChg>
      <pc:sldChg chg="addSp delSp modSp">
        <pc:chgData name="Joy Strickland" userId="S::racstrickland@mvnu.edu::3e8223ce-24dc-43ee-a05b-9716ef5260a6" providerId="AD" clId="Web-{577AB361-A4E6-25C4-443E-744B7B864BDF}" dt="2021-06-02T20:55:58.997" v="823" actId="20577"/>
        <pc:sldMkLst>
          <pc:docMk/>
          <pc:sldMk cId="213662324" sldId="420"/>
        </pc:sldMkLst>
        <pc:spChg chg="del mod">
          <ac:chgData name="Joy Strickland" userId="S::racstrickland@mvnu.edu::3e8223ce-24dc-43ee-a05b-9716ef5260a6" providerId="AD" clId="Web-{577AB361-A4E6-25C4-443E-744B7B864BDF}" dt="2021-06-02T20:14:12.752" v="566"/>
          <ac:spMkLst>
            <pc:docMk/>
            <pc:sldMk cId="213662324" sldId="420"/>
            <ac:spMk id="2" creationId="{7A302E34-9D0F-F941-9CBB-F27BC59DDBE5}"/>
          </ac:spMkLst>
        </pc:spChg>
        <pc:spChg chg="mod">
          <ac:chgData name="Joy Strickland" userId="S::racstrickland@mvnu.edu::3e8223ce-24dc-43ee-a05b-9716ef5260a6" providerId="AD" clId="Web-{577AB361-A4E6-25C4-443E-744B7B864BDF}" dt="2021-06-02T20:55:58.997" v="823" actId="20577"/>
          <ac:spMkLst>
            <pc:docMk/>
            <pc:sldMk cId="213662324" sldId="420"/>
            <ac:spMk id="3" creationId="{00000000-0000-0000-0000-000000000000}"/>
          </ac:spMkLst>
        </pc:spChg>
        <pc:picChg chg="add del mod">
          <ac:chgData name="Joy Strickland" userId="S::racstrickland@mvnu.edu::3e8223ce-24dc-43ee-a05b-9716ef5260a6" providerId="AD" clId="Web-{577AB361-A4E6-25C4-443E-744B7B864BDF}" dt="2021-06-02T20:15:42.785" v="570"/>
          <ac:picMkLst>
            <pc:docMk/>
            <pc:sldMk cId="213662324" sldId="420"/>
            <ac:picMk id="4" creationId="{8CFFE6B6-8BD3-4567-9F00-34BEB00B074F}"/>
          </ac:picMkLst>
        </pc:picChg>
      </pc:sldChg>
      <pc:sldChg chg="modSp">
        <pc:chgData name="Joy Strickland" userId="S::racstrickland@mvnu.edu::3e8223ce-24dc-43ee-a05b-9716ef5260a6" providerId="AD" clId="Web-{577AB361-A4E6-25C4-443E-744B7B864BDF}" dt="2021-06-02T22:04:33.972" v="914" actId="20577"/>
        <pc:sldMkLst>
          <pc:docMk/>
          <pc:sldMk cId="1179822570" sldId="421"/>
        </pc:sldMkLst>
        <pc:spChg chg="mod">
          <ac:chgData name="Joy Strickland" userId="S::racstrickland@mvnu.edu::3e8223ce-24dc-43ee-a05b-9716ef5260a6" providerId="AD" clId="Web-{577AB361-A4E6-25C4-443E-744B7B864BDF}" dt="2021-06-02T22:04:33.972" v="914" actId="20577"/>
          <ac:spMkLst>
            <pc:docMk/>
            <pc:sldMk cId="1179822570" sldId="421"/>
            <ac:spMk id="2" creationId="{7A302E34-9D0F-F941-9CBB-F27BC59DDBE5}"/>
          </ac:spMkLst>
        </pc:spChg>
      </pc:sldChg>
      <pc:sldChg chg="modSp modNotes">
        <pc:chgData name="Joy Strickland" userId="S::racstrickland@mvnu.edu::3e8223ce-24dc-43ee-a05b-9716ef5260a6" providerId="AD" clId="Web-{577AB361-A4E6-25C4-443E-744B7B864BDF}" dt="2021-06-02T20:54:22.185" v="810"/>
        <pc:sldMkLst>
          <pc:docMk/>
          <pc:sldMk cId="2336305332" sldId="422"/>
        </pc:sldMkLst>
        <pc:spChg chg="mod">
          <ac:chgData name="Joy Strickland" userId="S::racstrickland@mvnu.edu::3e8223ce-24dc-43ee-a05b-9716ef5260a6" providerId="AD" clId="Web-{577AB361-A4E6-25C4-443E-744B7B864BDF}" dt="2021-06-02T20:54:09.029" v="808" actId="20577"/>
          <ac:spMkLst>
            <pc:docMk/>
            <pc:sldMk cId="2336305332" sldId="422"/>
            <ac:spMk id="2" creationId="{7A302E34-9D0F-F941-9CBB-F27BC59DDBE5}"/>
          </ac:spMkLst>
        </pc:spChg>
      </pc:sldChg>
      <pc:sldChg chg="delSp modSp">
        <pc:chgData name="Joy Strickland" userId="S::racstrickland@mvnu.edu::3e8223ce-24dc-43ee-a05b-9716ef5260a6" providerId="AD" clId="Web-{577AB361-A4E6-25C4-443E-744B7B864BDF}" dt="2021-06-02T22:04:49.191" v="918" actId="1076"/>
        <pc:sldMkLst>
          <pc:docMk/>
          <pc:sldMk cId="1879896329" sldId="423"/>
        </pc:sldMkLst>
        <pc:spChg chg="mod">
          <ac:chgData name="Joy Strickland" userId="S::racstrickland@mvnu.edu::3e8223ce-24dc-43ee-a05b-9716ef5260a6" providerId="AD" clId="Web-{577AB361-A4E6-25C4-443E-744B7B864BDF}" dt="2021-06-02T22:04:49.191" v="918" actId="1076"/>
          <ac:spMkLst>
            <pc:docMk/>
            <pc:sldMk cId="1879896329" sldId="423"/>
            <ac:spMk id="2" creationId="{7A302E34-9D0F-F941-9CBB-F27BC59DDBE5}"/>
          </ac:spMkLst>
        </pc:spChg>
        <pc:spChg chg="mod">
          <ac:chgData name="Joy Strickland" userId="S::racstrickland@mvnu.edu::3e8223ce-24dc-43ee-a05b-9716ef5260a6" providerId="AD" clId="Web-{577AB361-A4E6-25C4-443E-744B7B864BDF}" dt="2021-06-02T20:56:37.028" v="835" actId="20577"/>
          <ac:spMkLst>
            <pc:docMk/>
            <pc:sldMk cId="1879896329" sldId="423"/>
            <ac:spMk id="5" creationId="{00000000-0000-0000-0000-000000000000}"/>
          </ac:spMkLst>
        </pc:spChg>
        <pc:spChg chg="del mod">
          <ac:chgData name="Joy Strickland" userId="S::racstrickland@mvnu.edu::3e8223ce-24dc-43ee-a05b-9716ef5260a6" providerId="AD" clId="Web-{577AB361-A4E6-25C4-443E-744B7B864BDF}" dt="2021-06-02T20:56:50.872" v="837"/>
          <ac:spMkLst>
            <pc:docMk/>
            <pc:sldMk cId="1879896329" sldId="423"/>
            <ac:spMk id="7" creationId="{A5126DD1-B4A3-1E4A-9DD0-D0C1CCCDAD73}"/>
          </ac:spMkLst>
        </pc:spChg>
      </pc:sldChg>
      <pc:sldChg chg="delSp modSp modNotes">
        <pc:chgData name="Joy Strickland" userId="S::racstrickland@mvnu.edu::3e8223ce-24dc-43ee-a05b-9716ef5260a6" providerId="AD" clId="Web-{577AB361-A4E6-25C4-443E-744B7B864BDF}" dt="2021-06-02T21:01:01.573" v="907"/>
        <pc:sldMkLst>
          <pc:docMk/>
          <pc:sldMk cId="490858002" sldId="424"/>
        </pc:sldMkLst>
        <pc:spChg chg="del mod">
          <ac:chgData name="Joy Strickland" userId="S::racstrickland@mvnu.edu::3e8223ce-24dc-43ee-a05b-9716ef5260a6" providerId="AD" clId="Web-{577AB361-A4E6-25C4-443E-744B7B864BDF}" dt="2021-06-02T20:59:30.855" v="883"/>
          <ac:spMkLst>
            <pc:docMk/>
            <pc:sldMk cId="490858002" sldId="424"/>
            <ac:spMk id="2" creationId="{7A302E34-9D0F-F941-9CBB-F27BC59DDBE5}"/>
          </ac:spMkLst>
        </pc:spChg>
        <pc:spChg chg="mod">
          <ac:chgData name="Joy Strickland" userId="S::racstrickland@mvnu.edu::3e8223ce-24dc-43ee-a05b-9716ef5260a6" providerId="AD" clId="Web-{577AB361-A4E6-25C4-443E-744B7B864BDF}" dt="2021-06-02T20:59:06.761" v="879" actId="20577"/>
          <ac:spMkLst>
            <pc:docMk/>
            <pc:sldMk cId="490858002" sldId="424"/>
            <ac:spMk id="5" creationId="{00000000-0000-0000-0000-000000000000}"/>
          </ac:spMkLst>
        </pc:spChg>
        <pc:spChg chg="mod">
          <ac:chgData name="Joy Strickland" userId="S::racstrickland@mvnu.edu::3e8223ce-24dc-43ee-a05b-9716ef5260a6" providerId="AD" clId="Web-{577AB361-A4E6-25C4-443E-744B7B864BDF}" dt="2021-06-02T21:00:44.901" v="906" actId="20577"/>
          <ac:spMkLst>
            <pc:docMk/>
            <pc:sldMk cId="490858002" sldId="424"/>
            <ac:spMk id="7" creationId="{A5126DD1-B4A3-1E4A-9DD0-D0C1CCCDAD73}"/>
          </ac:spMkLst>
        </pc:spChg>
      </pc:sldChg>
      <pc:sldChg chg="del">
        <pc:chgData name="Joy Strickland" userId="S::racstrickland@mvnu.edu::3e8223ce-24dc-43ee-a05b-9716ef5260a6" providerId="AD" clId="Web-{577AB361-A4E6-25C4-443E-744B7B864BDF}" dt="2021-06-02T21:01:34.385" v="908"/>
        <pc:sldMkLst>
          <pc:docMk/>
          <pc:sldMk cId="4116539357" sldId="425"/>
        </pc:sldMkLst>
      </pc:sldChg>
      <pc:sldChg chg="del">
        <pc:chgData name="Joy Strickland" userId="S::racstrickland@mvnu.edu::3e8223ce-24dc-43ee-a05b-9716ef5260a6" providerId="AD" clId="Web-{577AB361-A4E6-25C4-443E-744B7B864BDF}" dt="2021-06-02T21:01:38.760" v="909"/>
        <pc:sldMkLst>
          <pc:docMk/>
          <pc:sldMk cId="1515924616" sldId="4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1081" y="1"/>
            <a:ext cx="3037735" cy="466088"/>
          </a:xfrm>
          <a:prstGeom prst="rect">
            <a:avLst/>
          </a:prstGeom>
        </p:spPr>
        <p:txBody>
          <a:bodyPr vert="horz" lIns="91440" tIns="45720" rIns="91440" bIns="45720" rtlCol="0"/>
          <a:lstStyle>
            <a:lvl1pPr algn="r">
              <a:defRPr sz="1200"/>
            </a:lvl1pPr>
          </a:lstStyle>
          <a:p>
            <a:fld id="{982FF33B-D3B3-4841-AF71-392B123B0175}" type="datetimeFigureOut">
              <a:rPr lang="en-US" smtClean="0"/>
              <a:t>6/2/2022</a:t>
            </a:fld>
            <a:endParaRPr lang="en-US"/>
          </a:p>
        </p:txBody>
      </p:sp>
      <p:sp>
        <p:nvSpPr>
          <p:cNvPr id="4" name="Footer Placeholder 3"/>
          <p:cNvSpPr>
            <a:spLocks noGrp="1"/>
          </p:cNvSpPr>
          <p:nvPr>
            <p:ph type="ftr" sz="quarter" idx="2"/>
          </p:nvPr>
        </p:nvSpPr>
        <p:spPr>
          <a:xfrm>
            <a:off x="0" y="8830313"/>
            <a:ext cx="3037735" cy="4660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3"/>
            <a:ext cx="3037735" cy="466088"/>
          </a:xfrm>
          <a:prstGeom prst="rect">
            <a:avLst/>
          </a:prstGeom>
        </p:spPr>
        <p:txBody>
          <a:bodyPr vert="horz" lIns="91440" tIns="45720" rIns="91440" bIns="45720" rtlCol="0" anchor="b"/>
          <a:lstStyle>
            <a:lvl1pPr algn="r">
              <a:defRPr sz="1200"/>
            </a:lvl1pPr>
          </a:lstStyle>
          <a:p>
            <a:fld id="{DAA96E5C-8752-478E-A60D-68F1C60633FD}" type="slidenum">
              <a:rPr lang="en-US" smtClean="0"/>
              <a:t>‹#›</a:t>
            </a:fld>
            <a:endParaRPr lang="en-US"/>
          </a:p>
        </p:txBody>
      </p:sp>
    </p:spTree>
    <p:extLst>
      <p:ext uri="{BB962C8B-B14F-4D97-AF65-F5344CB8AC3E}">
        <p14:creationId xmlns:p14="http://schemas.microsoft.com/office/powerpoint/2010/main" val="1763297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317" tIns="46659" rIns="93317" bIns="46659" rtlCol="0"/>
          <a:lstStyle>
            <a:lvl1pPr algn="r">
              <a:defRPr sz="1200"/>
            </a:lvl1pPr>
          </a:lstStyle>
          <a:p>
            <a:fld id="{22C38033-17E3-C94F-8EFC-44808788C788}" type="datetimeFigureOut">
              <a:rPr lang="en-US" smtClean="0"/>
              <a:t>6/2/2022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317" tIns="46659" rIns="93317" bIns="46659" rtlCol="0" anchor="b"/>
          <a:lstStyle>
            <a:lvl1pPr algn="r">
              <a:defRPr sz="1200"/>
            </a:lvl1pPr>
          </a:lstStyle>
          <a:p>
            <a:fld id="{63F7F7AB-2A1E-8E42-B084-2FE839C05E1D}" type="slidenum">
              <a:rPr lang="en-US" smtClean="0"/>
              <a:t>‹#›</a:t>
            </a:fld>
            <a:endParaRPr lang="en-US"/>
          </a:p>
        </p:txBody>
      </p:sp>
    </p:spTree>
    <p:extLst>
      <p:ext uri="{BB962C8B-B14F-4D97-AF65-F5344CB8AC3E}">
        <p14:creationId xmlns:p14="http://schemas.microsoft.com/office/powerpoint/2010/main" val="225048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1</a:t>
            </a:fld>
            <a:endParaRPr lang="en-US"/>
          </a:p>
        </p:txBody>
      </p:sp>
    </p:spTree>
    <p:extLst>
      <p:ext uri="{BB962C8B-B14F-4D97-AF65-F5344CB8AC3E}">
        <p14:creationId xmlns:p14="http://schemas.microsoft.com/office/powerpoint/2010/main" val="316517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172" rtl="0" eaLnBrk="1" fontAlgn="auto" latinLnBrk="0" hangingPunct="1">
              <a:lnSpc>
                <a:spcPct val="100000"/>
              </a:lnSpc>
              <a:spcBef>
                <a:spcPts val="0"/>
              </a:spcBef>
              <a:spcAft>
                <a:spcPts val="0"/>
              </a:spcAft>
              <a:buClrTx/>
              <a:buSzTx/>
              <a:buFontTx/>
              <a:buNone/>
              <a:tabLst/>
              <a:defRPr/>
            </a:pPr>
            <a:r>
              <a:rPr lang="en-US" baseline="0" dirty="0"/>
              <a:t>TRACY: Student Life exists to create an environment where students can reach their God-given potential.</a:t>
            </a:r>
          </a:p>
          <a:p>
            <a:pPr defTabSz="933172">
              <a:defRPr/>
            </a:pPr>
            <a:endParaRPr lang="en-US" baseline="0" dirty="0"/>
          </a:p>
          <a:p>
            <a:pPr defTabSz="933172">
              <a:defRPr/>
            </a:pPr>
            <a:r>
              <a:rPr lang="en-US" baseline="0" dirty="0"/>
              <a:t>College is a challenge.  If it wasn’t a challenge, no one would see the need to go.  Get it into your mind that there will be some rough spots, some tears, and some immovable objects in your student’s future.  And also, accept the fact that that those things are necessary to shape your student into the person they need to be to reach their God-given potential. </a:t>
            </a:r>
          </a:p>
          <a:p>
            <a:pPr defTabSz="933172">
              <a:defRPr/>
            </a:pPr>
            <a:endParaRPr lang="en-US" baseline="0" dirty="0"/>
          </a:p>
          <a:p>
            <a:pPr defTabSz="933172">
              <a:defRPr/>
            </a:pPr>
            <a:r>
              <a:rPr lang="en-US" baseline="0" dirty="0"/>
              <a:t>Who of us, in this room, has grown without challenges?  None of us.  Our challenges help us to grow and they also reveal how much we need to grow.  Expect that of your students’ first year in college.</a:t>
            </a:r>
            <a:endParaRPr lang="en-US" dirty="0"/>
          </a:p>
          <a:p>
            <a:endParaRPr lang="en-US" baseline="0" dirty="0"/>
          </a:p>
        </p:txBody>
      </p:sp>
      <p:sp>
        <p:nvSpPr>
          <p:cNvPr id="4" name="Slide Number Placeholder 3"/>
          <p:cNvSpPr>
            <a:spLocks noGrp="1"/>
          </p:cNvSpPr>
          <p:nvPr>
            <p:ph type="sldNum" sz="quarter" idx="10"/>
          </p:nvPr>
        </p:nvSpPr>
        <p:spPr/>
        <p:txBody>
          <a:bodyPr/>
          <a:lstStyle/>
          <a:p>
            <a:fld id="{63F7F7AB-2A1E-8E42-B084-2FE839C05E1D}" type="slidenum">
              <a:rPr lang="en-US" smtClean="0"/>
              <a:t>10</a:t>
            </a:fld>
            <a:endParaRPr lang="en-US"/>
          </a:p>
        </p:txBody>
      </p:sp>
    </p:spTree>
    <p:extLst>
      <p:ext uri="{BB962C8B-B14F-4D97-AF65-F5344CB8AC3E}">
        <p14:creationId xmlns:p14="http://schemas.microsoft.com/office/powerpoint/2010/main" val="225519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 Shares story of his enrollment at MVNU and the impact it had on his life.</a:t>
            </a:r>
            <a:endParaRPr lang="en-US" dirty="0"/>
          </a:p>
        </p:txBody>
      </p:sp>
      <p:sp>
        <p:nvSpPr>
          <p:cNvPr id="4" name="Slide Number Placeholder 3"/>
          <p:cNvSpPr>
            <a:spLocks noGrp="1"/>
          </p:cNvSpPr>
          <p:nvPr>
            <p:ph type="sldNum" sz="quarter" idx="10"/>
          </p:nvPr>
        </p:nvSpPr>
        <p:spPr/>
        <p:txBody>
          <a:bodyPr/>
          <a:lstStyle/>
          <a:p>
            <a:fld id="{1567035C-A02E-4301-991F-E0936A559D41}" type="slidenum">
              <a:rPr lang="en-US" smtClean="0"/>
              <a:t>11</a:t>
            </a:fld>
            <a:endParaRPr lang="en-US"/>
          </a:p>
        </p:txBody>
      </p:sp>
    </p:spTree>
    <p:extLst>
      <p:ext uri="{BB962C8B-B14F-4D97-AF65-F5344CB8AC3E}">
        <p14:creationId xmlns:p14="http://schemas.microsoft.com/office/powerpoint/2010/main" val="1335759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 Introduces</a:t>
            </a:r>
            <a:r>
              <a:rPr lang="en-US" baseline="0" dirty="0" smtClean="0"/>
              <a:t> Stephanie</a:t>
            </a:r>
            <a:endParaRPr lang="en-US" dirty="0"/>
          </a:p>
        </p:txBody>
      </p:sp>
      <p:sp>
        <p:nvSpPr>
          <p:cNvPr id="4" name="Slide Number Placeholder 3"/>
          <p:cNvSpPr>
            <a:spLocks noGrp="1"/>
          </p:cNvSpPr>
          <p:nvPr>
            <p:ph type="sldNum" sz="quarter" idx="10"/>
          </p:nvPr>
        </p:nvSpPr>
        <p:spPr/>
        <p:txBody>
          <a:bodyPr/>
          <a:lstStyle/>
          <a:p>
            <a:fld id="{1567035C-A02E-4301-991F-E0936A559D41}" type="slidenum">
              <a:rPr lang="en-US" smtClean="0"/>
              <a:t>12</a:t>
            </a:fld>
            <a:endParaRPr lang="en-US"/>
          </a:p>
        </p:txBody>
      </p:sp>
    </p:spTree>
    <p:extLst>
      <p:ext uri="{BB962C8B-B14F-4D97-AF65-F5344CB8AC3E}">
        <p14:creationId xmlns:p14="http://schemas.microsoft.com/office/powerpoint/2010/main" val="1859198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STEPHANIE:</a:t>
            </a:r>
            <a:endParaRPr lang="en-US" baseline="0" dirty="0" smtClean="0"/>
          </a:p>
          <a:p>
            <a:r>
              <a:rPr lang="en-US" dirty="0" smtClean="0"/>
              <a:t>“Hi friends!  My name is Pastor Stephanie, and I am the Campus Pastor here at MVNU.  I am thrilled about your family’s decision to send your student to</a:t>
            </a:r>
            <a:r>
              <a:rPr lang="en-US" baseline="0" dirty="0" smtClean="0"/>
              <a:t> our school.  As you know, MVNU is a Christian university, and we are not Christian in name only. Everything that we do is centered around growing in our love for Christ and neighbor. And this Christian identity is so important to us that students participate in campus-wide spiritual formation their entire 4 years here.  This includes Chapel 2 to 3 times a week, but also smalls groups, community service and many other intentional activities intended to help your student grow in their faith.</a:t>
            </a:r>
          </a:p>
          <a:p>
            <a:endParaRPr lang="en-US" baseline="0" dirty="0" smtClean="0"/>
          </a:p>
          <a:p>
            <a:r>
              <a:rPr lang="en-US" baseline="0" dirty="0" smtClean="0"/>
              <a:t>“Now it is my deepest desire, as well as the desire of all faculty and staff to send students forth into the world with a heart that is centered on God and a desire to serve God in whatever vocation they pursue. Now I look forward to working with your student from wherever they are in their faith. Ours is not a one size fits all program, and my team is always available to work with our students as they learn and grow, wrestle even sometimes question and doubt.</a:t>
            </a:r>
          </a:p>
          <a:p>
            <a:endParaRPr lang="en-US" baseline="0" dirty="0" smtClean="0"/>
          </a:p>
          <a:p>
            <a:r>
              <a:rPr lang="en-US" baseline="0" dirty="0" smtClean="0"/>
              <a:t>“Now we are already praying for your students, and I look forward to meeting them in person very soon.”</a:t>
            </a:r>
          </a:p>
          <a:p>
            <a:endParaRPr lang="en-US" dirty="0"/>
          </a:p>
        </p:txBody>
      </p:sp>
      <p:sp>
        <p:nvSpPr>
          <p:cNvPr id="4" name="Slide Number Placeholder 3"/>
          <p:cNvSpPr>
            <a:spLocks noGrp="1"/>
          </p:cNvSpPr>
          <p:nvPr>
            <p:ph type="sldNum" sz="quarter" idx="10"/>
          </p:nvPr>
        </p:nvSpPr>
        <p:spPr/>
        <p:txBody>
          <a:bodyPr/>
          <a:lstStyle/>
          <a:p>
            <a:pPr defTabSz="933172"/>
            <a:fld id="{63F7F7AB-2A1E-8E42-B084-2FE839C05E1D}" type="slidenum">
              <a:rPr lang="en-US">
                <a:solidFill>
                  <a:prstClr val="black"/>
                </a:solidFill>
                <a:latin typeface="Calibri" panose="020F0502020204030204"/>
              </a:rPr>
              <a:pPr defTabSz="933172"/>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57940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STEPHANIE:</a:t>
            </a:r>
            <a:r>
              <a:rPr lang="en-US" baseline="0" dirty="0" smtClean="0"/>
              <a:t> </a:t>
            </a:r>
            <a:r>
              <a:rPr lang="en-US" dirty="0" smtClean="0"/>
              <a:t>At MVNU, we’re intentional about developing students,</a:t>
            </a:r>
            <a:r>
              <a:rPr lang="en-US" baseline="0" dirty="0" smtClean="0"/>
              <a:t> not just in academics, but in body, soul, mind, and spirit.  That means we have an intentional spiritual formation plan.  </a:t>
            </a:r>
          </a:p>
          <a:p>
            <a:endParaRPr lang="en-US" baseline="0" dirty="0" smtClean="0"/>
          </a:p>
          <a:p>
            <a:r>
              <a:rPr lang="en-US" dirty="0" smtClean="0"/>
              <a:t>Most intentionally</a:t>
            </a:r>
            <a:r>
              <a:rPr lang="en-US" baseline="0" dirty="0" smtClean="0"/>
              <a:t> Christian universities require (or at least offer) some sort of corporate worship chapel experience.  We do that too.  However, we take spiritual formation beyond that because of our belief that true spiritual formation requires more than being a part of the corporate worship service.</a:t>
            </a:r>
          </a:p>
          <a:p>
            <a:endParaRPr lang="en-US" baseline="0" dirty="0" smtClean="0"/>
          </a:p>
          <a:p>
            <a:r>
              <a:rPr lang="en-US" dirty="0" smtClean="0"/>
              <a:t>Each semester, students are required to get 30 spiritual formation credits.  Freshmen</a:t>
            </a:r>
            <a:r>
              <a:rPr lang="en-US" baseline="0" dirty="0" smtClean="0"/>
              <a:t> have  75+ available.  </a:t>
            </a:r>
          </a:p>
          <a:p>
            <a:pPr marL="171707" indent="-171707">
              <a:buFont typeface="Arial" panose="020B0604020202020204" pitchFamily="34" charset="0"/>
              <a:buChar char="•"/>
            </a:pPr>
            <a:r>
              <a:rPr lang="en-US" baseline="0" dirty="0" smtClean="0"/>
              <a:t>CHAPEL (corporate worship) - We believe that corporate worship is an important part of spiritual formation, so we offer M-W-F chapel services where students can earn one credit for each one attended.  The entire campus shuts down for an hour to allow this to happen.</a:t>
            </a:r>
          </a:p>
          <a:p>
            <a:pPr marL="171707" indent="-171707">
              <a:buFont typeface="Arial" panose="020B0604020202020204" pitchFamily="34" charset="0"/>
              <a:buChar char="•"/>
            </a:pPr>
            <a:r>
              <a:rPr lang="en-US" baseline="0" dirty="0" smtClean="0"/>
              <a:t>SMALL GROUPS - We also understand that spiritual formation isn’t complete without accountability and sharing, which is why we give 10 credits for being a part of a small group sponsored by the Campus Ministries office.  </a:t>
            </a:r>
          </a:p>
          <a:p>
            <a:pPr marL="171707" indent="-171707">
              <a:buFont typeface="Arial" panose="020B0604020202020204" pitchFamily="34" charset="0"/>
              <a:buChar char="•"/>
            </a:pPr>
            <a:r>
              <a:rPr lang="en-US" baseline="0" dirty="0" smtClean="0"/>
              <a:t>COSMO (Community Service and Ministry to Others) - We also believe that spiritual formation happens through service to others, which is why credit is given for being a part of a </a:t>
            </a:r>
            <a:r>
              <a:rPr lang="en-US" baseline="0" dirty="0" err="1" smtClean="0"/>
              <a:t>CoSMO</a:t>
            </a:r>
            <a:r>
              <a:rPr lang="en-US" baseline="0" dirty="0" smtClean="0"/>
              <a:t> Community Service group sponsored by the Campus Ministries office.  </a:t>
            </a:r>
          </a:p>
          <a:p>
            <a:pPr marL="171707" indent="-171707">
              <a:buFont typeface="Arial" panose="020B0604020202020204" pitchFamily="34" charset="0"/>
              <a:buChar char="•"/>
            </a:pPr>
            <a:r>
              <a:rPr lang="en-US" baseline="0" dirty="0" smtClean="0"/>
              <a:t>JUSTICE PROJECT: intersection of faith and issues of justice in society</a:t>
            </a:r>
          </a:p>
          <a:p>
            <a:pPr marL="171707" indent="-171707">
              <a:buFont typeface="Arial" panose="020B0604020202020204" pitchFamily="34" charset="0"/>
              <a:buChar char="•"/>
            </a:pPr>
            <a:r>
              <a:rPr lang="en-US" baseline="0" dirty="0" smtClean="0"/>
              <a:t>WELLNESS - The Wellness Initiative is a program designed to give students a clear understanding of balance and rest as it relates to their spiritual formation.  </a:t>
            </a:r>
          </a:p>
          <a:p>
            <a:pPr marL="171707" indent="-171707">
              <a:buFont typeface="Arial" panose="020B0604020202020204" pitchFamily="34" charset="0"/>
              <a:buChar char="•"/>
            </a:pPr>
            <a:endParaRPr lang="en-US" baseline="0" dirty="0" smtClean="0"/>
          </a:p>
          <a:p>
            <a:r>
              <a:rPr lang="en-US" baseline="0" dirty="0" smtClean="0"/>
              <a:t>What you’re seeing on the screen is the requirement for freshman students.  The requirements become slightly lower as students progress academically through their sophomore, junior, and senior years.</a:t>
            </a:r>
            <a:endParaRPr lang="en-US" dirty="0"/>
          </a:p>
        </p:txBody>
      </p:sp>
      <p:sp>
        <p:nvSpPr>
          <p:cNvPr id="4" name="Slide Number Placeholder 3"/>
          <p:cNvSpPr>
            <a:spLocks noGrp="1"/>
          </p:cNvSpPr>
          <p:nvPr>
            <p:ph type="sldNum" sz="quarter" idx="10"/>
          </p:nvPr>
        </p:nvSpPr>
        <p:spPr/>
        <p:txBody>
          <a:bodyPr/>
          <a:lstStyle/>
          <a:p>
            <a:pPr defTabSz="933172"/>
            <a:fld id="{63F7F7AB-2A1E-8E42-B084-2FE839C05E1D}" type="slidenum">
              <a:rPr lang="en-US">
                <a:solidFill>
                  <a:prstClr val="black"/>
                </a:solidFill>
                <a:latin typeface="Calibri" panose="020F0502020204030204"/>
              </a:rPr>
              <a:pPr defTabSz="933172"/>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936197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15</a:t>
            </a:fld>
            <a:endParaRPr lang="en-US"/>
          </a:p>
        </p:txBody>
      </p:sp>
    </p:spTree>
    <p:extLst>
      <p:ext uri="{BB962C8B-B14F-4D97-AF65-F5344CB8AC3E}">
        <p14:creationId xmlns:p14="http://schemas.microsoft.com/office/powerpoint/2010/main" val="3566203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MVNU family! I’m excited to share with you today about the services and opportunities available to students through Student Success and Retention offices and programs. Our mission is to empower students to envision and attain their academic, personal, and vocational goals through self-knowledge, effective learning, and individualized support.</a:t>
            </a:r>
          </a:p>
          <a:p>
            <a:endParaRPr lang="en-US" dirty="0"/>
          </a:p>
          <a:p>
            <a:r>
              <a:rPr lang="en-US" dirty="0"/>
              <a:t>This department includes the Center for Student Success, Accessibility Services, the Test Center, Career Development, and the Library.</a:t>
            </a:r>
            <a:endParaRPr lang="en-US" dirty="0">
              <a:cs typeface="Calibri" panose="020F0502020204030204"/>
            </a:endParaRPr>
          </a:p>
          <a:p>
            <a:r>
              <a:rPr lang="en-US" dirty="0"/>
              <a:t>All of our offices are located in the Thorne Library and Resource Center, with most on the main floor. We’ll start there with the Center for Student Success.</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63F7F7AB-2A1E-8E42-B084-2FE839C05E1D}" type="slidenum">
              <a:rPr lang="en-US" smtClean="0"/>
              <a:t>16</a:t>
            </a:fld>
            <a:endParaRPr lang="en-US"/>
          </a:p>
        </p:txBody>
      </p:sp>
    </p:spTree>
    <p:extLst>
      <p:ext uri="{BB962C8B-B14F-4D97-AF65-F5344CB8AC3E}">
        <p14:creationId xmlns:p14="http://schemas.microsoft.com/office/powerpoint/2010/main" val="758543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very important element of our space is the campus Happy Bean coffeeshop and a grab and go food station as students need a lot of sustenance when they are studying! There are a variety of seating options conducive for students meeting with a peer tutor, participating in a group study session, studying on their own, connecting with a faculty or staff member, or hanging out with friends</a:t>
            </a:r>
          </a:p>
        </p:txBody>
      </p:sp>
      <p:sp>
        <p:nvSpPr>
          <p:cNvPr id="4" name="Slide Number Placeholder 3"/>
          <p:cNvSpPr>
            <a:spLocks noGrp="1"/>
          </p:cNvSpPr>
          <p:nvPr>
            <p:ph type="sldNum" sz="quarter" idx="10"/>
          </p:nvPr>
        </p:nvSpPr>
        <p:spPr/>
        <p:txBody>
          <a:bodyPr/>
          <a:lstStyle/>
          <a:p>
            <a:fld id="{63F7F7AB-2A1E-8E42-B084-2FE839C05E1D}" type="slidenum">
              <a:rPr lang="en-US" smtClean="0"/>
              <a:t>17</a:t>
            </a:fld>
            <a:endParaRPr lang="en-US"/>
          </a:p>
        </p:txBody>
      </p:sp>
    </p:spTree>
    <p:extLst>
      <p:ext uri="{BB962C8B-B14F-4D97-AF65-F5344CB8AC3E}">
        <p14:creationId xmlns:p14="http://schemas.microsoft.com/office/powerpoint/2010/main" val="4201408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18</a:t>
            </a:fld>
            <a:endParaRPr lang="en-US"/>
          </a:p>
        </p:txBody>
      </p:sp>
    </p:spTree>
    <p:extLst>
      <p:ext uri="{BB962C8B-B14F-4D97-AF65-F5344CB8AC3E}">
        <p14:creationId xmlns:p14="http://schemas.microsoft.com/office/powerpoint/2010/main" val="2803384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19</a:t>
            </a:fld>
            <a:endParaRPr lang="en-US"/>
          </a:p>
        </p:txBody>
      </p:sp>
    </p:spTree>
    <p:extLst>
      <p:ext uri="{BB962C8B-B14F-4D97-AF65-F5344CB8AC3E}">
        <p14:creationId xmlns:p14="http://schemas.microsoft.com/office/powerpoint/2010/main" val="395274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 Welcome, parents, guardians,</a:t>
            </a:r>
            <a:r>
              <a:rPr lang="en-US" baseline="0" dirty="0"/>
              <a:t> aunts, uncles, and grandparents</a:t>
            </a:r>
            <a:r>
              <a:rPr lang="en-US" dirty="0"/>
              <a:t>,</a:t>
            </a:r>
            <a:r>
              <a:rPr lang="en-US" baseline="0" dirty="0"/>
              <a:t> to New Parent Orientation.  We have a great and informative day planned for you and your student.  This is the next step in your student’s growth and independence.  We feel honored to be a part of the journey with them.  Our desire is that your student will grow and mature in their faith, identity, integrity, and purpose during the time that you’ve entrusted us with them.  </a:t>
            </a:r>
          </a:p>
          <a:p>
            <a:endParaRPr lang="en-US" baseline="0" dirty="0"/>
          </a:p>
          <a:p>
            <a:r>
              <a:rPr lang="en-US" baseline="0" dirty="0"/>
              <a:t>Let’s start by introducing yourself to one other parent sitting in proximity.  </a:t>
            </a:r>
            <a:r>
              <a:rPr lang="en-US" baseline="0" dirty="0" smtClean="0"/>
              <a:t>(parents meet)</a:t>
            </a:r>
            <a:endParaRPr lang="en-US" baseline="0" dirty="0"/>
          </a:p>
          <a:p>
            <a:endParaRPr lang="en-US" baseline="0" dirty="0"/>
          </a:p>
          <a:p>
            <a:r>
              <a:rPr lang="en-US" dirty="0"/>
              <a:t>Let me give you a little bit of my background</a:t>
            </a:r>
            <a:r>
              <a:rPr lang="en-US" baseline="0" dirty="0"/>
              <a:t> for context.</a:t>
            </a:r>
            <a:r>
              <a:rPr lang="en-US" dirty="0"/>
              <a:t>  I grew up a shy kid</a:t>
            </a:r>
            <a:r>
              <a:rPr lang="en-US" baseline="0" dirty="0"/>
              <a:t> on a farm in Iowa.  I graduated from college with no confidence and moved back home to shingle houses.  Two men saw in me God-given potential that I didn’t see.  They saw the gifts that God had given me far before I ever did.  They pushed me and shaped me and it literally changed the course and direction of my life.  MVNU brings that same intentionality to everything we do</a:t>
            </a:r>
            <a:r>
              <a:rPr lang="en-US" baseline="0" dirty="0" smtClean="0"/>
              <a:t>.  We want to help student reach their God-given potential!</a:t>
            </a:r>
            <a:endParaRPr lang="en-US" baseline="0" dirty="0"/>
          </a:p>
        </p:txBody>
      </p:sp>
      <p:sp>
        <p:nvSpPr>
          <p:cNvPr id="4" name="Slide Number Placeholder 3"/>
          <p:cNvSpPr>
            <a:spLocks noGrp="1"/>
          </p:cNvSpPr>
          <p:nvPr>
            <p:ph type="sldNum" sz="quarter" idx="10"/>
          </p:nvPr>
        </p:nvSpPr>
        <p:spPr/>
        <p:txBody>
          <a:bodyPr/>
          <a:lstStyle/>
          <a:p>
            <a:fld id="{63F7F7AB-2A1E-8E42-B084-2FE839C05E1D}" type="slidenum">
              <a:rPr lang="en-US" smtClean="0"/>
              <a:t>2</a:t>
            </a:fld>
            <a:endParaRPr lang="en-US"/>
          </a:p>
        </p:txBody>
      </p:sp>
    </p:spTree>
    <p:extLst>
      <p:ext uri="{BB962C8B-B14F-4D97-AF65-F5344CB8AC3E}">
        <p14:creationId xmlns:p14="http://schemas.microsoft.com/office/powerpoint/2010/main" val="3073166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son or daughter had a 504 or IEP plan in high school, I strongly encourage them to complete the accommodations process at MVNU this summer so Accessibility Services can share with them the reasonable accommodations available to them. Accommodations are not retroactive so having accommodations in place by the start of the fall semester is highly recommended.</a:t>
            </a:r>
          </a:p>
        </p:txBody>
      </p:sp>
      <p:sp>
        <p:nvSpPr>
          <p:cNvPr id="4" name="Slide Number Placeholder 3"/>
          <p:cNvSpPr>
            <a:spLocks noGrp="1"/>
          </p:cNvSpPr>
          <p:nvPr>
            <p:ph type="sldNum" sz="quarter" idx="10"/>
          </p:nvPr>
        </p:nvSpPr>
        <p:spPr/>
        <p:txBody>
          <a:bodyPr/>
          <a:lstStyle/>
          <a:p>
            <a:fld id="{63F7F7AB-2A1E-8E42-B084-2FE839C05E1D}" type="slidenum">
              <a:rPr lang="en-US" smtClean="0"/>
              <a:t>20</a:t>
            </a:fld>
            <a:endParaRPr lang="en-US"/>
          </a:p>
        </p:txBody>
      </p:sp>
    </p:spTree>
    <p:extLst>
      <p:ext uri="{BB962C8B-B14F-4D97-AF65-F5344CB8AC3E}">
        <p14:creationId xmlns:p14="http://schemas.microsoft.com/office/powerpoint/2010/main" val="1191824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21</a:t>
            </a:fld>
            <a:endParaRPr lang="en-US"/>
          </a:p>
        </p:txBody>
      </p:sp>
    </p:spTree>
    <p:extLst>
      <p:ext uri="{BB962C8B-B14F-4D97-AF65-F5344CB8AC3E}">
        <p14:creationId xmlns:p14="http://schemas.microsoft.com/office/powerpoint/2010/main" val="1307859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the chance to share about Student Success and Retention. </a:t>
            </a:r>
          </a:p>
        </p:txBody>
      </p:sp>
      <p:sp>
        <p:nvSpPr>
          <p:cNvPr id="4" name="Slide Number Placeholder 3"/>
          <p:cNvSpPr>
            <a:spLocks noGrp="1"/>
          </p:cNvSpPr>
          <p:nvPr>
            <p:ph type="sldNum" sz="quarter" idx="10"/>
          </p:nvPr>
        </p:nvSpPr>
        <p:spPr/>
        <p:txBody>
          <a:bodyPr/>
          <a:lstStyle/>
          <a:p>
            <a:fld id="{63F7F7AB-2A1E-8E42-B084-2FE839C05E1D}" type="slidenum">
              <a:rPr lang="en-US" smtClean="0"/>
              <a:t>22</a:t>
            </a:fld>
            <a:endParaRPr lang="en-US"/>
          </a:p>
        </p:txBody>
      </p:sp>
    </p:spTree>
    <p:extLst>
      <p:ext uri="{BB962C8B-B14F-4D97-AF65-F5344CB8AC3E}">
        <p14:creationId xmlns:p14="http://schemas.microsoft.com/office/powerpoint/2010/main" val="3432524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23</a:t>
            </a:fld>
            <a:endParaRPr lang="en-US"/>
          </a:p>
        </p:txBody>
      </p:sp>
    </p:spTree>
    <p:extLst>
      <p:ext uri="{BB962C8B-B14F-4D97-AF65-F5344CB8AC3E}">
        <p14:creationId xmlns:p14="http://schemas.microsoft.com/office/powerpoint/2010/main" val="300032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24</a:t>
            </a:fld>
            <a:endParaRPr lang="en-US"/>
          </a:p>
        </p:txBody>
      </p:sp>
    </p:spTree>
    <p:extLst>
      <p:ext uri="{BB962C8B-B14F-4D97-AF65-F5344CB8AC3E}">
        <p14:creationId xmlns:p14="http://schemas.microsoft.com/office/powerpoint/2010/main" val="4060297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25</a:t>
            </a:fld>
            <a:endParaRPr lang="en-US"/>
          </a:p>
        </p:txBody>
      </p:sp>
    </p:spTree>
    <p:extLst>
      <p:ext uri="{BB962C8B-B14F-4D97-AF65-F5344CB8AC3E}">
        <p14:creationId xmlns:p14="http://schemas.microsoft.com/office/powerpoint/2010/main" val="3650897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26</a:t>
            </a:fld>
            <a:endParaRPr lang="en-US"/>
          </a:p>
        </p:txBody>
      </p:sp>
    </p:spTree>
    <p:extLst>
      <p:ext uri="{BB962C8B-B14F-4D97-AF65-F5344CB8AC3E}">
        <p14:creationId xmlns:p14="http://schemas.microsoft.com/office/powerpoint/2010/main" val="1202177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27</a:t>
            </a:fld>
            <a:endParaRPr lang="en-US"/>
          </a:p>
        </p:txBody>
      </p:sp>
    </p:spTree>
    <p:extLst>
      <p:ext uri="{BB962C8B-B14F-4D97-AF65-F5344CB8AC3E}">
        <p14:creationId xmlns:p14="http://schemas.microsoft.com/office/powerpoint/2010/main" val="3436898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28</a:t>
            </a:fld>
            <a:endParaRPr lang="en-US"/>
          </a:p>
        </p:txBody>
      </p:sp>
    </p:spTree>
    <p:extLst>
      <p:ext uri="{BB962C8B-B14F-4D97-AF65-F5344CB8AC3E}">
        <p14:creationId xmlns:p14="http://schemas.microsoft.com/office/powerpoint/2010/main" val="1105731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29</a:t>
            </a:fld>
            <a:endParaRPr lang="en-US"/>
          </a:p>
        </p:txBody>
      </p:sp>
    </p:spTree>
    <p:extLst>
      <p:ext uri="{BB962C8B-B14F-4D97-AF65-F5344CB8AC3E}">
        <p14:creationId xmlns:p14="http://schemas.microsoft.com/office/powerpoint/2010/main" val="335313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TRACY:</a:t>
            </a:r>
            <a:r>
              <a:rPr lang="en-US" baseline="0" dirty="0" smtClean="0"/>
              <a:t> (Introduces Sarah and David)</a:t>
            </a:r>
            <a:endParaRPr lang="en-US" dirty="0"/>
          </a:p>
        </p:txBody>
      </p:sp>
      <p:sp>
        <p:nvSpPr>
          <p:cNvPr id="4" name="Slide Number Placeholder 3"/>
          <p:cNvSpPr>
            <a:spLocks noGrp="1"/>
          </p:cNvSpPr>
          <p:nvPr>
            <p:ph type="sldNum" sz="quarter" idx="10"/>
          </p:nvPr>
        </p:nvSpPr>
        <p:spPr/>
        <p:txBody>
          <a:bodyPr/>
          <a:lstStyle/>
          <a:p>
            <a:pPr defTabSz="933172"/>
            <a:fld id="{63F7F7AB-2A1E-8E42-B084-2FE839C05E1D}" type="slidenum">
              <a:rPr lang="en-US">
                <a:solidFill>
                  <a:prstClr val="black"/>
                </a:solidFill>
                <a:latin typeface="Calibri" panose="020F0502020204030204"/>
              </a:rPr>
              <a:pPr defTabSz="933172"/>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818281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30</a:t>
            </a:fld>
            <a:endParaRPr lang="en-US"/>
          </a:p>
        </p:txBody>
      </p:sp>
    </p:spTree>
    <p:extLst>
      <p:ext uri="{BB962C8B-B14F-4D97-AF65-F5344CB8AC3E}">
        <p14:creationId xmlns:p14="http://schemas.microsoft.com/office/powerpoint/2010/main" val="436023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172"/>
            <a:fld id="{63F7F7AB-2A1E-8E42-B084-2FE839C05E1D}" type="slidenum">
              <a:rPr lang="en-US">
                <a:solidFill>
                  <a:prstClr val="black"/>
                </a:solidFill>
                <a:latin typeface="Calibri" panose="020F0502020204030204"/>
              </a:rPr>
              <a:pPr defTabSz="933172"/>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2670483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r>
              <a:rPr lang="en-US" baseline="0" dirty="0" smtClean="0"/>
              <a:t> So we know this is a lot of information being thrown at you, and the sessions your students are in. We as Res Life are in place purposefully for several reasons, but one of those is to be there to answer the questions after today, to be constant support and help to answer and assist your students once they are moved in. So depending on if your student is coming in as a freshmen or transfer, here are the areas they may be living in. </a:t>
            </a:r>
          </a:p>
          <a:p>
            <a:r>
              <a:rPr lang="en-US" baseline="0" dirty="0" smtClean="0"/>
              <a:t>(Explains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1567035C-A02E-4301-991F-E0936A559D41}" type="slidenum">
              <a:rPr lang="en-US" smtClean="0"/>
              <a:t>32</a:t>
            </a:fld>
            <a:endParaRPr lang="en-US"/>
          </a:p>
        </p:txBody>
      </p:sp>
    </p:spTree>
    <p:extLst>
      <p:ext uri="{BB962C8B-B14F-4D97-AF65-F5344CB8AC3E}">
        <p14:creationId xmlns:p14="http://schemas.microsoft.com/office/powerpoint/2010/main" val="3920564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 </a:t>
            </a:r>
            <a:r>
              <a:rPr lang="en-US" dirty="0" err="1" smtClean="0"/>
              <a:t>cont</a:t>
            </a:r>
            <a:r>
              <a:rPr lang="en-US" dirty="0" smtClean="0"/>
              <a:t>: </a:t>
            </a:r>
          </a:p>
          <a:p>
            <a:r>
              <a:rPr lang="en-US" dirty="0" smtClean="0"/>
              <a:t>An</a:t>
            </a:r>
            <a:r>
              <a:rPr lang="en-US" baseline="0" dirty="0" smtClean="0"/>
              <a:t> RD is a full time employee that is living in the areas as your students, overseeing a staff of Resident Assistants and Student mentors. An RA (Resident Assistant) is an upper classmen student trained to be a support and help students, whether in the freshmen areas or upperclassmen areas. Student Mentors are specifically in freshmen areas as an extra support and oversee freshmen belong groups. </a:t>
            </a:r>
          </a:p>
          <a:p>
            <a:endParaRPr lang="en-US" baseline="0" dirty="0" smtClean="0"/>
          </a:p>
          <a:p>
            <a:r>
              <a:rPr lang="en-US" baseline="0" dirty="0" smtClean="0"/>
              <a:t>Ultimately, or goal as Res Life, is to develop interdependence of students and help them grow and transition in a healthy way, through our staff, through our programming, and in connecting them to other opportunities provided on campus.</a:t>
            </a:r>
          </a:p>
          <a:p>
            <a:endParaRPr lang="en-US" baseline="0" dirty="0" smtClean="0"/>
          </a:p>
          <a:p>
            <a:r>
              <a:rPr lang="en-US" baseline="0" dirty="0" smtClean="0"/>
              <a:t>Sarah: </a:t>
            </a:r>
          </a:p>
          <a:p>
            <a:r>
              <a:rPr lang="en-US" baseline="0" dirty="0" smtClean="0"/>
              <a:t>Now where do you land in all of this? We have this support built in to their Residential Life experience for a reason! We have many students, with many adjustments and changes going on while getting used to college life on MVNU campus. At the beginning of the year we walk them through how they can talk to their RA’s and the RDs, and that we even have a process in place to help walk through issues that commonly arise, such as roommate tensions, academic resources, aka where to find them, reaching out to the counseling center, and even how to find out events going on. We know how stressful it can be to students to have so many new things shifting into college. What we encourage you to do, when your student come to you with things going on, is to ask them “Have you talked to the right people on campus yet?” This is why we are sharing to you what an RD is, what an RA is. We are hoping to give you the tools and terminology that your students will be familiar with so that when they come to you, you can use these terms to help direct them to us. That is what we are here for, and by you directing them to us, ultimately you are helping us help them.</a:t>
            </a:r>
          </a:p>
          <a:p>
            <a:endParaRPr lang="en-US" baseline="0" dirty="0" smtClean="0"/>
          </a:p>
          <a:p>
            <a:r>
              <a:rPr lang="en-US" baseline="0" dirty="0" smtClean="0"/>
              <a:t>We also wanted to make it clear that Res Life is here for our commuter students as well. If you have a student who is commuting, they are welcome to any events that we have, whether it is an all Res Life event, or an area event. If you have a daughter who has friends in Pioneer, they are more than welcome to join in Pioneer events, and so on. We are here for all students, and want all students no matter where they live to get to experience this special part of college life.</a:t>
            </a:r>
            <a:endParaRPr lang="en-US" dirty="0" smtClean="0"/>
          </a:p>
        </p:txBody>
      </p:sp>
      <p:sp>
        <p:nvSpPr>
          <p:cNvPr id="4" name="Slide Number Placeholder 3"/>
          <p:cNvSpPr>
            <a:spLocks noGrp="1"/>
          </p:cNvSpPr>
          <p:nvPr>
            <p:ph type="sldNum" sz="quarter" idx="10"/>
          </p:nvPr>
        </p:nvSpPr>
        <p:spPr/>
        <p:txBody>
          <a:bodyPr/>
          <a:lstStyle/>
          <a:p>
            <a:fld id="{1567035C-A02E-4301-991F-E0936A559D41}" type="slidenum">
              <a:rPr lang="en-US" smtClean="0"/>
              <a:t>33</a:t>
            </a:fld>
            <a:endParaRPr lang="en-US"/>
          </a:p>
        </p:txBody>
      </p:sp>
    </p:spTree>
    <p:extLst>
      <p:ext uri="{BB962C8B-B14F-4D97-AF65-F5344CB8AC3E}">
        <p14:creationId xmlns:p14="http://schemas.microsoft.com/office/powerpoint/2010/main" val="1526357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r>
              <a:rPr lang="en-US" baseline="0" dirty="0" smtClean="0"/>
              <a:t> AND DAVID</a:t>
            </a:r>
            <a:r>
              <a:rPr lang="en-US" dirty="0" smtClean="0"/>
              <a:t>:</a:t>
            </a:r>
            <a:r>
              <a:rPr lang="en-US" baseline="0" dirty="0" smtClean="0"/>
              <a:t> </a:t>
            </a:r>
            <a:r>
              <a:rPr lang="en-US" dirty="0" smtClean="0"/>
              <a:t>It’s also important to note that throughout</a:t>
            </a:r>
            <a:r>
              <a:rPr lang="en-US" baseline="0" dirty="0" smtClean="0"/>
              <a:t> the year, all on campus residences will be closed at certain times.  You can see those dates here. Students needing to stay on campus during this time must request to stay and will be charged an additional fee. Information and applications for this will be emailed out throughout the year.</a:t>
            </a:r>
            <a:endParaRPr lang="en-US" dirty="0"/>
          </a:p>
        </p:txBody>
      </p:sp>
      <p:sp>
        <p:nvSpPr>
          <p:cNvPr id="4" name="Slide Number Placeholder 3"/>
          <p:cNvSpPr>
            <a:spLocks noGrp="1"/>
          </p:cNvSpPr>
          <p:nvPr>
            <p:ph type="sldNum" sz="quarter" idx="10"/>
          </p:nvPr>
        </p:nvSpPr>
        <p:spPr/>
        <p:txBody>
          <a:bodyPr/>
          <a:lstStyle/>
          <a:p>
            <a:fld id="{63F7F7AB-2A1E-8E42-B084-2FE839C05E1D}" type="slidenum">
              <a:rPr lang="en-US" smtClean="0"/>
              <a:t>34</a:t>
            </a:fld>
            <a:endParaRPr lang="en-US"/>
          </a:p>
        </p:txBody>
      </p:sp>
    </p:spTree>
    <p:extLst>
      <p:ext uri="{BB962C8B-B14F-4D97-AF65-F5344CB8AC3E}">
        <p14:creationId xmlns:p14="http://schemas.microsoft.com/office/powerpoint/2010/main" val="2234706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35</a:t>
            </a:fld>
            <a:endParaRPr lang="en-US"/>
          </a:p>
        </p:txBody>
      </p:sp>
    </p:spTree>
    <p:extLst>
      <p:ext uri="{BB962C8B-B14F-4D97-AF65-F5344CB8AC3E}">
        <p14:creationId xmlns:p14="http://schemas.microsoft.com/office/powerpoint/2010/main" val="1538749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36</a:t>
            </a:fld>
            <a:endParaRPr lang="en-US"/>
          </a:p>
        </p:txBody>
      </p:sp>
    </p:spTree>
    <p:extLst>
      <p:ext uri="{BB962C8B-B14F-4D97-AF65-F5344CB8AC3E}">
        <p14:creationId xmlns:p14="http://schemas.microsoft.com/office/powerpoint/2010/main" val="611859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FERPA stands for the Family Educational Rights and Privacy Act, which was first passed in 1974. In a nutshell, this law requires institutions of higher education to protect the identity and education records of every college student, no matter their age. When a student enters MVNU, we must protect their information. A student has to give us permission to release their education records to another person – including a parent or guardian. At MVNU, the student must give a parent or guardian their password before we can speak to them.</a:t>
            </a:r>
          </a:p>
          <a:p>
            <a:endParaRPr lang="en-US" dirty="0"/>
          </a:p>
        </p:txBody>
      </p:sp>
      <p:sp>
        <p:nvSpPr>
          <p:cNvPr id="4" name="Slide Number Placeholder 3"/>
          <p:cNvSpPr>
            <a:spLocks noGrp="1"/>
          </p:cNvSpPr>
          <p:nvPr>
            <p:ph type="sldNum" sz="quarter" idx="10"/>
          </p:nvPr>
        </p:nvSpPr>
        <p:spPr/>
        <p:txBody>
          <a:bodyPr/>
          <a:lstStyle/>
          <a:p>
            <a:fld id="{63F7F7AB-2A1E-8E42-B084-2FE839C05E1D}" type="slidenum">
              <a:rPr lang="en-US" smtClean="0"/>
              <a:t>37</a:t>
            </a:fld>
            <a:endParaRPr lang="en-US"/>
          </a:p>
        </p:txBody>
      </p:sp>
    </p:spTree>
    <p:extLst>
      <p:ext uri="{BB962C8B-B14F-4D97-AF65-F5344CB8AC3E}">
        <p14:creationId xmlns:p14="http://schemas.microsoft.com/office/powerpoint/2010/main" val="4291949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a:t>
            </a:r>
            <a:r>
              <a:rPr lang="en-US" dirty="0"/>
              <a:t>to pay attention to the academic calendar, which is available to download on the MVNU parent’s page.  </a:t>
            </a:r>
          </a:p>
          <a:p>
            <a:endParaRPr lang="en-US" dirty="0"/>
          </a:p>
          <a:p>
            <a:r>
              <a:rPr lang="en-US" dirty="0"/>
              <a:t>It’s extremely important for you to know our final exam expectations.  We have a strict final exam policy, a portion of which I will read for you but which can also be found by Googling “MVNU final exam policy,” which is in the MVNU academic Catalog, or by going to the Portal:</a:t>
            </a:r>
          </a:p>
          <a:p>
            <a:endParaRPr lang="en-US" dirty="0"/>
          </a:p>
          <a:p>
            <a:r>
              <a:rPr lang="en-US" dirty="0"/>
              <a:t>“Final exam periods are scheduled by the Academic Affairs Office. Students are responsible for ensuring that personal matters (e.g., travel, work, weddings) accommodate the final exam schedule and for informing parents of final exam schedules. Students who are scheduled for more than two (2) final exams on the same day may request to have the excess over two (2) rescheduled. Forms are available on the Student Portal.” And the process follows in the Catalog.</a:t>
            </a:r>
          </a:p>
          <a:p>
            <a:endParaRPr lang="en-US" dirty="0"/>
          </a:p>
          <a:p>
            <a:r>
              <a:rPr lang="en-US" dirty="0"/>
              <a:t>This means that we respectfully request that you not schedule a family cruise, an international wedding, a concert event, a Broadway or off-Broadway play, or even a mission trip for any time during final exam week of any given semester. These are only examples: Your student is required </a:t>
            </a:r>
            <a:r>
              <a:rPr lang="en-US" dirty="0" smtClean="0"/>
              <a:t>take final </a:t>
            </a:r>
            <a:r>
              <a:rPr lang="en-US" dirty="0"/>
              <a:t>exams at their given time, and the scheduled time may not coincide with when your student normally has class. That is, a Tuesday Thursday class may have a final scheduled for a Monday. So ask your students for their individual exam to take schedules the first week of class or look them up on the portal if you have any plans to hike the Himalayans or just go over the river and through the woods to grandmother’s house.</a:t>
            </a:r>
          </a:p>
          <a:p>
            <a:endParaRPr lang="en-US" dirty="0"/>
          </a:p>
          <a:p>
            <a:r>
              <a:rPr lang="en-US" dirty="0"/>
              <a:t>This year, final exams in fall are Monday through Thursday, Dec. </a:t>
            </a:r>
            <a:r>
              <a:rPr lang="en-US" dirty="0" smtClean="0"/>
              <a:t>5-8; </a:t>
            </a:r>
            <a:r>
              <a:rPr lang="en-US" dirty="0"/>
              <a:t>in spring they are </a:t>
            </a:r>
            <a:r>
              <a:rPr lang="en-US" dirty="0" smtClean="0"/>
              <a:t>Tuesday </a:t>
            </a:r>
            <a:r>
              <a:rPr lang="en-US" dirty="0"/>
              <a:t>through Friday, </a:t>
            </a:r>
            <a:r>
              <a:rPr lang="en-US" dirty="0" smtClean="0"/>
              <a:t>May 2-5. </a:t>
            </a:r>
            <a:endParaRPr lang="en-US" dirty="0"/>
          </a:p>
          <a:p>
            <a:endParaRPr lang="en-US" dirty="0"/>
          </a:p>
        </p:txBody>
      </p:sp>
      <p:sp>
        <p:nvSpPr>
          <p:cNvPr id="4" name="Slide Number Placeholder 3"/>
          <p:cNvSpPr>
            <a:spLocks noGrp="1"/>
          </p:cNvSpPr>
          <p:nvPr>
            <p:ph type="sldNum" sz="quarter" idx="10"/>
          </p:nvPr>
        </p:nvSpPr>
        <p:spPr/>
        <p:txBody>
          <a:bodyPr/>
          <a:lstStyle/>
          <a:p>
            <a:pPr defTabSz="915772">
              <a:defRPr/>
            </a:pPr>
            <a:fld id="{63F7F7AB-2A1E-8E42-B084-2FE839C05E1D}" type="slidenum">
              <a:rPr lang="en-US">
                <a:solidFill>
                  <a:prstClr val="black"/>
                </a:solidFill>
                <a:latin typeface="Calibri" panose="020F0502020204030204"/>
              </a:rPr>
              <a:pPr defTabSz="915772">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2242918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TRACY:</a:t>
            </a:r>
            <a:r>
              <a:rPr lang="en-US" baseline="0" dirty="0" smtClean="0"/>
              <a:t> Here </a:t>
            </a:r>
            <a:r>
              <a:rPr lang="en-US" dirty="0" smtClean="0"/>
              <a:t>are </a:t>
            </a:r>
            <a:r>
              <a:rPr lang="en-US" dirty="0"/>
              <a:t>important dates for you to remember.  All new students – commuters and</a:t>
            </a:r>
            <a:r>
              <a:rPr lang="en-US" baseline="0" dirty="0"/>
              <a:t> transfers included - </a:t>
            </a:r>
            <a:r>
              <a:rPr lang="en-US" dirty="0"/>
              <a:t>are required to be at all of these events.</a:t>
            </a:r>
          </a:p>
        </p:txBody>
      </p:sp>
      <p:sp>
        <p:nvSpPr>
          <p:cNvPr id="4" name="Slide Number Placeholder 3"/>
          <p:cNvSpPr>
            <a:spLocks noGrp="1"/>
          </p:cNvSpPr>
          <p:nvPr>
            <p:ph type="sldNum" sz="quarter" idx="10"/>
          </p:nvPr>
        </p:nvSpPr>
        <p:spPr/>
        <p:txBody>
          <a:bodyPr/>
          <a:lstStyle/>
          <a:p>
            <a:fld id="{63F7F7AB-2A1E-8E42-B084-2FE839C05E1D}" type="slidenum">
              <a:rPr lang="en-US" smtClean="0"/>
              <a:t>39</a:t>
            </a:fld>
            <a:endParaRPr lang="en-US"/>
          </a:p>
        </p:txBody>
      </p:sp>
    </p:spTree>
    <p:extLst>
      <p:ext uri="{BB962C8B-B14F-4D97-AF65-F5344CB8AC3E}">
        <p14:creationId xmlns:p14="http://schemas.microsoft.com/office/powerpoint/2010/main" val="420683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SARAH: To start us off I just want to keep you aware of what your students are doing today. Just so you know, here’s what their day will look like in a nutshell:</a:t>
            </a:r>
          </a:p>
          <a:p>
            <a:pPr marL="233292" indent="-233292">
              <a:buAutoNum type="arabicPeriod"/>
            </a:pPr>
            <a:r>
              <a:rPr lang="en-US" baseline="0" dirty="0" smtClean="0"/>
              <a:t>ACADEMICS - They will meet with their advisor and talk through which classes they’re taking.</a:t>
            </a:r>
          </a:p>
          <a:p>
            <a:pPr marL="233292" indent="-233292">
              <a:buAutoNum type="arabicPeriod"/>
            </a:pPr>
            <a:r>
              <a:rPr lang="en-US" baseline="0" dirty="0" smtClean="0"/>
              <a:t>STUDENT LIFE - They’ll meet with student life and discover the many ways in which they can be involved in extracurricular and ministry opportunities (plug in and connect with campus). I encourage you to ask them about that!</a:t>
            </a:r>
          </a:p>
          <a:p>
            <a:pPr marL="233292" indent="-233292">
              <a:buAutoNum type="arabicPeriod"/>
            </a:pPr>
            <a:r>
              <a:rPr lang="en-US" baseline="0" dirty="0" smtClean="0"/>
              <a:t>RESIDENCE/COMMUTER LIFE - They’ll be looking at their dorm rooms, possibly meeting their roommate. (By the way, the dorms will be available for you to view at the end of the day.)  Commuters will have a separate session during that time as well.</a:t>
            </a:r>
          </a:p>
          <a:p>
            <a:pPr marL="233292" indent="-233292">
              <a:buAutoNum type="arabicPeriod"/>
            </a:pPr>
            <a:endParaRPr lang="en-US" baseline="0" dirty="0" smtClean="0"/>
          </a:p>
          <a:p>
            <a:r>
              <a:rPr lang="en-US" baseline="0" dirty="0" smtClean="0"/>
              <a:t>At the end of the day, you’ll rejoin your student in the chapel.  We have a meaningful way of welcoming every new student to our campus that you won’t want to miss. </a:t>
            </a:r>
            <a:endParaRPr lang="en-US" dirty="0"/>
          </a:p>
        </p:txBody>
      </p:sp>
      <p:sp>
        <p:nvSpPr>
          <p:cNvPr id="4" name="Slide Number Placeholder 3"/>
          <p:cNvSpPr>
            <a:spLocks noGrp="1"/>
          </p:cNvSpPr>
          <p:nvPr>
            <p:ph type="sldNum" sz="quarter" idx="10"/>
          </p:nvPr>
        </p:nvSpPr>
        <p:spPr/>
        <p:txBody>
          <a:bodyPr/>
          <a:lstStyle/>
          <a:p>
            <a:pPr defTabSz="933172"/>
            <a:fld id="{63F7F7AB-2A1E-8E42-B084-2FE839C05E1D}" type="slidenum">
              <a:rPr lang="en-US">
                <a:solidFill>
                  <a:prstClr val="black"/>
                </a:solidFill>
                <a:latin typeface="Calibri" panose="020F0502020204030204"/>
              </a:rPr>
              <a:pPr defTabSz="933172"/>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749021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TRACY: Here are some</a:t>
            </a:r>
            <a:r>
              <a:rPr lang="en-US" baseline="0" dirty="0" smtClean="0"/>
              <a:t> things that you, as parents, can attend in the fall.  </a:t>
            </a:r>
            <a:r>
              <a:rPr lang="en-US" baseline="0" dirty="0" err="1" smtClean="0"/>
              <a:t>Sonfest</a:t>
            </a:r>
            <a:r>
              <a:rPr lang="en-US" baseline="0" dirty="0" smtClean="0"/>
              <a:t> is our all-day Christian music festival on campus.  </a:t>
            </a:r>
            <a:r>
              <a:rPr lang="en-US" baseline="0" dirty="0" err="1" smtClean="0"/>
              <a:t>Oaktoberfest</a:t>
            </a:r>
            <a:r>
              <a:rPr lang="en-US" baseline="0" dirty="0" smtClean="0"/>
              <a:t> is our fall festival on the lawn of Oakwood Hall.  And Homecoming will be November 11-12 this year.  </a:t>
            </a:r>
            <a:endParaRPr lang="en-US" dirty="0"/>
          </a:p>
        </p:txBody>
      </p:sp>
      <p:sp>
        <p:nvSpPr>
          <p:cNvPr id="4" name="Slide Number Placeholder 3"/>
          <p:cNvSpPr>
            <a:spLocks noGrp="1"/>
          </p:cNvSpPr>
          <p:nvPr>
            <p:ph type="sldNum" sz="quarter" idx="10"/>
          </p:nvPr>
        </p:nvSpPr>
        <p:spPr/>
        <p:txBody>
          <a:bodyPr/>
          <a:lstStyle/>
          <a:p>
            <a:pPr defTabSz="915772">
              <a:defRPr/>
            </a:pPr>
            <a:fld id="{63F7F7AB-2A1E-8E42-B084-2FE839C05E1D}" type="slidenum">
              <a:rPr lang="en-US">
                <a:solidFill>
                  <a:prstClr val="black"/>
                </a:solidFill>
                <a:latin typeface="Calibri" panose="020F0502020204030204"/>
              </a:rPr>
              <a:pPr defTabSz="915772">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3126035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will take a break now for coffee in Ariel Arena lobby.  Be back at 2:55 for the final parent session where we’ll equip you to help your student make the transition so they can be set up for the best chance of success.  As you leave, keep in mind that students are on the floor of Ariel Arena, meeting with professors in advising sessions, so do your best to keep the noise at a manageable level.  See you at 2:55.  </a:t>
            </a:r>
            <a:endParaRPr lang="en-US" baseline="0" dirty="0"/>
          </a:p>
        </p:txBody>
      </p:sp>
      <p:sp>
        <p:nvSpPr>
          <p:cNvPr id="4" name="Slide Number Placeholder 3"/>
          <p:cNvSpPr>
            <a:spLocks noGrp="1"/>
          </p:cNvSpPr>
          <p:nvPr>
            <p:ph type="sldNum" sz="quarter" idx="10"/>
          </p:nvPr>
        </p:nvSpPr>
        <p:spPr/>
        <p:txBody>
          <a:bodyPr/>
          <a:lstStyle/>
          <a:p>
            <a:fld id="{63F7F7AB-2A1E-8E42-B084-2FE839C05E1D}" type="slidenum">
              <a:rPr lang="en-US" smtClean="0"/>
              <a:t>41</a:t>
            </a:fld>
            <a:endParaRPr lang="en-US"/>
          </a:p>
        </p:txBody>
      </p:sp>
    </p:spTree>
    <p:extLst>
      <p:ext uri="{BB962C8B-B14F-4D97-AF65-F5344CB8AC3E}">
        <p14:creationId xmlns:p14="http://schemas.microsoft.com/office/powerpoint/2010/main" val="3621381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3F7F7AB-2A1E-8E42-B084-2FE839C05E1D}" type="slidenum">
              <a:rPr lang="en-US" smtClean="0"/>
              <a:t>42</a:t>
            </a:fld>
            <a:endParaRPr lang="en-US"/>
          </a:p>
        </p:txBody>
      </p:sp>
    </p:spTree>
    <p:extLst>
      <p:ext uri="{BB962C8B-B14F-4D97-AF65-F5344CB8AC3E}">
        <p14:creationId xmlns:p14="http://schemas.microsoft.com/office/powerpoint/2010/main" val="25462628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TRACY: </a:t>
            </a:r>
          </a:p>
          <a:p>
            <a:r>
              <a:rPr lang="en-US" dirty="0"/>
              <a:t>Let’s talk about your</a:t>
            </a:r>
            <a:r>
              <a:rPr lang="en-US" baseline="0" dirty="0"/>
              <a:t> student’s first year.  </a:t>
            </a:r>
            <a:r>
              <a:rPr lang="en-US" dirty="0"/>
              <a:t>When new</a:t>
            </a:r>
            <a:r>
              <a:rPr lang="en-US" baseline="0" dirty="0"/>
              <a:t> students come to MVNU, we talk to them about </a:t>
            </a:r>
            <a:r>
              <a:rPr lang="en-US" baseline="0" dirty="0" smtClean="0"/>
              <a:t>three </a:t>
            </a:r>
            <a:r>
              <a:rPr lang="en-US" baseline="0" dirty="0"/>
              <a:t>things and continue to build on them through the entire first year.  </a:t>
            </a:r>
            <a:endParaRPr lang="en-US" dirty="0"/>
          </a:p>
        </p:txBody>
      </p:sp>
      <p:sp>
        <p:nvSpPr>
          <p:cNvPr id="4" name="Slide Number Placeholder 3"/>
          <p:cNvSpPr>
            <a:spLocks noGrp="1"/>
          </p:cNvSpPr>
          <p:nvPr>
            <p:ph type="sldNum" sz="quarter" idx="10"/>
          </p:nvPr>
        </p:nvSpPr>
        <p:spPr/>
        <p:txBody>
          <a:bodyPr/>
          <a:lstStyle/>
          <a:p>
            <a:fld id="{6EA63838-7381-4601-9AAE-3BC92D7B8D51}" type="slidenum">
              <a:rPr lang="en-US" smtClean="0"/>
              <a:t>43</a:t>
            </a:fld>
            <a:endParaRPr lang="en-US"/>
          </a:p>
        </p:txBody>
      </p:sp>
    </p:spTree>
    <p:extLst>
      <p:ext uri="{BB962C8B-B14F-4D97-AF65-F5344CB8AC3E}">
        <p14:creationId xmlns:p14="http://schemas.microsoft.com/office/powerpoint/2010/main" val="3994060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TRACY:</a:t>
            </a:r>
          </a:p>
          <a:p>
            <a:r>
              <a:rPr lang="en-US" baseline="0" dirty="0"/>
              <a:t>If they do these </a:t>
            </a:r>
            <a:r>
              <a:rPr lang="en-US" baseline="0" dirty="0" smtClean="0"/>
              <a:t>three </a:t>
            </a:r>
            <a:r>
              <a:rPr lang="en-US" baseline="0" dirty="0"/>
              <a:t>things well, they have the best chance of success at MVNU.  Even today, without their knowledge, our messaging to your students falls into one of these </a:t>
            </a:r>
            <a:r>
              <a:rPr lang="en-US" baseline="0" dirty="0" smtClean="0"/>
              <a:t>three </a:t>
            </a:r>
            <a:r>
              <a:rPr lang="en-US" baseline="0" dirty="0"/>
              <a:t>categories.  </a:t>
            </a:r>
            <a:r>
              <a:rPr lang="en-US" dirty="0"/>
              <a:t>They are</a:t>
            </a:r>
            <a:r>
              <a:rPr lang="en-US" baseline="0" dirty="0"/>
              <a:t> essential elements of success into your students.  </a:t>
            </a:r>
            <a:endParaRPr lang="en-US" dirty="0"/>
          </a:p>
        </p:txBody>
      </p:sp>
      <p:sp>
        <p:nvSpPr>
          <p:cNvPr id="4" name="Slide Number Placeholder 3"/>
          <p:cNvSpPr>
            <a:spLocks noGrp="1"/>
          </p:cNvSpPr>
          <p:nvPr>
            <p:ph type="sldNum" sz="quarter" idx="10"/>
          </p:nvPr>
        </p:nvSpPr>
        <p:spPr/>
        <p:txBody>
          <a:bodyPr/>
          <a:lstStyle/>
          <a:p>
            <a:fld id="{6EA63838-7381-4601-9AAE-3BC92D7B8D51}" type="slidenum">
              <a:rPr lang="en-US" smtClean="0"/>
              <a:t>44</a:t>
            </a:fld>
            <a:endParaRPr lang="en-US"/>
          </a:p>
        </p:txBody>
      </p:sp>
    </p:spTree>
    <p:extLst>
      <p:ext uri="{BB962C8B-B14F-4D97-AF65-F5344CB8AC3E}">
        <p14:creationId xmlns:p14="http://schemas.microsoft.com/office/powerpoint/2010/main" val="4230451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TRACY:</a:t>
            </a:r>
          </a:p>
          <a:p>
            <a:r>
              <a:rPr lang="en-US"/>
              <a:t>Getting</a:t>
            </a:r>
            <a:r>
              <a:rPr lang="en-US" baseline="0"/>
              <a:t> connected is foundational to your student’s success.  </a:t>
            </a:r>
            <a:r>
              <a:rPr lang="en-US"/>
              <a:t>We </a:t>
            </a:r>
            <a:r>
              <a:rPr lang="en-US" baseline="0"/>
              <a:t>work on it right away.  In fact, they’re doing a bunch of it right now.  They’re making friends, building community, and learning about campus resources.  We want your student to get connected in three areas: (1)people, (2)resources, and (3)technology</a:t>
            </a:r>
          </a:p>
        </p:txBody>
      </p:sp>
      <p:sp>
        <p:nvSpPr>
          <p:cNvPr id="4" name="Slide Number Placeholder 3"/>
          <p:cNvSpPr>
            <a:spLocks noGrp="1"/>
          </p:cNvSpPr>
          <p:nvPr>
            <p:ph type="sldNum" sz="quarter" idx="10"/>
          </p:nvPr>
        </p:nvSpPr>
        <p:spPr/>
        <p:txBody>
          <a:bodyPr/>
          <a:lstStyle/>
          <a:p>
            <a:fld id="{6EA63838-7381-4601-9AAE-3BC92D7B8D51}" type="slidenum">
              <a:rPr lang="en-US" smtClean="0"/>
              <a:t>45</a:t>
            </a:fld>
            <a:endParaRPr lang="en-US"/>
          </a:p>
        </p:txBody>
      </p:sp>
    </p:spTree>
    <p:extLst>
      <p:ext uri="{BB962C8B-B14F-4D97-AF65-F5344CB8AC3E}">
        <p14:creationId xmlns:p14="http://schemas.microsoft.com/office/powerpoint/2010/main" val="40536309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a:t>TRACY: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For many of your students, up to this point school was about getting an “A”.  That’s a good goal, but our goal is to </a:t>
            </a:r>
            <a:r>
              <a:rPr lang="en-US"/>
              <a:t>equip students for “lifelong</a:t>
            </a:r>
            <a:r>
              <a:rPr lang="en-US" baseline="0"/>
              <a:t> learning and service”. Here’s a truth: What your student learns in the classroom will be relevant for 5-10 years.  If they don’t learn how to learn, they’ll be obsolete five years after they leave MVNU.  </a:t>
            </a:r>
            <a:r>
              <a:rPr lang="en-US" u="sng" baseline="0"/>
              <a:t>Learning how to learn goes beyond the classroom </a:t>
            </a:r>
            <a:r>
              <a:rPr lang="en-US" baseline="0"/>
              <a:t>and brings value for a lifetime.  </a:t>
            </a:r>
          </a:p>
        </p:txBody>
      </p:sp>
      <p:sp>
        <p:nvSpPr>
          <p:cNvPr id="4" name="Slide Number Placeholder 3"/>
          <p:cNvSpPr>
            <a:spLocks noGrp="1"/>
          </p:cNvSpPr>
          <p:nvPr>
            <p:ph type="sldNum" sz="quarter" idx="10"/>
          </p:nvPr>
        </p:nvSpPr>
        <p:spPr/>
        <p:txBody>
          <a:bodyPr/>
          <a:lstStyle/>
          <a:p>
            <a:fld id="{6EA63838-7381-4601-9AAE-3BC92D7B8D51}" type="slidenum">
              <a:rPr lang="en-US" smtClean="0"/>
              <a:t>46</a:t>
            </a:fld>
            <a:endParaRPr lang="en-US"/>
          </a:p>
        </p:txBody>
      </p:sp>
    </p:spTree>
    <p:extLst>
      <p:ext uri="{BB962C8B-B14F-4D97-AF65-F5344CB8AC3E}">
        <p14:creationId xmlns:p14="http://schemas.microsoft.com/office/powerpoint/2010/main" val="451589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TRACY:</a:t>
            </a:r>
          </a:p>
          <a:p>
            <a:r>
              <a:rPr lang="en-US" baseline="0" dirty="0"/>
              <a:t>College is a transition time that reveals many things.  Your students have the freedom to make choices and chart paths that you might not have had before.  Interestingly, some of those choices they make and habits they establish are very basic – like when, what, and how much to eat or when and how much to sleep.  Those habits can set them up for success or failure, even beyond MVNU.</a:t>
            </a:r>
          </a:p>
        </p:txBody>
      </p:sp>
      <p:sp>
        <p:nvSpPr>
          <p:cNvPr id="4" name="Slide Number Placeholder 3"/>
          <p:cNvSpPr>
            <a:spLocks noGrp="1"/>
          </p:cNvSpPr>
          <p:nvPr>
            <p:ph type="sldNum" sz="quarter" idx="10"/>
          </p:nvPr>
        </p:nvSpPr>
        <p:spPr/>
        <p:txBody>
          <a:bodyPr/>
          <a:lstStyle/>
          <a:p>
            <a:fld id="{6EA63838-7381-4601-9AAE-3BC92D7B8D51}" type="slidenum">
              <a:rPr lang="en-US" smtClean="0"/>
              <a:t>47</a:t>
            </a:fld>
            <a:endParaRPr lang="en-US"/>
          </a:p>
        </p:txBody>
      </p:sp>
    </p:spTree>
    <p:extLst>
      <p:ext uri="{BB962C8B-B14F-4D97-AF65-F5344CB8AC3E}">
        <p14:creationId xmlns:p14="http://schemas.microsoft.com/office/powerpoint/2010/main" val="4149422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 </a:t>
            </a:r>
          </a:p>
          <a:p>
            <a:r>
              <a:rPr lang="en-US" dirty="0"/>
              <a:t>These</a:t>
            </a:r>
            <a:r>
              <a:rPr lang="en-US" baseline="0" dirty="0"/>
              <a:t> are the things that we are intentionally building into your students lives.</a:t>
            </a:r>
            <a:endParaRPr lang="en-US" dirty="0"/>
          </a:p>
        </p:txBody>
      </p:sp>
      <p:sp>
        <p:nvSpPr>
          <p:cNvPr id="4" name="Slide Number Placeholder 3"/>
          <p:cNvSpPr>
            <a:spLocks noGrp="1"/>
          </p:cNvSpPr>
          <p:nvPr>
            <p:ph type="sldNum" sz="quarter" idx="10"/>
          </p:nvPr>
        </p:nvSpPr>
        <p:spPr/>
        <p:txBody>
          <a:bodyPr/>
          <a:lstStyle/>
          <a:p>
            <a:fld id="{6EA63838-7381-4601-9AAE-3BC92D7B8D51}" type="slidenum">
              <a:rPr lang="en-US" smtClean="0"/>
              <a:t>48</a:t>
            </a:fld>
            <a:endParaRPr lang="en-US"/>
          </a:p>
        </p:txBody>
      </p:sp>
    </p:spTree>
    <p:extLst>
      <p:ext uri="{BB962C8B-B14F-4D97-AF65-F5344CB8AC3E}">
        <p14:creationId xmlns:p14="http://schemas.microsoft.com/office/powerpoint/2010/main" val="9949190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TRACY: </a:t>
            </a:r>
          </a:p>
          <a:p>
            <a:r>
              <a:rPr lang="en-US" dirty="0" smtClean="0"/>
              <a:t>Each year intentionally build</a:t>
            </a:r>
            <a:r>
              <a:rPr lang="en-US" baseline="0" dirty="0" smtClean="0"/>
              <a:t>s on the previous.  What is known as the “Second Year Project” focuses on vocation.  Vocation is not just a job, but a calling with a purpose.  What is your life about.  In year 3, we focus on service.  Then we prepare them to launch from MVNU in year 4.  The programming inside and outside of the classroom work together toward where we are heading…</a:t>
            </a:r>
            <a:endParaRPr lang="en-US" baseline="0" dirty="0"/>
          </a:p>
        </p:txBody>
      </p:sp>
      <p:sp>
        <p:nvSpPr>
          <p:cNvPr id="4" name="Slide Number Placeholder 3"/>
          <p:cNvSpPr>
            <a:spLocks noGrp="1"/>
          </p:cNvSpPr>
          <p:nvPr>
            <p:ph type="sldNum" sz="quarter" idx="10"/>
          </p:nvPr>
        </p:nvSpPr>
        <p:spPr/>
        <p:txBody>
          <a:bodyPr/>
          <a:lstStyle/>
          <a:p>
            <a:fld id="{63F7F7AB-2A1E-8E42-B084-2FE839C05E1D}" type="slidenum">
              <a:rPr lang="en-US" smtClean="0"/>
              <a:t>49</a:t>
            </a:fld>
            <a:endParaRPr lang="en-US"/>
          </a:p>
        </p:txBody>
      </p:sp>
    </p:spTree>
    <p:extLst>
      <p:ext uri="{BB962C8B-B14F-4D97-AF65-F5344CB8AC3E}">
        <p14:creationId xmlns:p14="http://schemas.microsoft.com/office/powerpoint/2010/main" val="126415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 </a:t>
            </a:r>
            <a:endParaRPr lang="en-US" dirty="0"/>
          </a:p>
          <a:p>
            <a:r>
              <a:rPr lang="en-US" dirty="0" smtClean="0"/>
              <a:t>We know that just like for your students, this is a big day with</a:t>
            </a:r>
            <a:r>
              <a:rPr lang="en-US" baseline="0" dirty="0" smtClean="0"/>
              <a:t> a lot of information for you all as well. Please know that t</a:t>
            </a:r>
            <a:r>
              <a:rPr lang="en-US" dirty="0" smtClean="0"/>
              <a:t>his </a:t>
            </a:r>
            <a:r>
              <a:rPr lang="en-US" baseline="0" dirty="0" smtClean="0"/>
              <a:t>PowerPoint presentation will be available on our website along with other helpful resources, so don’t worry about jotting everything down. You can go to this link here at any time to revisit information given today.</a:t>
            </a:r>
            <a:endParaRPr lang="en-US" dirty="0"/>
          </a:p>
        </p:txBody>
      </p:sp>
      <p:sp>
        <p:nvSpPr>
          <p:cNvPr id="4" name="Slide Number Placeholder 3"/>
          <p:cNvSpPr>
            <a:spLocks noGrp="1"/>
          </p:cNvSpPr>
          <p:nvPr>
            <p:ph type="sldNum" sz="quarter" idx="10"/>
          </p:nvPr>
        </p:nvSpPr>
        <p:spPr/>
        <p:txBody>
          <a:bodyPr/>
          <a:lstStyle/>
          <a:p>
            <a:pPr defTabSz="933172"/>
            <a:fld id="{63F7F7AB-2A1E-8E42-B084-2FE839C05E1D}" type="slidenum">
              <a:rPr lang="en-US">
                <a:solidFill>
                  <a:prstClr val="black"/>
                </a:solidFill>
                <a:latin typeface="Calibri" panose="020F0502020204030204"/>
              </a:rPr>
              <a:pPr defTabSz="933172"/>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310164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where we’re heading.</a:t>
            </a:r>
            <a:r>
              <a:rPr lang="en-US" baseline="0" dirty="0" smtClean="0"/>
              <a:t>  We call this our educational framework.  This is what we’d like our students to be when they graduate.  Scholarship, Character, and Service.  </a:t>
            </a:r>
            <a:endParaRPr lang="en-US" dirty="0"/>
          </a:p>
        </p:txBody>
      </p:sp>
      <p:sp>
        <p:nvSpPr>
          <p:cNvPr id="4" name="Slide Number Placeholder 3"/>
          <p:cNvSpPr>
            <a:spLocks noGrp="1"/>
          </p:cNvSpPr>
          <p:nvPr>
            <p:ph type="sldNum" sz="quarter" idx="10"/>
          </p:nvPr>
        </p:nvSpPr>
        <p:spPr/>
        <p:txBody>
          <a:bodyPr/>
          <a:lstStyle/>
          <a:p>
            <a:fld id="{6EA63838-7381-4601-9AAE-3BC92D7B8D51}" type="slidenum">
              <a:rPr lang="en-US" smtClean="0"/>
              <a:t>50</a:t>
            </a:fld>
            <a:endParaRPr lang="en-US"/>
          </a:p>
        </p:txBody>
      </p:sp>
    </p:spTree>
    <p:extLst>
      <p:ext uri="{BB962C8B-B14F-4D97-AF65-F5344CB8AC3E}">
        <p14:creationId xmlns:p14="http://schemas.microsoft.com/office/powerpoint/2010/main" val="14518601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won’t take the time to go through all of these, but you can take a look at the web address listed on the screen.  Each of the three characteristics of an MVNU graduate are further explained.  For example, you’ll see what we’re moving toward in the Scholarship characteristic.</a:t>
            </a:r>
            <a:endParaRPr lang="en-US" dirty="0"/>
          </a:p>
        </p:txBody>
      </p:sp>
      <p:sp>
        <p:nvSpPr>
          <p:cNvPr id="4" name="Slide Number Placeholder 3"/>
          <p:cNvSpPr>
            <a:spLocks noGrp="1"/>
          </p:cNvSpPr>
          <p:nvPr>
            <p:ph type="sldNum" sz="quarter" idx="10"/>
          </p:nvPr>
        </p:nvSpPr>
        <p:spPr/>
        <p:txBody>
          <a:bodyPr/>
          <a:lstStyle/>
          <a:p>
            <a:fld id="{63F7F7AB-2A1E-8E42-B084-2FE839C05E1D}" type="slidenum">
              <a:rPr lang="en-US" smtClean="0"/>
              <a:t>51</a:t>
            </a:fld>
            <a:endParaRPr lang="en-US"/>
          </a:p>
        </p:txBody>
      </p:sp>
    </p:spTree>
    <p:extLst>
      <p:ext uri="{BB962C8B-B14F-4D97-AF65-F5344CB8AC3E}">
        <p14:creationId xmlns:p14="http://schemas.microsoft.com/office/powerpoint/2010/main" val="19227529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TRACY: So that’s where we’re headed.  Right now, though, your student is heading into transition to college.  Transitions can be exciting, but they can also come with challenges.  It will be an adjustment for you and your student.  </a:t>
            </a:r>
          </a:p>
          <a:p>
            <a:endParaRPr lang="en-US" baseline="0" dirty="0" smtClean="0"/>
          </a:p>
          <a:p>
            <a:r>
              <a:rPr lang="en-US" baseline="0" dirty="0" smtClean="0"/>
              <a:t>I’ve asked one of our current students, Riley Wike, to share his experience transitioning to MVNU.  </a:t>
            </a:r>
            <a:endParaRPr lang="en-US" baseline="0" dirty="0"/>
          </a:p>
        </p:txBody>
      </p:sp>
      <p:sp>
        <p:nvSpPr>
          <p:cNvPr id="4" name="Slide Number Placeholder 3"/>
          <p:cNvSpPr>
            <a:spLocks noGrp="1"/>
          </p:cNvSpPr>
          <p:nvPr>
            <p:ph type="sldNum" sz="quarter" idx="10"/>
          </p:nvPr>
        </p:nvSpPr>
        <p:spPr/>
        <p:txBody>
          <a:bodyPr/>
          <a:lstStyle/>
          <a:p>
            <a:fld id="{63F7F7AB-2A1E-8E42-B084-2FE839C05E1D}" type="slidenum">
              <a:rPr lang="en-US" smtClean="0"/>
              <a:t>52</a:t>
            </a:fld>
            <a:endParaRPr lang="en-US"/>
          </a:p>
        </p:txBody>
      </p:sp>
    </p:spTree>
    <p:extLst>
      <p:ext uri="{BB962C8B-B14F-4D97-AF65-F5344CB8AC3E}">
        <p14:creationId xmlns:p14="http://schemas.microsoft.com/office/powerpoint/2010/main" val="39257921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t>
            </a:r>
          </a:p>
        </p:txBody>
      </p:sp>
      <p:sp>
        <p:nvSpPr>
          <p:cNvPr id="4" name="Slide Number Placeholder 3"/>
          <p:cNvSpPr>
            <a:spLocks noGrp="1"/>
          </p:cNvSpPr>
          <p:nvPr>
            <p:ph type="sldNum" sz="quarter" idx="10"/>
          </p:nvPr>
        </p:nvSpPr>
        <p:spPr/>
        <p:txBody>
          <a:bodyPr/>
          <a:lstStyle/>
          <a:p>
            <a:fld id="{63F7F7AB-2A1E-8E42-B084-2FE839C05E1D}" type="slidenum">
              <a:rPr lang="en-US" smtClean="0"/>
              <a:t>53</a:t>
            </a:fld>
            <a:endParaRPr lang="en-US"/>
          </a:p>
        </p:txBody>
      </p:sp>
    </p:spTree>
    <p:extLst>
      <p:ext uri="{BB962C8B-B14F-4D97-AF65-F5344CB8AC3E}">
        <p14:creationId xmlns:p14="http://schemas.microsoft.com/office/powerpoint/2010/main" val="28379916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a:t>
            </a:r>
          </a:p>
          <a:p>
            <a:r>
              <a:rPr lang="en-US" dirty="0"/>
              <a:t>I have three kids—1 college grad, 1 finished freshman year, 1 is a full-time College Credit Plus student.</a:t>
            </a:r>
          </a:p>
          <a:p>
            <a:endParaRPr lang="en-US" dirty="0"/>
          </a:p>
          <a:p>
            <a:r>
              <a:rPr lang="en-US" dirty="0"/>
              <a:t>We often prepare our kids for college in the academic or financial way, but one of the most important ways to prepare students is emotionally.  A recent survey of first time freshmen found 60% did not feel prepared to deal with the emotional side of college.  Compared to students who felt prepared this group had lower GPA’s, felt more stress, and described their first year as “poor”.</a:t>
            </a:r>
          </a:p>
          <a:p>
            <a:r>
              <a:rPr lang="en-US" dirty="0"/>
              <a:t>Transition is difficult even with good coping skills, so I want to help provide a few ideas to help you help them. </a:t>
            </a:r>
          </a:p>
          <a:p>
            <a:endParaRPr lang="en-US" dirty="0"/>
          </a:p>
          <a:p>
            <a:pPr marL="228943" indent="-228943">
              <a:buFont typeface="+mj-lt"/>
              <a:buAutoNum type="arabicPeriod"/>
            </a:pPr>
            <a:r>
              <a:rPr lang="en-US" dirty="0"/>
              <a:t>Let them be more independent.  This is hard for parents because we have parented for so long, but we need to move from being a parent to a consultant.   Parents tell kids what to do, consultants give input then allow others to decide.  A great way to do this is to ask questions rather than give direction.  Instead of saying what your student should do, ask them “How will that benefit your?” or “How is that working for your?”  Let them evaluate and decide, even though that means they will choose poorly, or in some cases wrongly.</a:t>
            </a:r>
          </a:p>
          <a:p>
            <a:pPr marL="228943" indent="-228943">
              <a:buFont typeface="+mj-lt"/>
              <a:buAutoNum type="arabicPeriod"/>
            </a:pPr>
            <a:r>
              <a:rPr lang="en-US" dirty="0"/>
              <a:t>That leads to the second thing—help them prepare for failure.  I’m not talking about on the large scale, but how to address and persevere through smaller things.  This means learning failure is not the end (catastrophizing) and how to keep going.</a:t>
            </a:r>
          </a:p>
          <a:p>
            <a:pPr marL="228943" indent="-228943">
              <a:buFont typeface="+mj-lt"/>
              <a:buAutoNum type="arabicPeriod"/>
            </a:pPr>
            <a:r>
              <a:rPr lang="en-US" dirty="0"/>
              <a:t>How to develop healthy coping skills—playing video games 14 hours a day is not a healthy coping skill.  How to care for themselves in all areas (PIESS), how to communicate with others appropriately—face to face and not via text, Facebook, twitter, etc. </a:t>
            </a:r>
          </a:p>
          <a:p>
            <a:pPr marL="228943" indent="-228943">
              <a:buFont typeface="+mj-lt"/>
              <a:buAutoNum type="arabicPeriod"/>
            </a:pPr>
            <a:r>
              <a:rPr lang="en-US" dirty="0"/>
              <a:t>How to seek help.  That is where the counseling office comes in.  We are a great place for students to turn to if they face difficulty in almost any area of life.  Our services are free and confidential for any full-time traditional undergraduate students.</a:t>
            </a:r>
          </a:p>
          <a:p>
            <a:endParaRPr lang="en-US" dirty="0"/>
          </a:p>
        </p:txBody>
      </p:sp>
      <p:sp>
        <p:nvSpPr>
          <p:cNvPr id="4" name="Slide Number Placeholder 3"/>
          <p:cNvSpPr>
            <a:spLocks noGrp="1"/>
          </p:cNvSpPr>
          <p:nvPr>
            <p:ph type="sldNum" sz="quarter" idx="10"/>
          </p:nvPr>
        </p:nvSpPr>
        <p:spPr/>
        <p:txBody>
          <a:bodyPr/>
          <a:lstStyle/>
          <a:p>
            <a:fld id="{63F7F7AB-2A1E-8E42-B084-2FE839C05E1D}" type="slidenum">
              <a:rPr lang="en-US" smtClean="0"/>
              <a:t>54</a:t>
            </a:fld>
            <a:endParaRPr lang="en-US"/>
          </a:p>
        </p:txBody>
      </p:sp>
    </p:spTree>
    <p:extLst>
      <p:ext uri="{BB962C8B-B14F-4D97-AF65-F5344CB8AC3E}">
        <p14:creationId xmlns:p14="http://schemas.microsoft.com/office/powerpoint/2010/main" val="12557347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3F7F7AB-2A1E-8E42-B084-2FE839C05E1D}" type="slidenum">
              <a:rPr lang="en-US" smtClean="0"/>
              <a:t>55</a:t>
            </a:fld>
            <a:endParaRPr lang="en-US"/>
          </a:p>
        </p:txBody>
      </p:sp>
    </p:spTree>
    <p:extLst>
      <p:ext uri="{BB962C8B-B14F-4D97-AF65-F5344CB8AC3E}">
        <p14:creationId xmlns:p14="http://schemas.microsoft.com/office/powerpoint/2010/main" val="13364600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r>
              <a:rPr lang="en-US" baseline="0" dirty="0"/>
              <a:t> </a:t>
            </a:r>
            <a:r>
              <a:rPr lang="en-US" baseline="0" dirty="0" smtClean="0"/>
              <a:t>To end today, I’d </a:t>
            </a:r>
            <a:r>
              <a:rPr lang="en-US" baseline="0" dirty="0"/>
              <a:t>like us to </a:t>
            </a:r>
            <a:r>
              <a:rPr lang="en-US" dirty="0"/>
              <a:t>take a look at the first month of college</a:t>
            </a:r>
            <a:r>
              <a:rPr lang="en-US" baseline="0" dirty="0"/>
              <a:t> and</a:t>
            </a:r>
            <a:r>
              <a:rPr lang="en-US" dirty="0"/>
              <a:t> give</a:t>
            </a:r>
            <a:r>
              <a:rPr lang="en-US" baseline="0" dirty="0"/>
              <a:t> you some insight into what’s coming this fall.  Almost no </a:t>
            </a:r>
            <a:r>
              <a:rPr lang="en-US" baseline="0" dirty="0" smtClean="0"/>
              <a:t>student </a:t>
            </a:r>
            <a:r>
              <a:rPr lang="en-US" baseline="0" dirty="0"/>
              <a:t>is immune – even the student who</a:t>
            </a:r>
            <a:r>
              <a:rPr lang="en-US" dirty="0"/>
              <a:t> has looked forward to college her entire life.</a:t>
            </a:r>
          </a:p>
          <a:p>
            <a:endParaRPr lang="en-US" dirty="0"/>
          </a:p>
          <a:p>
            <a:pPr defTabSz="933172">
              <a:defRPr/>
            </a:pPr>
            <a:r>
              <a:rPr lang="en-US" dirty="0"/>
              <a:t>Whatever</a:t>
            </a:r>
            <a:r>
              <a:rPr lang="en-US" baseline="0" dirty="0"/>
              <a:t> environment your student is accustomed to right now, whether they like that environment or not, that environment has become their way of life.  It’s the safe, automatic, in some ways predictable, or at least familiar way to get what they want.   </a:t>
            </a:r>
          </a:p>
          <a:p>
            <a:pPr defTabSz="933172">
              <a:defRPr/>
            </a:pPr>
            <a:endParaRPr lang="en-US" dirty="0"/>
          </a:p>
          <a:p>
            <a:r>
              <a:rPr lang="en-US" dirty="0"/>
              <a:t>We often</a:t>
            </a:r>
            <a:r>
              <a:rPr lang="en-US" baseline="0" dirty="0"/>
              <a:t> think of culture shock as being involved when we go to a different country, but c</a:t>
            </a:r>
            <a:r>
              <a:rPr lang="en-US" dirty="0"/>
              <a:t>ollege is a new way of life!  Almost every student</a:t>
            </a:r>
            <a:r>
              <a:rPr lang="en-US" baseline="0" dirty="0"/>
              <a:t> experiences culture shock when they transition to college.  Students just experience it at different levels.</a:t>
            </a:r>
            <a:endParaRPr lang="en-US" dirty="0"/>
          </a:p>
          <a:p>
            <a:endParaRPr lang="en-US" dirty="0"/>
          </a:p>
        </p:txBody>
      </p:sp>
      <p:sp>
        <p:nvSpPr>
          <p:cNvPr id="4" name="Slide Number Placeholder 3"/>
          <p:cNvSpPr>
            <a:spLocks noGrp="1"/>
          </p:cNvSpPr>
          <p:nvPr>
            <p:ph type="sldNum" sz="quarter" idx="10"/>
          </p:nvPr>
        </p:nvSpPr>
        <p:spPr/>
        <p:txBody>
          <a:bodyPr/>
          <a:lstStyle/>
          <a:p>
            <a:fld id="{63F7F7AB-2A1E-8E42-B084-2FE839C05E1D}" type="slidenum">
              <a:rPr lang="en-US" smtClean="0"/>
              <a:t>56</a:t>
            </a:fld>
            <a:endParaRPr lang="en-US"/>
          </a:p>
        </p:txBody>
      </p:sp>
    </p:spTree>
    <p:extLst>
      <p:ext uri="{BB962C8B-B14F-4D97-AF65-F5344CB8AC3E}">
        <p14:creationId xmlns:p14="http://schemas.microsoft.com/office/powerpoint/2010/main" val="31523521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signs of culture shock. </a:t>
            </a:r>
            <a:r>
              <a:rPr lang="en-US" baseline="0" dirty="0"/>
              <a:t>Extroverts become lonely.  Optimists become critical.  Students who have been leaders in high school begin to have self doubt.  Students who couldn’t wait to get away from mom and dad are suddenly homesick.  Happy students begin to seem sad.</a:t>
            </a:r>
          </a:p>
          <a:p>
            <a:endParaRPr lang="en-US" baseline="0" dirty="0"/>
          </a:p>
          <a:p>
            <a:r>
              <a:rPr lang="en-US" baseline="0" dirty="0"/>
              <a:t>Students are experiencing these things for the first time so don’t know how to handle them.  They assume something must be wrong, when in reality, they’re experiencing something completely normal for the very first time.  They’ll try to convince themselves that this is different, because they went on a spring break trip with their high school friends and they didn’t experience any of these emotions.  “I’m not myself, so this must be the wrong place for me.”</a:t>
            </a:r>
          </a:p>
          <a:p>
            <a:endParaRPr lang="en-US" baseline="0" dirty="0"/>
          </a:p>
          <a:p>
            <a:r>
              <a:rPr lang="en-US" baseline="0" dirty="0"/>
              <a:t>Parents, take note: </a:t>
            </a:r>
            <a:r>
              <a:rPr lang="en-US" b="1" baseline="0" dirty="0"/>
              <a:t>CULTURE SHOCK IS OFTEN THE FIRST CHALLENGE OF A STUDENT’S COLLEGE EXPERIENCE!  The first challenge provides the first opportunity for growth that will lead to your son or daughter developing his or her identity, building integrity, and developing purpose in life.  </a:t>
            </a:r>
            <a:r>
              <a:rPr lang="en-US" b="0" baseline="0" dirty="0"/>
              <a:t>Do everything in your power to avoid short circuiting the growth that your student will experience by working through it.  </a:t>
            </a:r>
          </a:p>
          <a:p>
            <a:endParaRPr lang="en-US" b="1" baseline="0" dirty="0"/>
          </a:p>
          <a:p>
            <a:r>
              <a:rPr lang="en-US" b="0" baseline="0" dirty="0"/>
              <a:t>Let’s talk about what to expect with your student:</a:t>
            </a:r>
            <a:endParaRPr lang="en-US" b="0" dirty="0"/>
          </a:p>
        </p:txBody>
      </p:sp>
      <p:sp>
        <p:nvSpPr>
          <p:cNvPr id="4" name="Slide Number Placeholder 3"/>
          <p:cNvSpPr>
            <a:spLocks noGrp="1"/>
          </p:cNvSpPr>
          <p:nvPr>
            <p:ph type="sldNum" sz="quarter" idx="10"/>
          </p:nvPr>
        </p:nvSpPr>
        <p:spPr/>
        <p:txBody>
          <a:bodyPr/>
          <a:lstStyle/>
          <a:p>
            <a:fld id="{63F7F7AB-2A1E-8E42-B084-2FE839C05E1D}" type="slidenum">
              <a:rPr lang="en-US" smtClean="0"/>
              <a:t>57</a:t>
            </a:fld>
            <a:endParaRPr lang="en-US"/>
          </a:p>
        </p:txBody>
      </p:sp>
    </p:spTree>
    <p:extLst>
      <p:ext uri="{BB962C8B-B14F-4D97-AF65-F5344CB8AC3E}">
        <p14:creationId xmlns:p14="http://schemas.microsoft.com/office/powerpoint/2010/main" val="33258958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a:t>When</a:t>
            </a:r>
            <a:r>
              <a:rPr lang="en-US" baseline="0" dirty="0"/>
              <a:t> you drop your student off, you’ll probably witness the honeymoon.  There’s anxiety, but there’s also excitement and interest.  </a:t>
            </a:r>
            <a:r>
              <a:rPr lang="en-US" dirty="0"/>
              <a:t>Your student might have 10 friends in the first 10 minutes.</a:t>
            </a:r>
          </a:p>
          <a:p>
            <a:endParaRPr lang="en-US" dirty="0"/>
          </a:p>
        </p:txBody>
      </p:sp>
      <p:sp>
        <p:nvSpPr>
          <p:cNvPr id="4" name="Slide Number Placeholder 3"/>
          <p:cNvSpPr>
            <a:spLocks noGrp="1"/>
          </p:cNvSpPr>
          <p:nvPr>
            <p:ph type="sldNum" sz="quarter" idx="10"/>
          </p:nvPr>
        </p:nvSpPr>
        <p:spPr/>
        <p:txBody>
          <a:bodyPr/>
          <a:lstStyle/>
          <a:p>
            <a:pPr defTabSz="933172">
              <a:defRPr/>
            </a:pPr>
            <a:fld id="{63F7F7AB-2A1E-8E42-B084-2FE839C05E1D}" type="slidenum">
              <a:rPr lang="en-US">
                <a:solidFill>
                  <a:prstClr val="black"/>
                </a:solidFill>
                <a:latin typeface="Calibri" panose="020F0502020204030204"/>
              </a:rPr>
              <a:pPr defTabSz="933172">
                <a:defRPr/>
              </a:pPr>
              <a:t>58</a:t>
            </a:fld>
            <a:endParaRPr lang="en-US">
              <a:solidFill>
                <a:prstClr val="black"/>
              </a:solidFill>
              <a:latin typeface="Calibri" panose="020F0502020204030204"/>
            </a:endParaRPr>
          </a:p>
        </p:txBody>
      </p:sp>
    </p:spTree>
    <p:extLst>
      <p:ext uri="{BB962C8B-B14F-4D97-AF65-F5344CB8AC3E}">
        <p14:creationId xmlns:p14="http://schemas.microsoft.com/office/powerpoint/2010/main" val="32446816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newness fades.  Your students eyes</a:t>
            </a:r>
            <a:r>
              <a:rPr lang="en-US" baseline="0" dirty="0"/>
              <a:t> are drawn to the way things are different:</a:t>
            </a:r>
          </a:p>
          <a:p>
            <a:pPr lvl="1"/>
            <a:r>
              <a:rPr lang="en-US" baseline="0" dirty="0"/>
              <a:t>-I’m not used to eating with so many people.</a:t>
            </a:r>
          </a:p>
          <a:p>
            <a:pPr lvl="1"/>
            <a:r>
              <a:rPr lang="en-US" baseline="0" dirty="0"/>
              <a:t>-This place is so big compared to my high school!</a:t>
            </a:r>
          </a:p>
          <a:p>
            <a:pPr lvl="1"/>
            <a:r>
              <a:rPr lang="en-US" baseline="0" dirty="0"/>
              <a:t>-This place is so small compared to my high school!</a:t>
            </a:r>
          </a:p>
          <a:p>
            <a:pPr lvl="1"/>
            <a:r>
              <a:rPr lang="en-US" baseline="0" dirty="0"/>
              <a:t>-I don’t sleep as well as I’d like without my dog close by.</a:t>
            </a:r>
          </a:p>
          <a:p>
            <a:pPr lvl="1"/>
            <a:r>
              <a:rPr lang="en-US" baseline="0" dirty="0"/>
              <a:t>-This is the worst bed in the history of the world!</a:t>
            </a:r>
          </a:p>
          <a:p>
            <a:pPr lvl="1"/>
            <a:r>
              <a:rPr lang="en-US" baseline="0" dirty="0"/>
              <a:t>-Having a different schedule every single day is confusing.</a:t>
            </a:r>
          </a:p>
          <a:p>
            <a:pPr lvl="1"/>
            <a:r>
              <a:rPr lang="en-US" baseline="0" dirty="0"/>
              <a:t>-This workout center doesn’t have the same equipment as the one back home.</a:t>
            </a:r>
          </a:p>
          <a:p>
            <a:pPr lvl="1"/>
            <a:r>
              <a:rPr lang="en-US" baseline="0" dirty="0"/>
              <a:t>-I’m not used to looking at my syllabus to determine when I have a test.</a:t>
            </a:r>
          </a:p>
          <a:p>
            <a:pPr lvl="1"/>
            <a:r>
              <a:rPr lang="en-US" baseline="0" dirty="0"/>
              <a:t>-It’s so far to walk between classes.</a:t>
            </a:r>
          </a:p>
          <a:p>
            <a:pPr lvl="1"/>
            <a:r>
              <a:rPr lang="en-US" baseline="0" dirty="0"/>
              <a:t>-I wish I was at a place where I knew more people.</a:t>
            </a:r>
          </a:p>
          <a:p>
            <a:pPr lvl="1"/>
            <a:r>
              <a:rPr lang="en-US" baseline="0" dirty="0"/>
              <a:t>-My calculus professor doesn’t teach the same way as Ms. Jones did.</a:t>
            </a:r>
          </a:p>
          <a:p>
            <a:endParaRPr lang="en-US" baseline="0" dirty="0"/>
          </a:p>
          <a:p>
            <a:r>
              <a:rPr lang="en-US" baseline="0" dirty="0"/>
              <a:t>Many of the things that they focus on are true of any college experience.  </a:t>
            </a:r>
            <a:r>
              <a:rPr lang="en-US" dirty="0"/>
              <a:t>This </a:t>
            </a:r>
            <a:r>
              <a:rPr lang="en-US" baseline="0" dirty="0"/>
              <a:t>is when students are tempted to throw in the towel.  This is the period where you’ll be tempted to bail them out.  This is the period where growth either comes (in the form of perseverance) or it doesn’t.</a:t>
            </a:r>
          </a:p>
        </p:txBody>
      </p:sp>
      <p:sp>
        <p:nvSpPr>
          <p:cNvPr id="4" name="Slide Number Placeholder 3"/>
          <p:cNvSpPr>
            <a:spLocks noGrp="1"/>
          </p:cNvSpPr>
          <p:nvPr>
            <p:ph type="sldNum" sz="quarter" idx="10"/>
          </p:nvPr>
        </p:nvSpPr>
        <p:spPr/>
        <p:txBody>
          <a:bodyPr/>
          <a:lstStyle/>
          <a:p>
            <a:pPr defTabSz="933172">
              <a:defRPr/>
            </a:pPr>
            <a:fld id="{63F7F7AB-2A1E-8E42-B084-2FE839C05E1D}" type="slidenum">
              <a:rPr lang="en-US">
                <a:solidFill>
                  <a:prstClr val="black"/>
                </a:solidFill>
                <a:latin typeface="Calibri" panose="020F0502020204030204"/>
              </a:rPr>
              <a:pPr defTabSz="933172">
                <a:defRPr/>
              </a:pPr>
              <a:t>59</a:t>
            </a:fld>
            <a:endParaRPr lang="en-US">
              <a:solidFill>
                <a:prstClr val="black"/>
              </a:solidFill>
              <a:latin typeface="Calibri" panose="020F0502020204030204"/>
            </a:endParaRPr>
          </a:p>
        </p:txBody>
      </p:sp>
    </p:spTree>
    <p:extLst>
      <p:ext uri="{BB962C8B-B14F-4D97-AF65-F5344CB8AC3E}">
        <p14:creationId xmlns:p14="http://schemas.microsoft.com/office/powerpoint/2010/main" val="335703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r>
              <a:rPr lang="en-US" baseline="0" dirty="0" smtClean="0"/>
              <a:t> </a:t>
            </a:r>
          </a:p>
          <a:p>
            <a:r>
              <a:rPr lang="en-US" dirty="0" smtClean="0"/>
              <a:t>When you download the PowerPoint,</a:t>
            </a:r>
            <a:r>
              <a:rPr lang="en-US" baseline="0" dirty="0" smtClean="0"/>
              <a:t> take note: Everything you see on the screen today will be in the slide deck.  But everything we say – our script – is included in the notes section under the slide.</a:t>
            </a:r>
            <a:endParaRPr lang="en-US" dirty="0"/>
          </a:p>
        </p:txBody>
      </p:sp>
      <p:sp>
        <p:nvSpPr>
          <p:cNvPr id="4" name="Slide Number Placeholder 3"/>
          <p:cNvSpPr>
            <a:spLocks noGrp="1"/>
          </p:cNvSpPr>
          <p:nvPr>
            <p:ph type="sldNum" sz="quarter" idx="10"/>
          </p:nvPr>
        </p:nvSpPr>
        <p:spPr/>
        <p:txBody>
          <a:bodyPr/>
          <a:lstStyle/>
          <a:p>
            <a:pPr defTabSz="933172"/>
            <a:fld id="{63F7F7AB-2A1E-8E42-B084-2FE839C05E1D}" type="slidenum">
              <a:rPr lang="en-US">
                <a:solidFill>
                  <a:prstClr val="black"/>
                </a:solidFill>
                <a:latin typeface="Calibri" panose="020F0502020204030204"/>
              </a:rPr>
              <a:pPr defTabSz="933172"/>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5411246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But if they persist, there’s a turning point.  Sometimes it starts with a very weak statement of commitment to themselves: “I guess I made my choice and I’m here, so I should try to make the most of it.” Know that they’re likely in the adjustment phase and things will likely be looking up soon.  </a:t>
            </a:r>
            <a:endParaRPr lang="en-US" dirty="0"/>
          </a:p>
        </p:txBody>
      </p:sp>
      <p:sp>
        <p:nvSpPr>
          <p:cNvPr id="4" name="Slide Number Placeholder 3"/>
          <p:cNvSpPr>
            <a:spLocks noGrp="1"/>
          </p:cNvSpPr>
          <p:nvPr>
            <p:ph type="sldNum" sz="quarter" idx="10"/>
          </p:nvPr>
        </p:nvSpPr>
        <p:spPr/>
        <p:txBody>
          <a:bodyPr/>
          <a:lstStyle/>
          <a:p>
            <a:pPr defTabSz="933172">
              <a:defRPr/>
            </a:pPr>
            <a:fld id="{63F7F7AB-2A1E-8E42-B084-2FE839C05E1D}" type="slidenum">
              <a:rPr lang="en-US">
                <a:solidFill>
                  <a:prstClr val="black"/>
                </a:solidFill>
                <a:latin typeface="Calibri" panose="020F0502020204030204"/>
              </a:rPr>
              <a:pPr defTabSz="933172">
                <a:defRPr/>
              </a:pPr>
              <a:t>60</a:t>
            </a:fld>
            <a:endParaRPr lang="en-US">
              <a:solidFill>
                <a:prstClr val="black"/>
              </a:solidFill>
              <a:latin typeface="Calibri" panose="020F0502020204030204"/>
            </a:endParaRPr>
          </a:p>
        </p:txBody>
      </p:sp>
    </p:spTree>
    <p:extLst>
      <p:ext uri="{BB962C8B-B14F-4D97-AF65-F5344CB8AC3E}">
        <p14:creationId xmlns:p14="http://schemas.microsoft.com/office/powerpoint/2010/main" val="41319387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students adapt.  This</a:t>
            </a:r>
            <a:r>
              <a:rPr lang="en-US" baseline="0"/>
              <a:t> becomes their home away from home.  The new stuff is no longer new, it’s now just normal stuff.  They feel stability and begin to grow and thrive.</a:t>
            </a:r>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61</a:t>
            </a:fld>
            <a:endParaRPr lang="en-US"/>
          </a:p>
        </p:txBody>
      </p:sp>
    </p:spTree>
    <p:extLst>
      <p:ext uri="{BB962C8B-B14F-4D97-AF65-F5344CB8AC3E}">
        <p14:creationId xmlns:p14="http://schemas.microsoft.com/office/powerpoint/2010/main" val="30277489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important to note that all</a:t>
            </a:r>
            <a:r>
              <a:rPr lang="en-US" baseline="0"/>
              <a:t> new students are required to stay on campus through the first three weeks of the semester.  We do this because we know that the majority of our students need to be here that long to work through the negotiation phase.  Know that when it happens, we’ll be there working through this with your student!</a:t>
            </a:r>
            <a:endParaRPr lang="en-US"/>
          </a:p>
        </p:txBody>
      </p:sp>
      <p:sp>
        <p:nvSpPr>
          <p:cNvPr id="4" name="Slide Number Placeholder 3"/>
          <p:cNvSpPr>
            <a:spLocks noGrp="1"/>
          </p:cNvSpPr>
          <p:nvPr>
            <p:ph type="sldNum" sz="quarter" idx="10"/>
          </p:nvPr>
        </p:nvSpPr>
        <p:spPr/>
        <p:txBody>
          <a:bodyPr/>
          <a:lstStyle/>
          <a:p>
            <a:pPr defTabSz="933172"/>
            <a:fld id="{63F7F7AB-2A1E-8E42-B084-2FE839C05E1D}" type="slidenum">
              <a:rPr lang="en-US">
                <a:solidFill>
                  <a:prstClr val="black"/>
                </a:solidFill>
                <a:latin typeface="Calibri" panose="020F0502020204030204"/>
              </a:rPr>
              <a:pPr defTabSz="933172"/>
              <a:t>62</a:t>
            </a:fld>
            <a:endParaRPr lang="en-US">
              <a:solidFill>
                <a:prstClr val="black"/>
              </a:solidFill>
              <a:latin typeface="Calibri" panose="020F0502020204030204"/>
            </a:endParaRPr>
          </a:p>
        </p:txBody>
      </p:sp>
    </p:spTree>
    <p:extLst>
      <p:ext uri="{BB962C8B-B14F-4D97-AF65-F5344CB8AC3E}">
        <p14:creationId xmlns:p14="http://schemas.microsoft.com/office/powerpoint/2010/main" val="27026794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3172"/>
            <a:fld id="{63F7F7AB-2A1E-8E42-B084-2FE839C05E1D}" type="slidenum">
              <a:rPr lang="en-US">
                <a:solidFill>
                  <a:prstClr val="black"/>
                </a:solidFill>
                <a:latin typeface="Calibri" panose="020F0502020204030204"/>
              </a:rPr>
              <a:pPr defTabSz="933172"/>
              <a:t>63</a:t>
            </a:fld>
            <a:endParaRPr lang="en-US">
              <a:solidFill>
                <a:prstClr val="black"/>
              </a:solidFill>
              <a:latin typeface="Calibri" panose="020F0502020204030204"/>
            </a:endParaRPr>
          </a:p>
        </p:txBody>
      </p:sp>
    </p:spTree>
    <p:extLst>
      <p:ext uri="{BB962C8B-B14F-4D97-AF65-F5344CB8AC3E}">
        <p14:creationId xmlns:p14="http://schemas.microsoft.com/office/powerpoint/2010/main" val="26944266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64</a:t>
            </a:fld>
            <a:endParaRPr lang="en-US"/>
          </a:p>
        </p:txBody>
      </p:sp>
    </p:spTree>
    <p:extLst>
      <p:ext uri="{BB962C8B-B14F-4D97-AF65-F5344CB8AC3E}">
        <p14:creationId xmlns:p14="http://schemas.microsoft.com/office/powerpoint/2010/main" val="41679809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7F7AB-2A1E-8E42-B084-2FE839C05E1D}" type="slidenum">
              <a:rPr lang="en-US" smtClean="0"/>
              <a:t>65</a:t>
            </a:fld>
            <a:endParaRPr lang="en-US"/>
          </a:p>
        </p:txBody>
      </p:sp>
    </p:spTree>
    <p:extLst>
      <p:ext uri="{BB962C8B-B14F-4D97-AF65-F5344CB8AC3E}">
        <p14:creationId xmlns:p14="http://schemas.microsoft.com/office/powerpoint/2010/main" val="212013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 Here</a:t>
            </a:r>
            <a:r>
              <a:rPr lang="en-US" baseline="0" dirty="0" smtClean="0"/>
              <a:t> are </a:t>
            </a:r>
            <a:r>
              <a:rPr lang="en-US" dirty="0" smtClean="0"/>
              <a:t>important dates for you to remember.  All new students – commuters and</a:t>
            </a:r>
            <a:r>
              <a:rPr lang="en-US" baseline="0" dirty="0" smtClean="0"/>
              <a:t> transfers included - </a:t>
            </a:r>
            <a:r>
              <a:rPr lang="en-US" dirty="0" smtClean="0"/>
              <a:t>are required to be at all of these events.</a:t>
            </a:r>
            <a:endParaRPr lang="en-US" dirty="0"/>
          </a:p>
        </p:txBody>
      </p:sp>
      <p:sp>
        <p:nvSpPr>
          <p:cNvPr id="4" name="Slide Number Placeholder 3"/>
          <p:cNvSpPr>
            <a:spLocks noGrp="1"/>
          </p:cNvSpPr>
          <p:nvPr>
            <p:ph type="sldNum" sz="quarter" idx="10"/>
          </p:nvPr>
        </p:nvSpPr>
        <p:spPr/>
        <p:txBody>
          <a:bodyPr/>
          <a:lstStyle/>
          <a:p>
            <a:fld id="{63F7F7AB-2A1E-8E42-B084-2FE839C05E1D}" type="slidenum">
              <a:rPr lang="en-US" smtClean="0"/>
              <a:t>7</a:t>
            </a:fld>
            <a:endParaRPr lang="en-US"/>
          </a:p>
        </p:txBody>
      </p:sp>
    </p:spTree>
    <p:extLst>
      <p:ext uri="{BB962C8B-B14F-4D97-AF65-F5344CB8AC3E}">
        <p14:creationId xmlns:p14="http://schemas.microsoft.com/office/powerpoint/2010/main" val="401682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TRACY: Parent Session 1 is about the nuts and bolts of being a student and what your student needs to do.  What are the next steps to becoming a student?  What forms are needed?  What are the deadlines and key dates?  What are the resources that students need to be successful on campus?   </a:t>
            </a:r>
          </a:p>
          <a:p>
            <a:endParaRPr lang="en-US" baseline="0" dirty="0" smtClean="0"/>
          </a:p>
          <a:p>
            <a:r>
              <a:rPr lang="en-US" baseline="0" dirty="0" smtClean="0"/>
              <a:t>In Parent Session 2, we’ll cover many items that will help your student transition to college well.  It’s not uncommon for students to be thrown off by the transition – even the most excited of extroverts.  We’ll talk a little bit about what to expect as the transition takes place…what your student may be feeling…what you may be feeling…the challenges you might face over the first year.  You’ll leave with a good understanding of how MVNU will partner with you to develop your student and set him or her up for success. </a:t>
            </a:r>
            <a:endParaRPr lang="en-US" dirty="0" smtClean="0"/>
          </a:p>
          <a:p>
            <a:endParaRPr lang="en-US" dirty="0" smtClean="0"/>
          </a:p>
          <a:p>
            <a:r>
              <a:rPr lang="en-US" dirty="0" smtClean="0"/>
              <a:t>IMPORTANT NOTE:  It’s important for you to know that your student may not get all the information that you’re getting</a:t>
            </a:r>
            <a:r>
              <a:rPr lang="en-US" baseline="0" dirty="0" smtClean="0"/>
              <a:t> today, at least not in the detail that you’re getting it.  That’s intentional.  We’ve discovered over the years, that when we give students all the information they need to succeed as a student in June, that they forget it when they need it in September.  They’re getting basic information now.  They will get the information they need right before school starts, probably in even more detail than you’re getting right now.  They’ll get it at New Student Institute, right after they move in.  NSI is designed to set them up for success.</a:t>
            </a:r>
            <a:endParaRPr lang="en-US" dirty="0" smtClean="0"/>
          </a:p>
          <a:p>
            <a:endParaRPr lang="en-US" dirty="0"/>
          </a:p>
        </p:txBody>
      </p:sp>
      <p:sp>
        <p:nvSpPr>
          <p:cNvPr id="4" name="Slide Number Placeholder 3"/>
          <p:cNvSpPr>
            <a:spLocks noGrp="1"/>
          </p:cNvSpPr>
          <p:nvPr>
            <p:ph type="sldNum" sz="quarter" idx="10"/>
          </p:nvPr>
        </p:nvSpPr>
        <p:spPr/>
        <p:txBody>
          <a:bodyPr/>
          <a:lstStyle/>
          <a:p>
            <a:fld id="{63F7F7AB-2A1E-8E42-B084-2FE839C05E1D}" type="slidenum">
              <a:rPr lang="en-US" smtClean="0"/>
              <a:t>8</a:t>
            </a:fld>
            <a:endParaRPr lang="en-US"/>
          </a:p>
        </p:txBody>
      </p:sp>
    </p:spTree>
    <p:extLst>
      <p:ext uri="{BB962C8B-B14F-4D97-AF65-F5344CB8AC3E}">
        <p14:creationId xmlns:p14="http://schemas.microsoft.com/office/powerpoint/2010/main" val="3178313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TRACY: In the next hour, here are the things we’ll be covering.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3F7F7AB-2A1E-8E42-B084-2FE839C05E1D}" type="slidenum">
              <a:rPr lang="en-US" smtClean="0"/>
              <a:t>9</a:t>
            </a:fld>
            <a:endParaRPr lang="en-US"/>
          </a:p>
        </p:txBody>
      </p:sp>
    </p:spTree>
    <p:extLst>
      <p:ext uri="{BB962C8B-B14F-4D97-AF65-F5344CB8AC3E}">
        <p14:creationId xmlns:p14="http://schemas.microsoft.com/office/powerpoint/2010/main" val="106447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D0909-847D-EB41-AEEF-C36E5BE759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10D5CE-B071-FA43-A0C0-3BF0910D8F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363308-D6AC-804B-9975-C8B5D53ACF78}"/>
              </a:ext>
            </a:extLst>
          </p:cNvPr>
          <p:cNvSpPr>
            <a:spLocks noGrp="1"/>
          </p:cNvSpPr>
          <p:nvPr>
            <p:ph type="dt" sz="half" idx="10"/>
          </p:nvPr>
        </p:nvSpPr>
        <p:spPr/>
        <p:txBody>
          <a:bodyPr/>
          <a:lstStyle/>
          <a:p>
            <a:fld id="{1E5AAB91-C930-A442-B193-91258A60619B}" type="datetimeFigureOut">
              <a:rPr lang="en-US" smtClean="0"/>
              <a:t>6/2/2022</a:t>
            </a:fld>
            <a:endParaRPr lang="en-US"/>
          </a:p>
        </p:txBody>
      </p:sp>
      <p:sp>
        <p:nvSpPr>
          <p:cNvPr id="5" name="Footer Placeholder 4">
            <a:extLst>
              <a:ext uri="{FF2B5EF4-FFF2-40B4-BE49-F238E27FC236}">
                <a16:creationId xmlns:a16="http://schemas.microsoft.com/office/drawing/2014/main" id="{4F5F9A70-8183-DF41-832E-4669BE3BA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0367B-0A43-0543-96AF-4D1C45055AC3}"/>
              </a:ext>
            </a:extLst>
          </p:cNvPr>
          <p:cNvSpPr>
            <a:spLocks noGrp="1"/>
          </p:cNvSpPr>
          <p:nvPr>
            <p:ph type="sldNum" sz="quarter" idx="12"/>
          </p:nvPr>
        </p:nvSpPr>
        <p:spPr/>
        <p:txBody>
          <a:bodyPr/>
          <a:lstStyle/>
          <a:p>
            <a:fld id="{256010AB-9226-F348-94D6-7FC45C702853}" type="slidenum">
              <a:rPr lang="en-US" smtClean="0"/>
              <a:t>‹#›</a:t>
            </a:fld>
            <a:endParaRPr lang="en-US"/>
          </a:p>
        </p:txBody>
      </p:sp>
    </p:spTree>
    <p:extLst>
      <p:ext uri="{BB962C8B-B14F-4D97-AF65-F5344CB8AC3E}">
        <p14:creationId xmlns:p14="http://schemas.microsoft.com/office/powerpoint/2010/main" val="2814843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4FCC-FCFC-E54B-84DE-DA890BD808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3E2B52-845B-0D45-9BEE-19195376B0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8E52E-49AA-3A44-9B90-EFCD4E7E547A}"/>
              </a:ext>
            </a:extLst>
          </p:cNvPr>
          <p:cNvSpPr>
            <a:spLocks noGrp="1"/>
          </p:cNvSpPr>
          <p:nvPr>
            <p:ph type="dt" sz="half" idx="10"/>
          </p:nvPr>
        </p:nvSpPr>
        <p:spPr/>
        <p:txBody>
          <a:bodyPr/>
          <a:lstStyle/>
          <a:p>
            <a:fld id="{1E5AAB91-C930-A442-B193-91258A60619B}" type="datetimeFigureOut">
              <a:rPr lang="en-US" smtClean="0"/>
              <a:t>6/2/2022</a:t>
            </a:fld>
            <a:endParaRPr lang="en-US"/>
          </a:p>
        </p:txBody>
      </p:sp>
      <p:sp>
        <p:nvSpPr>
          <p:cNvPr id="5" name="Footer Placeholder 4">
            <a:extLst>
              <a:ext uri="{FF2B5EF4-FFF2-40B4-BE49-F238E27FC236}">
                <a16:creationId xmlns:a16="http://schemas.microsoft.com/office/drawing/2014/main" id="{31243151-1E5D-9C4A-86BD-08BF71F92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369D9-B884-2E4F-B459-207FCA5416AA}"/>
              </a:ext>
            </a:extLst>
          </p:cNvPr>
          <p:cNvSpPr>
            <a:spLocks noGrp="1"/>
          </p:cNvSpPr>
          <p:nvPr>
            <p:ph type="sldNum" sz="quarter" idx="12"/>
          </p:nvPr>
        </p:nvSpPr>
        <p:spPr/>
        <p:txBody>
          <a:bodyPr/>
          <a:lstStyle/>
          <a:p>
            <a:fld id="{256010AB-9226-F348-94D6-7FC45C702853}" type="slidenum">
              <a:rPr lang="en-US" smtClean="0"/>
              <a:t>‹#›</a:t>
            </a:fld>
            <a:endParaRPr lang="en-US"/>
          </a:p>
        </p:txBody>
      </p:sp>
    </p:spTree>
    <p:extLst>
      <p:ext uri="{BB962C8B-B14F-4D97-AF65-F5344CB8AC3E}">
        <p14:creationId xmlns:p14="http://schemas.microsoft.com/office/powerpoint/2010/main" val="1014729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704F7-B546-CC49-85EA-20FCF17E4D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1310F8-DE68-8347-BE06-A8D9BF0312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6BE45-F53F-4841-A4BB-C63DB20701DB}"/>
              </a:ext>
            </a:extLst>
          </p:cNvPr>
          <p:cNvSpPr>
            <a:spLocks noGrp="1"/>
          </p:cNvSpPr>
          <p:nvPr>
            <p:ph type="dt" sz="half" idx="10"/>
          </p:nvPr>
        </p:nvSpPr>
        <p:spPr/>
        <p:txBody>
          <a:bodyPr/>
          <a:lstStyle/>
          <a:p>
            <a:fld id="{1E5AAB91-C930-A442-B193-91258A60619B}" type="datetimeFigureOut">
              <a:rPr lang="en-US" smtClean="0"/>
              <a:t>6/2/2022</a:t>
            </a:fld>
            <a:endParaRPr lang="en-US"/>
          </a:p>
        </p:txBody>
      </p:sp>
      <p:sp>
        <p:nvSpPr>
          <p:cNvPr id="5" name="Footer Placeholder 4">
            <a:extLst>
              <a:ext uri="{FF2B5EF4-FFF2-40B4-BE49-F238E27FC236}">
                <a16:creationId xmlns:a16="http://schemas.microsoft.com/office/drawing/2014/main" id="{6571C050-2F7F-6C4B-94B3-F997A20B2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BA53B-BA95-FE42-A0DF-7F1889EACBA0}"/>
              </a:ext>
            </a:extLst>
          </p:cNvPr>
          <p:cNvSpPr>
            <a:spLocks noGrp="1"/>
          </p:cNvSpPr>
          <p:nvPr>
            <p:ph type="sldNum" sz="quarter" idx="12"/>
          </p:nvPr>
        </p:nvSpPr>
        <p:spPr/>
        <p:txBody>
          <a:bodyPr/>
          <a:lstStyle/>
          <a:p>
            <a:fld id="{256010AB-9226-F348-94D6-7FC45C702853}" type="slidenum">
              <a:rPr lang="en-US" smtClean="0"/>
              <a:t>‹#›</a:t>
            </a:fld>
            <a:endParaRPr lang="en-US"/>
          </a:p>
        </p:txBody>
      </p:sp>
    </p:spTree>
    <p:extLst>
      <p:ext uri="{BB962C8B-B14F-4D97-AF65-F5344CB8AC3E}">
        <p14:creationId xmlns:p14="http://schemas.microsoft.com/office/powerpoint/2010/main" val="174081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E3C1-B93A-E644-B759-0FA8C00E60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8B8D1C-5F7B-CE41-B763-062AD1B9ED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0AF9C-0B63-0C4A-A2A5-99B26B4BD8F1}"/>
              </a:ext>
            </a:extLst>
          </p:cNvPr>
          <p:cNvSpPr>
            <a:spLocks noGrp="1"/>
          </p:cNvSpPr>
          <p:nvPr>
            <p:ph type="dt" sz="half" idx="10"/>
          </p:nvPr>
        </p:nvSpPr>
        <p:spPr/>
        <p:txBody>
          <a:bodyPr/>
          <a:lstStyle/>
          <a:p>
            <a:fld id="{1E5AAB91-C930-A442-B193-91258A60619B}" type="datetimeFigureOut">
              <a:rPr lang="en-US" smtClean="0"/>
              <a:t>6/2/2022</a:t>
            </a:fld>
            <a:endParaRPr lang="en-US"/>
          </a:p>
        </p:txBody>
      </p:sp>
      <p:sp>
        <p:nvSpPr>
          <p:cNvPr id="5" name="Footer Placeholder 4">
            <a:extLst>
              <a:ext uri="{FF2B5EF4-FFF2-40B4-BE49-F238E27FC236}">
                <a16:creationId xmlns:a16="http://schemas.microsoft.com/office/drawing/2014/main" id="{DE75FF08-68C9-4B4F-AC4C-B88FD7846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66270-6870-9E44-917E-81A1361C46C0}"/>
              </a:ext>
            </a:extLst>
          </p:cNvPr>
          <p:cNvSpPr>
            <a:spLocks noGrp="1"/>
          </p:cNvSpPr>
          <p:nvPr>
            <p:ph type="sldNum" sz="quarter" idx="12"/>
          </p:nvPr>
        </p:nvSpPr>
        <p:spPr/>
        <p:txBody>
          <a:bodyPr/>
          <a:lstStyle/>
          <a:p>
            <a:fld id="{256010AB-9226-F348-94D6-7FC45C702853}" type="slidenum">
              <a:rPr lang="en-US" smtClean="0"/>
              <a:t>‹#›</a:t>
            </a:fld>
            <a:endParaRPr lang="en-US"/>
          </a:p>
        </p:txBody>
      </p:sp>
    </p:spTree>
    <p:extLst>
      <p:ext uri="{BB962C8B-B14F-4D97-AF65-F5344CB8AC3E}">
        <p14:creationId xmlns:p14="http://schemas.microsoft.com/office/powerpoint/2010/main" val="992887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A34B-55D3-9B4C-9A8B-98C5DE8544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6EC180-F8F6-5D4E-9300-7B92EA2B88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EC200F-8736-FD4D-878B-FC4A672ABA38}"/>
              </a:ext>
            </a:extLst>
          </p:cNvPr>
          <p:cNvSpPr>
            <a:spLocks noGrp="1"/>
          </p:cNvSpPr>
          <p:nvPr>
            <p:ph type="dt" sz="half" idx="10"/>
          </p:nvPr>
        </p:nvSpPr>
        <p:spPr/>
        <p:txBody>
          <a:bodyPr/>
          <a:lstStyle/>
          <a:p>
            <a:fld id="{1E5AAB91-C930-A442-B193-91258A60619B}" type="datetimeFigureOut">
              <a:rPr lang="en-US" smtClean="0"/>
              <a:t>6/2/2022</a:t>
            </a:fld>
            <a:endParaRPr lang="en-US"/>
          </a:p>
        </p:txBody>
      </p:sp>
      <p:sp>
        <p:nvSpPr>
          <p:cNvPr id="5" name="Footer Placeholder 4">
            <a:extLst>
              <a:ext uri="{FF2B5EF4-FFF2-40B4-BE49-F238E27FC236}">
                <a16:creationId xmlns:a16="http://schemas.microsoft.com/office/drawing/2014/main" id="{23149478-B6E6-1445-AB26-BAC328FC6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77CB9-79EB-8247-95C8-87FAB6CB3F76}"/>
              </a:ext>
            </a:extLst>
          </p:cNvPr>
          <p:cNvSpPr>
            <a:spLocks noGrp="1"/>
          </p:cNvSpPr>
          <p:nvPr>
            <p:ph type="sldNum" sz="quarter" idx="12"/>
          </p:nvPr>
        </p:nvSpPr>
        <p:spPr/>
        <p:txBody>
          <a:bodyPr/>
          <a:lstStyle/>
          <a:p>
            <a:fld id="{256010AB-9226-F348-94D6-7FC45C702853}" type="slidenum">
              <a:rPr lang="en-US" smtClean="0"/>
              <a:t>‹#›</a:t>
            </a:fld>
            <a:endParaRPr lang="en-US"/>
          </a:p>
        </p:txBody>
      </p:sp>
    </p:spTree>
    <p:extLst>
      <p:ext uri="{BB962C8B-B14F-4D97-AF65-F5344CB8AC3E}">
        <p14:creationId xmlns:p14="http://schemas.microsoft.com/office/powerpoint/2010/main" val="167994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A48CF-A188-F344-9BFD-9C11F863B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B4A9E6-6ECC-E64B-8243-63DE814B26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C29D56-1FB5-D041-9150-6F4E43D69D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594EA8-CEAC-9843-B263-BF9D1A8F2A5A}"/>
              </a:ext>
            </a:extLst>
          </p:cNvPr>
          <p:cNvSpPr>
            <a:spLocks noGrp="1"/>
          </p:cNvSpPr>
          <p:nvPr>
            <p:ph type="dt" sz="half" idx="10"/>
          </p:nvPr>
        </p:nvSpPr>
        <p:spPr/>
        <p:txBody>
          <a:bodyPr/>
          <a:lstStyle/>
          <a:p>
            <a:fld id="{1E5AAB91-C930-A442-B193-91258A60619B}" type="datetimeFigureOut">
              <a:rPr lang="en-US" smtClean="0"/>
              <a:t>6/2/2022</a:t>
            </a:fld>
            <a:endParaRPr lang="en-US"/>
          </a:p>
        </p:txBody>
      </p:sp>
      <p:sp>
        <p:nvSpPr>
          <p:cNvPr id="6" name="Footer Placeholder 5">
            <a:extLst>
              <a:ext uri="{FF2B5EF4-FFF2-40B4-BE49-F238E27FC236}">
                <a16:creationId xmlns:a16="http://schemas.microsoft.com/office/drawing/2014/main" id="{7E1C0CD9-7C57-6E44-864A-810473F96A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28B125-151C-3440-93A1-1551CF9B9E33}"/>
              </a:ext>
            </a:extLst>
          </p:cNvPr>
          <p:cNvSpPr>
            <a:spLocks noGrp="1"/>
          </p:cNvSpPr>
          <p:nvPr>
            <p:ph type="sldNum" sz="quarter" idx="12"/>
          </p:nvPr>
        </p:nvSpPr>
        <p:spPr/>
        <p:txBody>
          <a:bodyPr/>
          <a:lstStyle/>
          <a:p>
            <a:fld id="{256010AB-9226-F348-94D6-7FC45C702853}" type="slidenum">
              <a:rPr lang="en-US" smtClean="0"/>
              <a:t>‹#›</a:t>
            </a:fld>
            <a:endParaRPr lang="en-US"/>
          </a:p>
        </p:txBody>
      </p:sp>
    </p:spTree>
    <p:extLst>
      <p:ext uri="{BB962C8B-B14F-4D97-AF65-F5344CB8AC3E}">
        <p14:creationId xmlns:p14="http://schemas.microsoft.com/office/powerpoint/2010/main" val="122540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AE32-4742-4541-9BEC-1EA464F93E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66E615-0147-0346-AC8A-9D87FEDDAC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E8F70F-9439-CC44-B07F-F0BF330B79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4502E5-2E6C-584E-ADF7-D7A8A7BCAF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A36807-1963-014F-9D05-CE1D3DDB3E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A30842-D5CF-1242-94F6-8EB263FB8656}"/>
              </a:ext>
            </a:extLst>
          </p:cNvPr>
          <p:cNvSpPr>
            <a:spLocks noGrp="1"/>
          </p:cNvSpPr>
          <p:nvPr>
            <p:ph type="dt" sz="half" idx="10"/>
          </p:nvPr>
        </p:nvSpPr>
        <p:spPr/>
        <p:txBody>
          <a:bodyPr/>
          <a:lstStyle/>
          <a:p>
            <a:fld id="{1E5AAB91-C930-A442-B193-91258A60619B}" type="datetimeFigureOut">
              <a:rPr lang="en-US" smtClean="0"/>
              <a:t>6/2/2022</a:t>
            </a:fld>
            <a:endParaRPr lang="en-US"/>
          </a:p>
        </p:txBody>
      </p:sp>
      <p:sp>
        <p:nvSpPr>
          <p:cNvPr id="8" name="Footer Placeholder 7">
            <a:extLst>
              <a:ext uri="{FF2B5EF4-FFF2-40B4-BE49-F238E27FC236}">
                <a16:creationId xmlns:a16="http://schemas.microsoft.com/office/drawing/2014/main" id="{68E7AD10-B3EC-B245-AF1A-473D3E639A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53932A-9925-3E4F-95D4-54A556C2280F}"/>
              </a:ext>
            </a:extLst>
          </p:cNvPr>
          <p:cNvSpPr>
            <a:spLocks noGrp="1"/>
          </p:cNvSpPr>
          <p:nvPr>
            <p:ph type="sldNum" sz="quarter" idx="12"/>
          </p:nvPr>
        </p:nvSpPr>
        <p:spPr/>
        <p:txBody>
          <a:bodyPr/>
          <a:lstStyle/>
          <a:p>
            <a:fld id="{256010AB-9226-F348-94D6-7FC45C702853}" type="slidenum">
              <a:rPr lang="en-US" smtClean="0"/>
              <a:t>‹#›</a:t>
            </a:fld>
            <a:endParaRPr lang="en-US"/>
          </a:p>
        </p:txBody>
      </p:sp>
    </p:spTree>
    <p:extLst>
      <p:ext uri="{BB962C8B-B14F-4D97-AF65-F5344CB8AC3E}">
        <p14:creationId xmlns:p14="http://schemas.microsoft.com/office/powerpoint/2010/main" val="336575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0C0F-E002-3B40-A457-F7120181D2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002DFF-2F53-AE44-96FD-9C935E17516C}"/>
              </a:ext>
            </a:extLst>
          </p:cNvPr>
          <p:cNvSpPr>
            <a:spLocks noGrp="1"/>
          </p:cNvSpPr>
          <p:nvPr>
            <p:ph type="dt" sz="half" idx="10"/>
          </p:nvPr>
        </p:nvSpPr>
        <p:spPr/>
        <p:txBody>
          <a:bodyPr/>
          <a:lstStyle/>
          <a:p>
            <a:fld id="{1E5AAB91-C930-A442-B193-91258A60619B}" type="datetimeFigureOut">
              <a:rPr lang="en-US" smtClean="0"/>
              <a:t>6/2/2022</a:t>
            </a:fld>
            <a:endParaRPr lang="en-US"/>
          </a:p>
        </p:txBody>
      </p:sp>
      <p:sp>
        <p:nvSpPr>
          <p:cNvPr id="4" name="Footer Placeholder 3">
            <a:extLst>
              <a:ext uri="{FF2B5EF4-FFF2-40B4-BE49-F238E27FC236}">
                <a16:creationId xmlns:a16="http://schemas.microsoft.com/office/drawing/2014/main" id="{3A195E74-BA4E-8C43-A4D9-F5153FE78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62B43D-BD59-8D43-87EB-9B747CA2A52B}"/>
              </a:ext>
            </a:extLst>
          </p:cNvPr>
          <p:cNvSpPr>
            <a:spLocks noGrp="1"/>
          </p:cNvSpPr>
          <p:nvPr>
            <p:ph type="sldNum" sz="quarter" idx="12"/>
          </p:nvPr>
        </p:nvSpPr>
        <p:spPr/>
        <p:txBody>
          <a:bodyPr/>
          <a:lstStyle/>
          <a:p>
            <a:fld id="{256010AB-9226-F348-94D6-7FC45C702853}" type="slidenum">
              <a:rPr lang="en-US" smtClean="0"/>
              <a:t>‹#›</a:t>
            </a:fld>
            <a:endParaRPr lang="en-US"/>
          </a:p>
        </p:txBody>
      </p:sp>
    </p:spTree>
    <p:extLst>
      <p:ext uri="{BB962C8B-B14F-4D97-AF65-F5344CB8AC3E}">
        <p14:creationId xmlns:p14="http://schemas.microsoft.com/office/powerpoint/2010/main" val="23175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1730C1-E223-9249-BAA7-6061CD9B0C3E}"/>
              </a:ext>
            </a:extLst>
          </p:cNvPr>
          <p:cNvSpPr>
            <a:spLocks noGrp="1"/>
          </p:cNvSpPr>
          <p:nvPr>
            <p:ph type="dt" sz="half" idx="10"/>
          </p:nvPr>
        </p:nvSpPr>
        <p:spPr/>
        <p:txBody>
          <a:bodyPr/>
          <a:lstStyle/>
          <a:p>
            <a:fld id="{1E5AAB91-C930-A442-B193-91258A60619B}" type="datetimeFigureOut">
              <a:rPr lang="en-US" smtClean="0"/>
              <a:t>6/2/2022</a:t>
            </a:fld>
            <a:endParaRPr lang="en-US"/>
          </a:p>
        </p:txBody>
      </p:sp>
      <p:sp>
        <p:nvSpPr>
          <p:cNvPr id="3" name="Footer Placeholder 2">
            <a:extLst>
              <a:ext uri="{FF2B5EF4-FFF2-40B4-BE49-F238E27FC236}">
                <a16:creationId xmlns:a16="http://schemas.microsoft.com/office/drawing/2014/main" id="{290DFBDB-55BA-3E47-BBED-D4E1B38DD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E5CBA1-2E25-9545-BEEF-A2C49057AF88}"/>
              </a:ext>
            </a:extLst>
          </p:cNvPr>
          <p:cNvSpPr>
            <a:spLocks noGrp="1"/>
          </p:cNvSpPr>
          <p:nvPr>
            <p:ph type="sldNum" sz="quarter" idx="12"/>
          </p:nvPr>
        </p:nvSpPr>
        <p:spPr/>
        <p:txBody>
          <a:bodyPr/>
          <a:lstStyle/>
          <a:p>
            <a:fld id="{256010AB-9226-F348-94D6-7FC45C702853}" type="slidenum">
              <a:rPr lang="en-US" smtClean="0"/>
              <a:t>‹#›</a:t>
            </a:fld>
            <a:endParaRPr lang="en-US"/>
          </a:p>
        </p:txBody>
      </p:sp>
    </p:spTree>
    <p:extLst>
      <p:ext uri="{BB962C8B-B14F-4D97-AF65-F5344CB8AC3E}">
        <p14:creationId xmlns:p14="http://schemas.microsoft.com/office/powerpoint/2010/main" val="411026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0D49-CBE5-D540-822B-FCBCB96F28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7A1B6A-A0A4-E84A-BC2B-0EBE577784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7BC973-3DE8-6949-81AC-4BE077EAF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DB4A81-C5C4-574F-BD11-64E8DCC1C63F}"/>
              </a:ext>
            </a:extLst>
          </p:cNvPr>
          <p:cNvSpPr>
            <a:spLocks noGrp="1"/>
          </p:cNvSpPr>
          <p:nvPr>
            <p:ph type="dt" sz="half" idx="10"/>
          </p:nvPr>
        </p:nvSpPr>
        <p:spPr/>
        <p:txBody>
          <a:bodyPr/>
          <a:lstStyle/>
          <a:p>
            <a:fld id="{1E5AAB91-C930-A442-B193-91258A60619B}" type="datetimeFigureOut">
              <a:rPr lang="en-US" smtClean="0"/>
              <a:t>6/2/2022</a:t>
            </a:fld>
            <a:endParaRPr lang="en-US"/>
          </a:p>
        </p:txBody>
      </p:sp>
      <p:sp>
        <p:nvSpPr>
          <p:cNvPr id="6" name="Footer Placeholder 5">
            <a:extLst>
              <a:ext uri="{FF2B5EF4-FFF2-40B4-BE49-F238E27FC236}">
                <a16:creationId xmlns:a16="http://schemas.microsoft.com/office/drawing/2014/main" id="{E1D90C0C-9997-BD49-ABE1-060CFC8325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F1B03F-988E-7B43-B605-82DA36FA3310}"/>
              </a:ext>
            </a:extLst>
          </p:cNvPr>
          <p:cNvSpPr>
            <a:spLocks noGrp="1"/>
          </p:cNvSpPr>
          <p:nvPr>
            <p:ph type="sldNum" sz="quarter" idx="12"/>
          </p:nvPr>
        </p:nvSpPr>
        <p:spPr/>
        <p:txBody>
          <a:bodyPr/>
          <a:lstStyle/>
          <a:p>
            <a:fld id="{256010AB-9226-F348-94D6-7FC45C702853}" type="slidenum">
              <a:rPr lang="en-US" smtClean="0"/>
              <a:t>‹#›</a:t>
            </a:fld>
            <a:endParaRPr lang="en-US"/>
          </a:p>
        </p:txBody>
      </p:sp>
    </p:spTree>
    <p:extLst>
      <p:ext uri="{BB962C8B-B14F-4D97-AF65-F5344CB8AC3E}">
        <p14:creationId xmlns:p14="http://schemas.microsoft.com/office/powerpoint/2010/main" val="261219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3B01-CF7D-2E43-BBF3-F7A3CE14E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C71CCC-7539-2941-83CB-4A24AE712B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C01072-A7E6-E14A-A4F9-73AEA2761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10766E-262E-4841-B710-0E13F23E906F}"/>
              </a:ext>
            </a:extLst>
          </p:cNvPr>
          <p:cNvSpPr>
            <a:spLocks noGrp="1"/>
          </p:cNvSpPr>
          <p:nvPr>
            <p:ph type="dt" sz="half" idx="10"/>
          </p:nvPr>
        </p:nvSpPr>
        <p:spPr/>
        <p:txBody>
          <a:bodyPr/>
          <a:lstStyle/>
          <a:p>
            <a:fld id="{1E5AAB91-C930-A442-B193-91258A60619B}" type="datetimeFigureOut">
              <a:rPr lang="en-US" smtClean="0"/>
              <a:t>6/2/2022</a:t>
            </a:fld>
            <a:endParaRPr lang="en-US"/>
          </a:p>
        </p:txBody>
      </p:sp>
      <p:sp>
        <p:nvSpPr>
          <p:cNvPr id="6" name="Footer Placeholder 5">
            <a:extLst>
              <a:ext uri="{FF2B5EF4-FFF2-40B4-BE49-F238E27FC236}">
                <a16:creationId xmlns:a16="http://schemas.microsoft.com/office/drawing/2014/main" id="{E117388C-9FC7-AB4E-925D-7C613BAEF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B18783-9980-E041-B59F-87F01FD73EFA}"/>
              </a:ext>
            </a:extLst>
          </p:cNvPr>
          <p:cNvSpPr>
            <a:spLocks noGrp="1"/>
          </p:cNvSpPr>
          <p:nvPr>
            <p:ph type="sldNum" sz="quarter" idx="12"/>
          </p:nvPr>
        </p:nvSpPr>
        <p:spPr/>
        <p:txBody>
          <a:bodyPr/>
          <a:lstStyle/>
          <a:p>
            <a:fld id="{256010AB-9226-F348-94D6-7FC45C702853}" type="slidenum">
              <a:rPr lang="en-US" smtClean="0"/>
              <a:t>‹#›</a:t>
            </a:fld>
            <a:endParaRPr lang="en-US"/>
          </a:p>
        </p:txBody>
      </p:sp>
    </p:spTree>
    <p:extLst>
      <p:ext uri="{BB962C8B-B14F-4D97-AF65-F5344CB8AC3E}">
        <p14:creationId xmlns:p14="http://schemas.microsoft.com/office/powerpoint/2010/main" val="425556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E36F48-7875-5944-819D-83F926D28C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D77E61-D544-DC47-958D-D41505B6A0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10086-5DE9-774F-B3B3-8C2C2AC85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AAB91-C930-A442-B193-91258A60619B}" type="datetimeFigureOut">
              <a:rPr lang="en-US" smtClean="0"/>
              <a:t>6/2/2022</a:t>
            </a:fld>
            <a:endParaRPr lang="en-US"/>
          </a:p>
        </p:txBody>
      </p:sp>
      <p:sp>
        <p:nvSpPr>
          <p:cNvPr id="5" name="Footer Placeholder 4">
            <a:extLst>
              <a:ext uri="{FF2B5EF4-FFF2-40B4-BE49-F238E27FC236}">
                <a16:creationId xmlns:a16="http://schemas.microsoft.com/office/drawing/2014/main" id="{33F33B14-0FC7-5549-829C-346A00DF3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1E2841-1129-7147-811A-7FB2315E5F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010AB-9226-F348-94D6-7FC45C702853}" type="slidenum">
              <a:rPr lang="en-US" smtClean="0"/>
              <a:t>‹#›</a:t>
            </a:fld>
            <a:endParaRPr lang="en-US"/>
          </a:p>
        </p:txBody>
      </p:sp>
    </p:spTree>
    <p:extLst>
      <p:ext uri="{BB962C8B-B14F-4D97-AF65-F5344CB8AC3E}">
        <p14:creationId xmlns:p14="http://schemas.microsoft.com/office/powerpoint/2010/main" val="3412023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mvnu.edu/educationalframework"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mvnu.edu/educationalframework"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p:cNvSpPr txBox="1"/>
          <p:nvPr/>
        </p:nvSpPr>
        <p:spPr>
          <a:xfrm>
            <a:off x="0" y="4877559"/>
            <a:ext cx="12192000" cy="769441"/>
          </a:xfrm>
          <a:prstGeom prst="rect">
            <a:avLst/>
          </a:prstGeom>
          <a:noFill/>
        </p:spPr>
        <p:txBody>
          <a:bodyPr wrap="square" rtlCol="0">
            <a:spAutoFit/>
          </a:bodyPr>
          <a:lstStyle/>
          <a:p>
            <a:pPr algn="ctr"/>
            <a:r>
              <a:rPr lang="en-US" sz="4400">
                <a:solidFill>
                  <a:schemeClr val="bg1"/>
                </a:solidFill>
                <a:latin typeface="Garamond" charset="0"/>
                <a:ea typeface="Garamond" charset="0"/>
                <a:cs typeface="Garamond" charset="0"/>
              </a:rPr>
              <a:t>New Student Orientation</a:t>
            </a:r>
          </a:p>
        </p:txBody>
      </p:sp>
    </p:spTree>
    <p:extLst>
      <p:ext uri="{BB962C8B-B14F-4D97-AF65-F5344CB8AC3E}">
        <p14:creationId xmlns:p14="http://schemas.microsoft.com/office/powerpoint/2010/main" val="149329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9810" y="791229"/>
            <a:ext cx="10892380" cy="2123658"/>
          </a:xfrm>
          <a:prstGeom prst="rect">
            <a:avLst/>
          </a:prstGeom>
          <a:noFill/>
        </p:spPr>
        <p:txBody>
          <a:bodyPr wrap="square" rtlCol="0">
            <a:spAutoFit/>
          </a:bodyPr>
          <a:lstStyle/>
          <a:p>
            <a:pPr algn="ctr"/>
            <a:r>
              <a:rPr lang="en-US" sz="4400" b="1">
                <a:solidFill>
                  <a:schemeClr val="bg1"/>
                </a:solidFill>
                <a:latin typeface="Garamond" panose="02020404030301010803" pitchFamily="18" charset="0"/>
              </a:rPr>
              <a:t>Purpose: </a:t>
            </a:r>
          </a:p>
          <a:p>
            <a:pPr algn="ctr"/>
            <a:r>
              <a:rPr lang="en-US" sz="4400">
                <a:solidFill>
                  <a:schemeClr val="bg1"/>
                </a:solidFill>
                <a:latin typeface="Garamond" panose="02020404030301010803" pitchFamily="18" charset="0"/>
              </a:rPr>
              <a:t>Create an environment where students can reach their God-given potential</a:t>
            </a:r>
            <a:endParaRPr lang="en-US" sz="2000">
              <a:solidFill>
                <a:schemeClr val="accent5">
                  <a:lumMod val="40000"/>
                  <a:lumOff val="60000"/>
                </a:schemeClr>
              </a:solidFill>
              <a:latin typeface="Garamond" panose="02020404030301010803" pitchFamily="18" charset="0"/>
            </a:endParaRPr>
          </a:p>
        </p:txBody>
      </p:sp>
    </p:spTree>
    <p:extLst>
      <p:ext uri="{BB962C8B-B14F-4D97-AF65-F5344CB8AC3E}">
        <p14:creationId xmlns:p14="http://schemas.microsoft.com/office/powerpoint/2010/main" val="145789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EE168-C2D5-2E44-89F4-33414766810D}"/>
              </a:ext>
            </a:extLst>
          </p:cNvPr>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C3F5A9-7F18-CE4C-9E04-FF76AE5781D3}"/>
              </a:ext>
            </a:extLst>
          </p:cNvPr>
          <p:cNvSpPr txBox="1"/>
          <p:nvPr/>
        </p:nvSpPr>
        <p:spPr>
          <a:xfrm>
            <a:off x="0" y="812074"/>
            <a:ext cx="12192000" cy="1107996"/>
          </a:xfrm>
          <a:prstGeom prst="rect">
            <a:avLst/>
          </a:prstGeom>
          <a:noFill/>
        </p:spPr>
        <p:txBody>
          <a:bodyPr wrap="square" rtlCol="0">
            <a:spAutoFit/>
          </a:bodyPr>
          <a:lstStyle/>
          <a:p>
            <a:pPr algn="ctr"/>
            <a:r>
              <a:rPr lang="en-US" sz="6600" dirty="0">
                <a:solidFill>
                  <a:schemeClr val="bg1"/>
                </a:solidFill>
                <a:latin typeface="Garamond" panose="02020404030301010803" pitchFamily="18" charset="0"/>
              </a:rPr>
              <a:t>Commitment to Community</a:t>
            </a:r>
          </a:p>
        </p:txBody>
      </p:sp>
      <p:sp>
        <p:nvSpPr>
          <p:cNvPr id="6" name="Content Placeholder 2">
            <a:extLst>
              <a:ext uri="{FF2B5EF4-FFF2-40B4-BE49-F238E27FC236}">
                <a16:creationId xmlns:a16="http://schemas.microsoft.com/office/drawing/2014/main" id="{7BA7BBFA-AFD9-894E-8D55-16D39FBBD786}"/>
              </a:ext>
            </a:extLst>
          </p:cNvPr>
          <p:cNvSpPr txBox="1">
            <a:spLocks/>
          </p:cNvSpPr>
          <p:nvPr/>
        </p:nvSpPr>
        <p:spPr>
          <a:xfrm>
            <a:off x="838200" y="2586038"/>
            <a:ext cx="10515600" cy="13430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solidFill>
                  <a:schemeClr val="bg1"/>
                </a:solidFill>
                <a:latin typeface="Garamond" panose="02020404030301010803" pitchFamily="18" charset="0"/>
              </a:rPr>
              <a:t>Our Commitment to Community allows us to bring out the best in each other and when practiced, helps shape the Christ-like character toward which we strive.</a:t>
            </a:r>
          </a:p>
        </p:txBody>
      </p:sp>
      <p:sp>
        <p:nvSpPr>
          <p:cNvPr id="9" name="Content Placeholder 2">
            <a:extLst>
              <a:ext uri="{FF2B5EF4-FFF2-40B4-BE49-F238E27FC236}">
                <a16:creationId xmlns:a16="http://schemas.microsoft.com/office/drawing/2014/main" id="{D44D6323-6948-314B-B6C7-D165AF8D5E21}"/>
              </a:ext>
            </a:extLst>
          </p:cNvPr>
          <p:cNvSpPr txBox="1">
            <a:spLocks/>
          </p:cNvSpPr>
          <p:nvPr/>
        </p:nvSpPr>
        <p:spPr>
          <a:xfrm>
            <a:off x="4886325" y="3929064"/>
            <a:ext cx="5624512" cy="3590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cap="small" dirty="0">
                <a:solidFill>
                  <a:schemeClr val="bg1"/>
                </a:solidFill>
                <a:latin typeface="DIN-Regular" pitchFamily="2" charset="0"/>
              </a:rPr>
              <a:t>affirmations</a:t>
            </a:r>
            <a:r>
              <a:rPr lang="en-US" sz="3200" cap="small" dirty="0">
                <a:solidFill>
                  <a:schemeClr val="bg1"/>
                </a:solidFill>
                <a:latin typeface="Garamond" panose="02020404030301010803" pitchFamily="18" charset="0"/>
              </a:rPr>
              <a:t> </a:t>
            </a:r>
          </a:p>
          <a:p>
            <a:pPr marL="0" indent="0">
              <a:buFont typeface="Arial" panose="020B0604020202020204" pitchFamily="34" charset="0"/>
              <a:buNone/>
            </a:pPr>
            <a:r>
              <a:rPr lang="en-US" sz="2600" dirty="0">
                <a:solidFill>
                  <a:schemeClr val="bg1"/>
                </a:solidFill>
                <a:latin typeface="Garamond" panose="02020404030301010803" pitchFamily="18" charset="0"/>
              </a:rPr>
              <a:t>We love God.</a:t>
            </a:r>
          </a:p>
          <a:p>
            <a:pPr marL="0" indent="0">
              <a:buFont typeface="Arial" panose="020B0604020202020204" pitchFamily="34" charset="0"/>
              <a:buNone/>
            </a:pPr>
            <a:r>
              <a:rPr lang="en-US" sz="2600" dirty="0">
                <a:solidFill>
                  <a:schemeClr val="bg1"/>
                </a:solidFill>
                <a:latin typeface="Garamond" panose="02020404030301010803" pitchFamily="18" charset="0"/>
              </a:rPr>
              <a:t>We respect others.</a:t>
            </a:r>
          </a:p>
          <a:p>
            <a:pPr marL="0" indent="0">
              <a:buFont typeface="Arial" panose="020B0604020202020204" pitchFamily="34" charset="0"/>
              <a:buNone/>
            </a:pPr>
            <a:r>
              <a:rPr lang="en-US" sz="2600" dirty="0">
                <a:solidFill>
                  <a:schemeClr val="bg1"/>
                </a:solidFill>
                <a:latin typeface="Garamond" panose="02020404030301010803" pitchFamily="18" charset="0"/>
              </a:rPr>
              <a:t>We believe in personal responsibility.</a:t>
            </a:r>
          </a:p>
        </p:txBody>
      </p:sp>
    </p:spTree>
    <p:extLst>
      <p:ext uri="{BB962C8B-B14F-4D97-AF65-F5344CB8AC3E}">
        <p14:creationId xmlns:p14="http://schemas.microsoft.com/office/powerpoint/2010/main" val="4057793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EE168-C2D5-2E44-89F4-33414766810D}"/>
              </a:ext>
            </a:extLst>
          </p:cNvPr>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C3F5A9-7F18-CE4C-9E04-FF76AE5781D3}"/>
              </a:ext>
            </a:extLst>
          </p:cNvPr>
          <p:cNvSpPr txBox="1"/>
          <p:nvPr/>
        </p:nvSpPr>
        <p:spPr>
          <a:xfrm>
            <a:off x="0" y="812074"/>
            <a:ext cx="12192000" cy="1107996"/>
          </a:xfrm>
          <a:prstGeom prst="rect">
            <a:avLst/>
          </a:prstGeom>
          <a:noFill/>
        </p:spPr>
        <p:txBody>
          <a:bodyPr wrap="square" rtlCol="0">
            <a:spAutoFit/>
          </a:bodyPr>
          <a:lstStyle/>
          <a:p>
            <a:pPr algn="ctr"/>
            <a:r>
              <a:rPr lang="en-US" sz="6600" dirty="0">
                <a:solidFill>
                  <a:schemeClr val="bg1"/>
                </a:solidFill>
                <a:latin typeface="Garamond" panose="02020404030301010803" pitchFamily="18" charset="0"/>
              </a:rPr>
              <a:t>Commitment to Community</a:t>
            </a:r>
          </a:p>
        </p:txBody>
      </p:sp>
      <p:sp>
        <p:nvSpPr>
          <p:cNvPr id="9" name="Content Placeholder 2">
            <a:extLst>
              <a:ext uri="{FF2B5EF4-FFF2-40B4-BE49-F238E27FC236}">
                <a16:creationId xmlns:a16="http://schemas.microsoft.com/office/drawing/2014/main" id="{9BEBC807-0218-0C40-B0F4-57982B7E7733}"/>
              </a:ext>
            </a:extLst>
          </p:cNvPr>
          <p:cNvSpPr txBox="1">
            <a:spLocks/>
          </p:cNvSpPr>
          <p:nvPr/>
        </p:nvSpPr>
        <p:spPr>
          <a:xfrm>
            <a:off x="838200" y="1920070"/>
            <a:ext cx="10515600" cy="44521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bg1"/>
                </a:solidFill>
                <a:latin typeface="Garamond" panose="02020404030301010803" pitchFamily="18" charset="0"/>
              </a:rPr>
              <a:t>These are the things our community stands for:</a:t>
            </a:r>
          </a:p>
          <a:p>
            <a:pPr marL="514350" indent="-514350">
              <a:buFont typeface="+mj-lt"/>
              <a:buAutoNum type="arabicPeriod"/>
            </a:pPr>
            <a:r>
              <a:rPr lang="en-US" sz="2600" dirty="0">
                <a:solidFill>
                  <a:schemeClr val="bg1"/>
                </a:solidFill>
                <a:latin typeface="Garamond" panose="02020404030301010803" pitchFamily="18" charset="0"/>
              </a:rPr>
              <a:t>Commitment to spiritual growth and character formation</a:t>
            </a:r>
          </a:p>
          <a:p>
            <a:pPr marL="514350" indent="-514350">
              <a:buFont typeface="+mj-lt"/>
              <a:buAutoNum type="arabicPeriod"/>
            </a:pPr>
            <a:r>
              <a:rPr lang="en-US" sz="2600" dirty="0">
                <a:solidFill>
                  <a:schemeClr val="bg1"/>
                </a:solidFill>
                <a:latin typeface="Garamond" panose="02020404030301010803" pitchFamily="18" charset="0"/>
              </a:rPr>
              <a:t>Expression of Christian values through responsible decisions and actions</a:t>
            </a:r>
          </a:p>
          <a:p>
            <a:pPr marL="514350" indent="-514350">
              <a:buFont typeface="+mj-lt"/>
              <a:buAutoNum type="arabicPeriod"/>
            </a:pPr>
            <a:r>
              <a:rPr lang="en-US" sz="2600" dirty="0">
                <a:solidFill>
                  <a:schemeClr val="bg1"/>
                </a:solidFill>
                <a:latin typeface="Garamond" panose="02020404030301010803" pitchFamily="18" charset="0"/>
              </a:rPr>
              <a:t>Honesty and integrity in our academic, personal, and social lives</a:t>
            </a:r>
          </a:p>
          <a:p>
            <a:pPr marL="514350" indent="-514350">
              <a:buFont typeface="+mj-lt"/>
              <a:buAutoNum type="arabicPeriod"/>
            </a:pPr>
            <a:r>
              <a:rPr lang="en-US" sz="2600" dirty="0">
                <a:solidFill>
                  <a:schemeClr val="bg1"/>
                </a:solidFill>
                <a:latin typeface="Garamond" panose="02020404030301010803" pitchFamily="18" charset="0"/>
              </a:rPr>
              <a:t>Pursuit of habits that promote self-control</a:t>
            </a:r>
          </a:p>
          <a:p>
            <a:pPr marL="514350" indent="-514350">
              <a:buFont typeface="+mj-lt"/>
              <a:buAutoNum type="arabicPeriod"/>
            </a:pPr>
            <a:r>
              <a:rPr lang="en-US" sz="2600" dirty="0">
                <a:solidFill>
                  <a:schemeClr val="bg1"/>
                </a:solidFill>
                <a:latin typeface="Garamond" panose="02020404030301010803" pitchFamily="18" charset="0"/>
              </a:rPr>
              <a:t>Healthy interpersonal, sexual, and romantic relationships</a:t>
            </a:r>
          </a:p>
          <a:p>
            <a:pPr marL="514350" indent="-514350">
              <a:buFont typeface="+mj-lt"/>
              <a:buAutoNum type="arabicPeriod"/>
            </a:pPr>
            <a:r>
              <a:rPr lang="en-US" sz="2600" dirty="0">
                <a:solidFill>
                  <a:schemeClr val="bg1"/>
                </a:solidFill>
                <a:latin typeface="Garamond" panose="02020404030301010803" pitchFamily="18" charset="0"/>
              </a:rPr>
              <a:t>Personal responsibility in decision making</a:t>
            </a:r>
          </a:p>
          <a:p>
            <a:pPr marL="514350" indent="-514350">
              <a:buFont typeface="+mj-lt"/>
              <a:buAutoNum type="arabicPeriod"/>
            </a:pPr>
            <a:r>
              <a:rPr lang="en-US" sz="2600" dirty="0">
                <a:solidFill>
                  <a:schemeClr val="bg1"/>
                </a:solidFill>
                <a:latin typeface="Garamond" panose="02020404030301010803" pitchFamily="18" charset="0"/>
              </a:rPr>
              <a:t>Transformation through engagement and collaboration</a:t>
            </a:r>
          </a:p>
        </p:txBody>
      </p:sp>
    </p:spTree>
    <p:extLst>
      <p:ext uri="{BB962C8B-B14F-4D97-AF65-F5344CB8AC3E}">
        <p14:creationId xmlns:p14="http://schemas.microsoft.com/office/powerpoint/2010/main" val="326440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043113" y="2598003"/>
            <a:ext cx="8105774"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Stephanie Lobdell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Campus </a:t>
            </a:r>
            <a:r>
              <a:rPr kumimoji="0" lang="en-US" sz="3600" b="0"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Pastor</a:t>
            </a:r>
            <a:endParaRPr kumimoji="0" lang="en-US" sz="36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04290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0" y="535900"/>
            <a:ext cx="12192000" cy="57861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Spiritual Formation Plan</a:t>
            </a:r>
          </a:p>
          <a:p>
            <a:pPr lvl="0">
              <a:defRPr/>
            </a:pPr>
            <a:r>
              <a:rPr lang="en-US" sz="3600" dirty="0">
                <a:solidFill>
                  <a:prstClr val="white"/>
                </a:solidFill>
                <a:latin typeface="Garamond" panose="02020404030301010803" pitchFamily="18" charset="0"/>
              </a:rPr>
              <a:t>	    </a:t>
            </a:r>
          </a:p>
          <a:p>
            <a:pPr lvl="0">
              <a:defRPr/>
            </a:pPr>
            <a:r>
              <a:rPr lang="en-US" sz="3600" dirty="0">
                <a:solidFill>
                  <a:schemeClr val="bg1"/>
                </a:solidFill>
                <a:latin typeface="Garamond" panose="02020404030301010803" pitchFamily="18" charset="0"/>
              </a:rPr>
              <a:t>	   30 spiritual formation credits per semester </a:t>
            </a:r>
            <a:br>
              <a:rPr lang="en-US" sz="3600" dirty="0">
                <a:solidFill>
                  <a:schemeClr val="bg1"/>
                </a:solidFill>
                <a:latin typeface="Garamond" panose="02020404030301010803" pitchFamily="18" charset="0"/>
              </a:rPr>
            </a:br>
            <a:r>
              <a:rPr lang="en-US" sz="3600" dirty="0">
                <a:solidFill>
                  <a:schemeClr val="bg1"/>
                </a:solidFill>
                <a:latin typeface="Garamond" panose="02020404030301010803" pitchFamily="18" charset="0"/>
              </a:rPr>
              <a:t>	   (approx. 80+ available per semester)</a:t>
            </a:r>
          </a:p>
          <a:p>
            <a:pPr marL="3314700" lvl="6" indent="-571500">
              <a:buFont typeface="Arial" panose="020B0604020202020204" pitchFamily="34" charset="0"/>
              <a:buChar char="•"/>
            </a:pPr>
            <a:r>
              <a:rPr lang="en-US" sz="3200" dirty="0">
                <a:solidFill>
                  <a:schemeClr val="bg1"/>
                </a:solidFill>
                <a:latin typeface="Garamond" panose="02020404030301010803" pitchFamily="18" charset="0"/>
              </a:rPr>
              <a:t>33 through M-W-F 10:20 AM Chapel</a:t>
            </a:r>
          </a:p>
          <a:p>
            <a:pPr marL="3314700" lvl="6" indent="-571500">
              <a:buFont typeface="Arial" panose="020B0604020202020204" pitchFamily="34" charset="0"/>
              <a:buChar char="•"/>
            </a:pPr>
            <a:r>
              <a:rPr lang="en-US" sz="3200" dirty="0">
                <a:solidFill>
                  <a:schemeClr val="bg1"/>
                </a:solidFill>
                <a:latin typeface="Garamond" panose="02020404030301010803" pitchFamily="18" charset="0"/>
              </a:rPr>
              <a:t>10 through Freshman Belong Groups</a:t>
            </a:r>
          </a:p>
          <a:p>
            <a:pPr marL="3314700" lvl="6" indent="-571500">
              <a:buFont typeface="Arial" panose="020B0604020202020204" pitchFamily="34" charset="0"/>
              <a:buChar char="•"/>
            </a:pPr>
            <a:r>
              <a:rPr lang="en-US" sz="3200" dirty="0">
                <a:solidFill>
                  <a:schemeClr val="bg1"/>
                </a:solidFill>
                <a:latin typeface="Garamond" panose="02020404030301010803" pitchFamily="18" charset="0"/>
              </a:rPr>
              <a:t>10 through </a:t>
            </a:r>
            <a:r>
              <a:rPr lang="en-US" sz="3200" dirty="0" err="1">
                <a:solidFill>
                  <a:schemeClr val="bg1"/>
                </a:solidFill>
                <a:latin typeface="Garamond" panose="02020404030301010803" pitchFamily="18" charset="0"/>
              </a:rPr>
              <a:t>CoSMO</a:t>
            </a:r>
            <a:r>
              <a:rPr lang="en-US" sz="3200" dirty="0">
                <a:solidFill>
                  <a:schemeClr val="bg1"/>
                </a:solidFill>
                <a:latin typeface="Garamond" panose="02020404030301010803" pitchFamily="18" charset="0"/>
              </a:rPr>
              <a:t> (Community Service)</a:t>
            </a:r>
          </a:p>
          <a:p>
            <a:pPr marL="3314700" lvl="6" indent="-571500">
              <a:buFont typeface="Arial" panose="020B0604020202020204" pitchFamily="34" charset="0"/>
              <a:buChar char="•"/>
            </a:pPr>
            <a:r>
              <a:rPr lang="en-US" sz="3200" dirty="0">
                <a:solidFill>
                  <a:schemeClr val="bg1"/>
                </a:solidFill>
                <a:latin typeface="Garamond" panose="02020404030301010803" pitchFamily="18" charset="0"/>
              </a:rPr>
              <a:t>10 through Justice Talks</a:t>
            </a:r>
          </a:p>
          <a:p>
            <a:pPr marL="3314700" lvl="6" indent="-571500">
              <a:buFont typeface="Arial" panose="020B0604020202020204" pitchFamily="34" charset="0"/>
              <a:buChar char="•"/>
            </a:pPr>
            <a:r>
              <a:rPr lang="en-US" sz="3200" dirty="0">
                <a:solidFill>
                  <a:schemeClr val="bg1"/>
                </a:solidFill>
                <a:latin typeface="Garamond" panose="02020404030301010803" pitchFamily="18" charset="0"/>
              </a:rPr>
              <a:t>8-12 through Worship Nights</a:t>
            </a:r>
          </a:p>
          <a:p>
            <a:pPr marL="3314700" lvl="6" indent="-571500">
              <a:buFont typeface="Arial" panose="020B0604020202020204" pitchFamily="34" charset="0"/>
              <a:buChar char="•"/>
            </a:pPr>
            <a:r>
              <a:rPr lang="en-US" sz="3200" dirty="0">
                <a:solidFill>
                  <a:schemeClr val="bg1"/>
                </a:solidFill>
                <a:latin typeface="Garamond" panose="02020404030301010803" pitchFamily="18" charset="0"/>
              </a:rPr>
              <a:t>Wellness </a:t>
            </a:r>
            <a:r>
              <a:rPr lang="en-US" sz="3200" dirty="0" smtClean="0">
                <a:solidFill>
                  <a:schemeClr val="bg1"/>
                </a:solidFill>
                <a:latin typeface="Garamond" panose="02020404030301010803" pitchFamily="18" charset="0"/>
              </a:rPr>
              <a:t>Initiative</a:t>
            </a:r>
            <a:r>
              <a:rPr kumimoji="0" lang="en-US" sz="36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		</a:t>
            </a:r>
            <a:endParaRPr kumimoji="0" lang="en-US" sz="3200" b="0" i="0" u="none" strike="noStrike" kern="1200" cap="none" spc="0" normalizeH="0" baseline="0" noProof="0" dirty="0">
              <a:ln>
                <a:noFill/>
              </a:ln>
              <a:solidFill>
                <a:srgbClr val="5B9BD5">
                  <a:lumMod val="40000"/>
                  <a:lumOff val="60000"/>
                </a:srgbClr>
              </a:solidFill>
              <a:effectLst/>
              <a:uLnTx/>
              <a:uFillTx/>
              <a:latin typeface="Garamond" panose="02020404030301010803" pitchFamily="18" charset="0"/>
            </a:endParaRPr>
          </a:p>
        </p:txBody>
      </p:sp>
    </p:spTree>
    <p:extLst>
      <p:ext uri="{BB962C8B-B14F-4D97-AF65-F5344CB8AC3E}">
        <p14:creationId xmlns:p14="http://schemas.microsoft.com/office/powerpoint/2010/main" val="359088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598003"/>
            <a:ext cx="12192000" cy="1661993"/>
          </a:xfrm>
          <a:prstGeom prst="rect">
            <a:avLst/>
          </a:prstGeom>
          <a:noFill/>
        </p:spPr>
        <p:txBody>
          <a:bodyPr wrap="square" rtlCol="0">
            <a:spAutoFit/>
          </a:bodyPr>
          <a:lstStyle/>
          <a:p>
            <a:pPr algn="ctr"/>
            <a:r>
              <a:rPr lang="en-US" sz="6600">
                <a:solidFill>
                  <a:schemeClr val="bg1"/>
                </a:solidFill>
                <a:latin typeface="Garamond" panose="02020404030301010803" pitchFamily="18" charset="0"/>
              </a:rPr>
              <a:t>Joy Strickland</a:t>
            </a:r>
          </a:p>
          <a:p>
            <a:pPr algn="ctr"/>
            <a:r>
              <a:rPr lang="en-US" sz="3600">
                <a:solidFill>
                  <a:schemeClr val="bg1"/>
                </a:solidFill>
                <a:latin typeface="Garamond" panose="02020404030301010803" pitchFamily="18" charset="0"/>
              </a:rPr>
              <a:t>Assistant Vice President for Student Success and Retention</a:t>
            </a:r>
            <a:endParaRPr lang="en-US" sz="3600">
              <a:solidFill>
                <a:schemeClr val="accent5">
                  <a:lumMod val="40000"/>
                  <a:lumOff val="60000"/>
                </a:schemeClr>
              </a:solidFill>
              <a:latin typeface="Garamond" panose="02020404030301010803" pitchFamily="18" charset="0"/>
            </a:endParaRPr>
          </a:p>
        </p:txBody>
      </p:sp>
    </p:spTree>
    <p:extLst>
      <p:ext uri="{BB962C8B-B14F-4D97-AF65-F5344CB8AC3E}">
        <p14:creationId xmlns:p14="http://schemas.microsoft.com/office/powerpoint/2010/main" val="274655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7734" b="7151"/>
          <a:stretch/>
        </p:blipFill>
        <p:spPr>
          <a:xfrm>
            <a:off x="0" y="0"/>
            <a:ext cx="12192000" cy="6905297"/>
          </a:xfrm>
          <a:prstGeom prst="rect">
            <a:avLst/>
          </a:prstGeom>
        </p:spPr>
      </p:pic>
      <p:sp>
        <p:nvSpPr>
          <p:cNvPr id="6" name="Rectangle 5">
            <a:extLst>
              <a:ext uri="{FF2B5EF4-FFF2-40B4-BE49-F238E27FC236}">
                <a16:creationId xmlns:a16="http://schemas.microsoft.com/office/drawing/2014/main" id="{14C3389B-2406-B94F-8D08-6802866AD6A6}"/>
              </a:ext>
            </a:extLst>
          </p:cNvPr>
          <p:cNvSpPr/>
          <p:nvPr/>
        </p:nvSpPr>
        <p:spPr>
          <a:xfrm>
            <a:off x="3771900" y="454878"/>
            <a:ext cx="8420100" cy="1316772"/>
          </a:xfrm>
          <a:prstGeom prst="rect">
            <a:avLst/>
          </a:prstGeom>
          <a:solidFill>
            <a:srgbClr val="032D60"/>
          </a:solidFill>
          <a:ln>
            <a:solidFill>
              <a:srgbClr val="032D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IN-Regular" pitchFamily="2" charset="0"/>
              </a:rPr>
              <a:t>CENTER FOR STUDENT SUCCESS</a:t>
            </a:r>
          </a:p>
        </p:txBody>
      </p:sp>
    </p:spTree>
    <p:extLst>
      <p:ext uri="{BB962C8B-B14F-4D97-AF65-F5344CB8AC3E}">
        <p14:creationId xmlns:p14="http://schemas.microsoft.com/office/powerpoint/2010/main" val="364463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711617"/>
            <a:ext cx="12306924" cy="8204616"/>
          </a:xfrm>
          <a:prstGeom prst="rect">
            <a:avLst/>
          </a:prstGeom>
        </p:spPr>
      </p:pic>
      <p:sp>
        <p:nvSpPr>
          <p:cNvPr id="6" name="Rectangle 5">
            <a:extLst>
              <a:ext uri="{FF2B5EF4-FFF2-40B4-BE49-F238E27FC236}">
                <a16:creationId xmlns:a16="http://schemas.microsoft.com/office/drawing/2014/main" id="{14C3389B-2406-B94F-8D08-6802866AD6A6}"/>
              </a:ext>
            </a:extLst>
          </p:cNvPr>
          <p:cNvSpPr/>
          <p:nvPr/>
        </p:nvSpPr>
        <p:spPr>
          <a:xfrm>
            <a:off x="3771900" y="454878"/>
            <a:ext cx="8420100" cy="1316772"/>
          </a:xfrm>
          <a:prstGeom prst="rect">
            <a:avLst/>
          </a:prstGeom>
          <a:solidFill>
            <a:srgbClr val="032D60"/>
          </a:solidFill>
          <a:ln>
            <a:solidFill>
              <a:srgbClr val="032D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IN-Regular" pitchFamily="2" charset="0"/>
              </a:rPr>
              <a:t>CENTER FOR STUDENT SUCCESS</a:t>
            </a:r>
          </a:p>
        </p:txBody>
      </p:sp>
    </p:spTree>
    <p:extLst>
      <p:ext uri="{BB962C8B-B14F-4D97-AF65-F5344CB8AC3E}">
        <p14:creationId xmlns:p14="http://schemas.microsoft.com/office/powerpoint/2010/main" val="240495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400" dirty="0">
              <a:solidFill>
                <a:schemeClr val="bg1"/>
              </a:solidFill>
              <a:latin typeface="Garamond"/>
            </a:endParaRPr>
          </a:p>
          <a:p>
            <a:endParaRPr lang="en-US" sz="2400" dirty="0">
              <a:solidFill>
                <a:schemeClr val="bg1"/>
              </a:solidFill>
              <a:latin typeface="Garamond"/>
            </a:endParaRPr>
          </a:p>
          <a:p>
            <a:r>
              <a:rPr lang="en-US" sz="2400" kern="1200" dirty="0">
                <a:solidFill>
                  <a:schemeClr val="bg1"/>
                </a:solidFill>
                <a:latin typeface="Garamond"/>
                <a:ea typeface="+mn-ea"/>
                <a:cs typeface="+mn-cs"/>
              </a:rPr>
              <a:t>The Center for Student Success provides academic enrichment resources, accessibility support, and the university test center. Location: Main Floor of the Library.</a:t>
            </a:r>
            <a:r>
              <a:rPr lang="en-US" sz="2400" dirty="0">
                <a:solidFill>
                  <a:schemeClr val="bg1"/>
                </a:solidFill>
                <a:latin typeface="Garamond"/>
              </a:rPr>
              <a:t> </a:t>
            </a:r>
            <a:endParaRPr lang="en-US" dirty="0">
              <a:solidFill>
                <a:schemeClr val="bg1"/>
              </a:solidFill>
            </a:endParaRPr>
          </a:p>
          <a:p>
            <a:r>
              <a:rPr lang="en-US" sz="2400" kern="1200" dirty="0">
                <a:solidFill>
                  <a:schemeClr val="bg1"/>
                </a:solidFill>
                <a:latin typeface="Garamond"/>
                <a:ea typeface="+mn-ea"/>
                <a:cs typeface="+mn-cs"/>
              </a:rPr>
              <a:t>Director: </a:t>
            </a:r>
            <a:r>
              <a:rPr lang="en-US" sz="2400" dirty="0">
                <a:solidFill>
                  <a:schemeClr val="bg1"/>
                </a:solidFill>
                <a:latin typeface="Garamond"/>
              </a:rPr>
              <a:t>Dr. Lee Chambers</a:t>
            </a:r>
            <a:r>
              <a:rPr lang="en-US" sz="2400" kern="1200" dirty="0">
                <a:solidFill>
                  <a:schemeClr val="bg1"/>
                </a:solidFill>
                <a:latin typeface="Garamond"/>
                <a:ea typeface="+mn-ea"/>
                <a:cs typeface="+mn-cs"/>
              </a:rPr>
              <a:t> (Lee.</a:t>
            </a:r>
            <a:r>
              <a:rPr lang="en-US" sz="2400" dirty="0">
                <a:solidFill>
                  <a:schemeClr val="bg1"/>
                </a:solidFill>
                <a:latin typeface="Garamond"/>
              </a:rPr>
              <a:t>Chambers</a:t>
            </a:r>
            <a:r>
              <a:rPr lang="en-US" sz="2400" kern="1200" dirty="0">
                <a:solidFill>
                  <a:schemeClr val="bg1"/>
                </a:solidFill>
                <a:latin typeface="Garamond"/>
                <a:ea typeface="+mn-ea"/>
                <a:cs typeface="+mn-cs"/>
              </a:rPr>
              <a:t>@</a:t>
            </a:r>
            <a:r>
              <a:rPr lang="en-US" sz="2400" dirty="0">
                <a:solidFill>
                  <a:schemeClr val="bg1"/>
                </a:solidFill>
                <a:latin typeface="Garamond"/>
              </a:rPr>
              <a:t>mvnu</a:t>
            </a:r>
            <a:r>
              <a:rPr lang="en-US" sz="2400" kern="1200" dirty="0">
                <a:solidFill>
                  <a:schemeClr val="bg1"/>
                </a:solidFill>
                <a:latin typeface="Garamond"/>
                <a:ea typeface="+mn-ea"/>
                <a:cs typeface="+mn-cs"/>
              </a:rPr>
              <a:t>.edu)</a:t>
            </a:r>
            <a:r>
              <a:rPr lang="en-US" sz="2400" dirty="0">
                <a:solidFill>
                  <a:schemeClr val="bg1"/>
                </a:solidFill>
                <a:latin typeface="Garamond"/>
              </a:rPr>
              <a:t> </a:t>
            </a:r>
            <a:endParaRPr lang="en-US" sz="2400" kern="1200" dirty="0">
              <a:solidFill>
                <a:schemeClr val="bg1"/>
              </a:solidFill>
              <a:latin typeface="Garamond"/>
            </a:endParaRPr>
          </a:p>
          <a:p>
            <a:endParaRPr lang="en-US" sz="2600" b="1" dirty="0">
              <a:solidFill>
                <a:srgbClr val="92D050"/>
              </a:solidFill>
              <a:latin typeface="Garamond"/>
            </a:endParaRPr>
          </a:p>
          <a:p>
            <a:pPr algn="l"/>
            <a:r>
              <a:rPr lang="en-US" sz="2600" b="1" kern="1200" dirty="0">
                <a:solidFill>
                  <a:srgbClr val="92D050"/>
                </a:solidFill>
                <a:latin typeface="Garamond"/>
                <a:ea typeface="+mn-ea"/>
                <a:cs typeface="+mn-cs"/>
              </a:rPr>
              <a:t>Academic Enrichment</a:t>
            </a:r>
            <a:endParaRPr lang="en-US" dirty="0"/>
          </a:p>
          <a:p>
            <a:pPr marL="342900" indent="-342900">
              <a:buFont typeface="Arial"/>
              <a:buChar char="•"/>
            </a:pPr>
            <a:r>
              <a:rPr lang="en-US" sz="2400" b="1" u="sng" kern="1200" dirty="0">
                <a:solidFill>
                  <a:schemeClr val="bg1"/>
                </a:solidFill>
                <a:latin typeface="Garamond"/>
                <a:ea typeface="+mn-ea"/>
                <a:cs typeface="+mn-cs"/>
              </a:rPr>
              <a:t>Supplemental Instruction </a:t>
            </a:r>
            <a:r>
              <a:rPr lang="en-US" sz="2400" u="sng" kern="1200" dirty="0">
                <a:solidFill>
                  <a:schemeClr val="bg1"/>
                </a:solidFill>
                <a:latin typeface="Garamond"/>
                <a:ea typeface="+mn-ea"/>
                <a:cs typeface="+mn-cs"/>
              </a:rPr>
              <a:t>(SI) </a:t>
            </a:r>
            <a:r>
              <a:rPr lang="en-US" sz="2400" kern="1200" dirty="0">
                <a:solidFill>
                  <a:schemeClr val="bg1"/>
                </a:solidFill>
                <a:latin typeface="Garamond"/>
                <a:ea typeface="+mn-ea"/>
                <a:cs typeface="+mn-cs"/>
              </a:rPr>
              <a:t>- Regularly scheduled class review sessions for many challenging first and second year courses. Student SI leaders collaborate with faculty on session content.</a:t>
            </a:r>
            <a:endParaRPr lang="en-US" sz="2400" dirty="0">
              <a:solidFill>
                <a:schemeClr val="bg1"/>
              </a:solidFill>
              <a:latin typeface="Garamond"/>
              <a:ea typeface="+mn-lt"/>
              <a:cs typeface="+mn-lt"/>
            </a:endParaRPr>
          </a:p>
          <a:p>
            <a:pPr marL="342900" indent="-342900">
              <a:buFont typeface="Arial"/>
              <a:buChar char="•"/>
            </a:pPr>
            <a:r>
              <a:rPr lang="en-US" sz="2400" b="1" u="sng" dirty="0">
                <a:latin typeface="Garamond"/>
                <a:ea typeface="+mn-lt"/>
                <a:cs typeface="+mn-lt"/>
              </a:rPr>
              <a:t>One-on-One Tutoring </a:t>
            </a:r>
            <a:r>
              <a:rPr lang="en-US" sz="2400" b="1" dirty="0">
                <a:latin typeface="Garamond"/>
                <a:ea typeface="+mn-lt"/>
                <a:cs typeface="+mn-lt"/>
              </a:rPr>
              <a:t>- </a:t>
            </a:r>
            <a:r>
              <a:rPr lang="en-US" sz="2400" dirty="0">
                <a:latin typeface="Garamond"/>
                <a:ea typeface="+mn-lt"/>
                <a:cs typeface="+mn-lt"/>
              </a:rPr>
              <a:t>Student peer tutors meet individually or in small groups to provide personalized assistance in many first and second year courses. </a:t>
            </a:r>
          </a:p>
          <a:p>
            <a:pPr marL="342900" indent="-342900" algn="l">
              <a:buFont typeface="Arial"/>
              <a:buChar char="•"/>
            </a:pPr>
            <a:r>
              <a:rPr lang="en-US" sz="2400" b="1" u="sng" dirty="0">
                <a:latin typeface="Garamond"/>
                <a:ea typeface="+mn-lt"/>
                <a:cs typeface="+mn-lt"/>
              </a:rPr>
              <a:t>Academic Peer Mentors </a:t>
            </a:r>
            <a:r>
              <a:rPr lang="en-US" sz="2400" b="1" dirty="0">
                <a:latin typeface="Garamond"/>
                <a:ea typeface="+mn-lt"/>
                <a:cs typeface="+mn-lt"/>
              </a:rPr>
              <a:t>- </a:t>
            </a:r>
            <a:r>
              <a:rPr lang="en-US" sz="2400" dirty="0">
                <a:latin typeface="Garamond"/>
                <a:ea typeface="+mn-lt"/>
                <a:cs typeface="+mn-lt"/>
              </a:rPr>
              <a:t>Academic Peer Mentors assist students in improving time management skills, organizational abilities, proofreading, and study strategies.</a:t>
            </a:r>
            <a:endParaRPr lang="en-US" sz="2400" dirty="0">
              <a:latin typeface="Garamond"/>
              <a:cs typeface="Calibri"/>
            </a:endParaRPr>
          </a:p>
        </p:txBody>
      </p:sp>
      <p:sp>
        <p:nvSpPr>
          <p:cNvPr id="5" name="TextBox 4"/>
          <p:cNvSpPr txBox="1"/>
          <p:nvPr/>
        </p:nvSpPr>
        <p:spPr>
          <a:xfrm>
            <a:off x="0" y="812074"/>
            <a:ext cx="12192000" cy="646331"/>
          </a:xfrm>
          <a:prstGeom prst="rect">
            <a:avLst/>
          </a:prstGeom>
          <a:noFill/>
        </p:spPr>
        <p:txBody>
          <a:bodyPr wrap="square" rtlCol="0">
            <a:spAutoFit/>
          </a:bodyPr>
          <a:lstStyle/>
          <a:p>
            <a:pPr algn="ctr"/>
            <a:r>
              <a:rPr lang="en-US" sz="3600">
                <a:solidFill>
                  <a:schemeClr val="bg1"/>
                </a:solidFill>
                <a:latin typeface="DIN-Regular" pitchFamily="2" charset="0"/>
              </a:rPr>
              <a:t>CENTER FOR STUDENT SUCCESS</a:t>
            </a:r>
          </a:p>
        </p:txBody>
      </p:sp>
    </p:spTree>
    <p:extLst>
      <p:ext uri="{BB962C8B-B14F-4D97-AF65-F5344CB8AC3E}">
        <p14:creationId xmlns:p14="http://schemas.microsoft.com/office/powerpoint/2010/main" val="40414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812074"/>
            <a:ext cx="12192000" cy="646331"/>
          </a:xfrm>
          <a:prstGeom prst="rect">
            <a:avLst/>
          </a:prstGeom>
          <a:noFill/>
        </p:spPr>
        <p:txBody>
          <a:bodyPr wrap="square" rtlCol="0">
            <a:spAutoFit/>
          </a:bodyPr>
          <a:lstStyle/>
          <a:p>
            <a:pPr algn="ctr"/>
            <a:r>
              <a:rPr lang="en-US" sz="3600">
                <a:solidFill>
                  <a:schemeClr val="bg1"/>
                </a:solidFill>
                <a:latin typeface="DIN-Regular" pitchFamily="2" charset="0"/>
              </a:rPr>
              <a:t>CENTER FOR STUDENT SUCCESS</a:t>
            </a:r>
          </a:p>
        </p:txBody>
      </p:sp>
      <p:sp>
        <p:nvSpPr>
          <p:cNvPr id="2" name="TextBox 1">
            <a:extLst>
              <a:ext uri="{FF2B5EF4-FFF2-40B4-BE49-F238E27FC236}">
                <a16:creationId xmlns:a16="http://schemas.microsoft.com/office/drawing/2014/main" id="{7A302E34-9D0F-F941-9CBB-F27BC59DDBE5}"/>
              </a:ext>
            </a:extLst>
          </p:cNvPr>
          <p:cNvSpPr txBox="1"/>
          <p:nvPr/>
        </p:nvSpPr>
        <p:spPr>
          <a:xfrm>
            <a:off x="410091" y="1824553"/>
            <a:ext cx="11376195" cy="4462760"/>
          </a:xfrm>
          <a:prstGeom prst="rect">
            <a:avLst/>
          </a:prstGeom>
          <a:noFill/>
        </p:spPr>
        <p:txBody>
          <a:bodyPr wrap="square" lIns="91440" tIns="45720" rIns="91440" bIns="45720" rtlCol="0" anchor="t">
            <a:spAutoFit/>
          </a:bodyPr>
          <a:lstStyle/>
          <a:p>
            <a:r>
              <a:rPr lang="en-US" sz="2600" b="1" dirty="0">
                <a:solidFill>
                  <a:srgbClr val="92D050"/>
                </a:solidFill>
                <a:latin typeface="Garamond"/>
                <a:ea typeface="+mn-lt"/>
                <a:cs typeface="+mn-lt"/>
              </a:rPr>
              <a:t>Academic Enrichment Continued...</a:t>
            </a:r>
            <a:endParaRPr lang="en-US" sz="2600">
              <a:solidFill>
                <a:srgbClr val="92D050"/>
              </a:solidFill>
              <a:latin typeface="Garamond"/>
              <a:cs typeface="Calibri"/>
            </a:endParaRPr>
          </a:p>
          <a:p>
            <a:r>
              <a:rPr lang="en-US" sz="2400" dirty="0">
                <a:solidFill>
                  <a:schemeClr val="bg1"/>
                </a:solidFill>
                <a:latin typeface="Garamond"/>
                <a:ea typeface="+mn-lt"/>
                <a:cs typeface="+mn-lt"/>
              </a:rPr>
              <a:t>•</a:t>
            </a:r>
            <a:r>
              <a:rPr lang="en-US" sz="2400" b="1" u="sng" dirty="0">
                <a:solidFill>
                  <a:schemeClr val="bg1"/>
                </a:solidFill>
                <a:latin typeface="Garamond"/>
                <a:ea typeface="+mn-lt"/>
                <a:cs typeface="+mn-lt"/>
              </a:rPr>
              <a:t>The Writing Lab</a:t>
            </a:r>
            <a:r>
              <a:rPr lang="en-US" sz="2400" b="1" dirty="0">
                <a:solidFill>
                  <a:schemeClr val="bg1"/>
                </a:solidFill>
                <a:latin typeface="Garamond"/>
                <a:ea typeface="+mn-lt"/>
                <a:cs typeface="+mn-lt"/>
              </a:rPr>
              <a:t>- </a:t>
            </a:r>
            <a:r>
              <a:rPr lang="en-US" sz="2400" dirty="0">
                <a:solidFill>
                  <a:schemeClr val="bg1"/>
                </a:solidFill>
                <a:latin typeface="Garamond"/>
                <a:ea typeface="+mn-lt"/>
                <a:cs typeface="+mn-lt"/>
              </a:rPr>
              <a:t>Creates a safe and friendly space for writers of all levels to share their work and receive thorough and considerate feedback from attentive peer tutors. The Writing Lab is supervised by an English professor so the tutoring is targeted and seamless with the classroom experience.</a:t>
            </a:r>
            <a:endParaRPr lang="en-US" sz="2400">
              <a:solidFill>
                <a:schemeClr val="bg1"/>
              </a:solidFill>
              <a:latin typeface="Garamond"/>
            </a:endParaRPr>
          </a:p>
          <a:p>
            <a:endParaRPr lang="en-US" sz="2400" dirty="0">
              <a:solidFill>
                <a:schemeClr val="bg1"/>
              </a:solidFill>
              <a:latin typeface="Garamond"/>
              <a:ea typeface="+mn-lt"/>
              <a:cs typeface="+mn-lt"/>
            </a:endParaRPr>
          </a:p>
          <a:p>
            <a:r>
              <a:rPr lang="en-US" sz="2400" dirty="0">
                <a:solidFill>
                  <a:schemeClr val="bg1"/>
                </a:solidFill>
                <a:latin typeface="Garamond"/>
                <a:ea typeface="+mn-lt"/>
                <a:cs typeface="+mn-lt"/>
              </a:rPr>
              <a:t>The Center for Student Success also offers several first year credited courses that help new students successfully transition to the academic demands of higher education. Additionally, they run a four year Nease scholars program that begins with a summer bridge program called, The Nease Institute. Please see </a:t>
            </a:r>
            <a:r>
              <a:rPr lang="en-US" sz="2400" u="sng">
                <a:solidFill>
                  <a:schemeClr val="bg1"/>
                </a:solidFill>
                <a:latin typeface="Garamond"/>
                <a:ea typeface="+mn-lt"/>
                <a:cs typeface="+mn-lt"/>
              </a:rPr>
              <a:t>www.mvnu.edu/undergraduate/academics/css</a:t>
            </a:r>
            <a:r>
              <a:rPr lang="en-US" sz="2400" dirty="0">
                <a:solidFill>
                  <a:schemeClr val="bg1"/>
                </a:solidFill>
                <a:latin typeface="Garamond"/>
                <a:ea typeface="+mn-lt"/>
                <a:cs typeface="+mn-lt"/>
              </a:rPr>
              <a:t> for more details about each of these opportunities.</a:t>
            </a:r>
            <a:endParaRPr lang="en-US" sz="2400" dirty="0">
              <a:solidFill>
                <a:schemeClr val="bg1"/>
              </a:solidFill>
              <a:latin typeface="Garamond"/>
            </a:endParaRPr>
          </a:p>
          <a:p>
            <a:endParaRPr lang="en-US" dirty="0">
              <a:solidFill>
                <a:srgbClr val="000000"/>
              </a:solidFill>
              <a:latin typeface="Calibri" panose="020F0502020204030204"/>
              <a:cs typeface="Calibri"/>
            </a:endParaRPr>
          </a:p>
        </p:txBody>
      </p:sp>
    </p:spTree>
    <p:extLst>
      <p:ext uri="{BB962C8B-B14F-4D97-AF65-F5344CB8AC3E}">
        <p14:creationId xmlns:p14="http://schemas.microsoft.com/office/powerpoint/2010/main" val="279605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598003"/>
            <a:ext cx="12192000" cy="1661993"/>
          </a:xfrm>
          <a:prstGeom prst="rect">
            <a:avLst/>
          </a:prstGeom>
          <a:noFill/>
        </p:spPr>
        <p:txBody>
          <a:bodyPr wrap="square" rtlCol="0">
            <a:spAutoFit/>
          </a:bodyPr>
          <a:lstStyle/>
          <a:p>
            <a:pPr algn="ctr"/>
            <a:r>
              <a:rPr lang="en-US" sz="6600">
                <a:solidFill>
                  <a:schemeClr val="bg1"/>
                </a:solidFill>
                <a:latin typeface="Garamond" panose="02020404030301010803" pitchFamily="18" charset="0"/>
              </a:rPr>
              <a:t>Tracy Waal</a:t>
            </a:r>
          </a:p>
          <a:p>
            <a:pPr algn="ctr"/>
            <a:r>
              <a:rPr lang="en-US" sz="3600">
                <a:solidFill>
                  <a:schemeClr val="bg1"/>
                </a:solidFill>
                <a:latin typeface="Garamond" panose="02020404030301010803" pitchFamily="18" charset="0"/>
              </a:rPr>
              <a:t>Vice President for Student Life</a:t>
            </a:r>
            <a:endParaRPr lang="en-US" sz="3600">
              <a:solidFill>
                <a:schemeClr val="accent5">
                  <a:lumMod val="40000"/>
                  <a:lumOff val="60000"/>
                </a:schemeClr>
              </a:solidFill>
              <a:latin typeface="Garamond" panose="02020404030301010803" pitchFamily="18" charset="0"/>
            </a:endParaRPr>
          </a:p>
        </p:txBody>
      </p:sp>
    </p:spTree>
    <p:extLst>
      <p:ext uri="{BB962C8B-B14F-4D97-AF65-F5344CB8AC3E}">
        <p14:creationId xmlns:p14="http://schemas.microsoft.com/office/powerpoint/2010/main" val="107453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812074"/>
            <a:ext cx="12192000" cy="646331"/>
          </a:xfrm>
          <a:prstGeom prst="rect">
            <a:avLst/>
          </a:prstGeom>
          <a:noFill/>
        </p:spPr>
        <p:txBody>
          <a:bodyPr wrap="square" rtlCol="0">
            <a:spAutoFit/>
          </a:bodyPr>
          <a:lstStyle/>
          <a:p>
            <a:pPr algn="ctr"/>
            <a:r>
              <a:rPr lang="en-US" sz="3600">
                <a:solidFill>
                  <a:schemeClr val="bg1"/>
                </a:solidFill>
                <a:latin typeface="DIN-Regular" pitchFamily="2" charset="0"/>
              </a:rPr>
              <a:t>CENTER FOR STUDENT SUCCESS</a:t>
            </a:r>
          </a:p>
        </p:txBody>
      </p:sp>
      <p:sp>
        <p:nvSpPr>
          <p:cNvPr id="2" name="TextBox 1">
            <a:extLst>
              <a:ext uri="{FF2B5EF4-FFF2-40B4-BE49-F238E27FC236}">
                <a16:creationId xmlns:a16="http://schemas.microsoft.com/office/drawing/2014/main" id="{7A302E34-9D0F-F941-9CBB-F27BC59DDBE5}"/>
              </a:ext>
            </a:extLst>
          </p:cNvPr>
          <p:cNvSpPr txBox="1"/>
          <p:nvPr/>
        </p:nvSpPr>
        <p:spPr>
          <a:xfrm>
            <a:off x="821982" y="1412661"/>
            <a:ext cx="10315575" cy="6093976"/>
          </a:xfrm>
          <a:prstGeom prst="rect">
            <a:avLst/>
          </a:prstGeom>
          <a:noFill/>
        </p:spPr>
        <p:txBody>
          <a:bodyPr wrap="square" lIns="91440" tIns="45720" rIns="91440" bIns="45720" rtlCol="0" anchor="t">
            <a:spAutoFit/>
          </a:bodyPr>
          <a:lstStyle/>
          <a:p>
            <a:r>
              <a:rPr lang="en-US" sz="2600" b="1" dirty="0">
                <a:solidFill>
                  <a:srgbClr val="92D050"/>
                </a:solidFill>
                <a:latin typeface="Garamond"/>
                <a:ea typeface="+mn-lt"/>
                <a:cs typeface="+mn-lt"/>
              </a:rPr>
              <a:t>Accessibility Services</a:t>
            </a:r>
            <a:r>
              <a:rPr lang="en-US" sz="2600" b="1" dirty="0">
                <a:latin typeface="Garamond"/>
                <a:ea typeface="+mn-lt"/>
                <a:cs typeface="+mn-lt"/>
              </a:rPr>
              <a:t> </a:t>
            </a:r>
            <a:endParaRPr lang="en-US" sz="2600" dirty="0">
              <a:latin typeface="Garamond"/>
            </a:endParaRPr>
          </a:p>
          <a:p>
            <a:r>
              <a:rPr lang="en-US" sz="2400" b="1" dirty="0">
                <a:solidFill>
                  <a:schemeClr val="bg1"/>
                </a:solidFill>
                <a:latin typeface="Garamond"/>
                <a:ea typeface="+mn-lt"/>
                <a:cs typeface="+mn-lt"/>
              </a:rPr>
              <a:t>Accessibility Services</a:t>
            </a:r>
            <a:r>
              <a:rPr lang="en-US" sz="2400" dirty="0">
                <a:solidFill>
                  <a:schemeClr val="bg1"/>
                </a:solidFill>
                <a:latin typeface="Garamond"/>
                <a:ea typeface="+mn-lt"/>
                <a:cs typeface="+mn-lt"/>
              </a:rPr>
              <a:t> facilitates equal access to all institutional opportunities for students who self-disclose a documented disability. MVNU fosters an accessible, inclusive, and compliant campus environment. To learn more about the accommodations process and request accommodations, please visit mvnu.edu/</a:t>
            </a:r>
            <a:r>
              <a:rPr lang="en-US" sz="2400" dirty="0" err="1">
                <a:solidFill>
                  <a:schemeClr val="bg1"/>
                </a:solidFill>
                <a:latin typeface="Garamond"/>
                <a:ea typeface="+mn-lt"/>
                <a:cs typeface="+mn-lt"/>
              </a:rPr>
              <a:t>accessibilityservices</a:t>
            </a:r>
            <a:r>
              <a:rPr lang="en-US" sz="2400" dirty="0">
                <a:solidFill>
                  <a:schemeClr val="bg1"/>
                </a:solidFill>
                <a:latin typeface="Garamond"/>
                <a:ea typeface="+mn-lt"/>
                <a:cs typeface="+mn-lt"/>
              </a:rPr>
              <a:t>.</a:t>
            </a:r>
            <a:endParaRPr lang="en-US" sz="2400" dirty="0">
              <a:solidFill>
                <a:schemeClr val="bg1"/>
              </a:solidFill>
              <a:latin typeface="Garamond"/>
              <a:cs typeface="Calibri"/>
            </a:endParaRPr>
          </a:p>
          <a:p>
            <a:endParaRPr lang="en-US" sz="2400" dirty="0">
              <a:solidFill>
                <a:schemeClr val="bg1"/>
              </a:solidFill>
              <a:latin typeface="Garamond" panose="02020404030301010803" pitchFamily="18" charset="0"/>
              <a:cs typeface="Calibri"/>
            </a:endParaRPr>
          </a:p>
          <a:p>
            <a:r>
              <a:rPr lang="en-US" sz="2600" b="1" dirty="0">
                <a:solidFill>
                  <a:srgbClr val="92D050"/>
                </a:solidFill>
                <a:latin typeface="Garamond"/>
                <a:ea typeface="+mn-lt"/>
                <a:cs typeface="+mn-lt"/>
              </a:rPr>
              <a:t>The Test Center</a:t>
            </a:r>
            <a:endParaRPr lang="en-US" sz="2600" dirty="0">
              <a:solidFill>
                <a:srgbClr val="92D050"/>
              </a:solidFill>
              <a:latin typeface="Garamond"/>
            </a:endParaRPr>
          </a:p>
          <a:p>
            <a:r>
              <a:rPr lang="en-US" sz="2400" dirty="0">
                <a:solidFill>
                  <a:schemeClr val="bg1"/>
                </a:solidFill>
                <a:latin typeface="Garamond"/>
                <a:ea typeface="+mn-lt"/>
                <a:cs typeface="+mn-lt"/>
              </a:rPr>
              <a:t>Located on the third floor of the Thorne Library.</a:t>
            </a:r>
            <a:endParaRPr lang="en-US" dirty="0">
              <a:solidFill>
                <a:schemeClr val="bg1"/>
              </a:solidFill>
              <a:latin typeface="Garamond"/>
            </a:endParaRPr>
          </a:p>
          <a:p>
            <a:r>
              <a:rPr lang="en-US" sz="2400" dirty="0">
                <a:solidFill>
                  <a:schemeClr val="bg1"/>
                </a:solidFill>
                <a:latin typeface="Garamond"/>
                <a:ea typeface="+mn-lt"/>
                <a:cs typeface="+mn-lt"/>
              </a:rPr>
              <a:t>•Quiet and secure testing environment for students with accommodations or other scheduled tests</a:t>
            </a:r>
            <a:endParaRPr lang="en-US" dirty="0">
              <a:solidFill>
                <a:schemeClr val="bg1"/>
              </a:solidFill>
              <a:latin typeface="Garamond"/>
            </a:endParaRPr>
          </a:p>
          <a:p>
            <a:r>
              <a:rPr lang="en-US" sz="2400" dirty="0">
                <a:solidFill>
                  <a:schemeClr val="bg1"/>
                </a:solidFill>
                <a:latin typeface="Garamond"/>
                <a:ea typeface="+mn-lt"/>
                <a:cs typeface="+mn-lt"/>
              </a:rPr>
              <a:t>•</a:t>
            </a:r>
            <a:r>
              <a:rPr lang="en-US" sz="2400" dirty="0" err="1">
                <a:solidFill>
                  <a:schemeClr val="bg1"/>
                </a:solidFill>
                <a:latin typeface="Garamond"/>
                <a:ea typeface="+mn-lt"/>
                <a:cs typeface="+mn-lt"/>
              </a:rPr>
              <a:t>PearsonVUE</a:t>
            </a:r>
            <a:r>
              <a:rPr lang="en-US" sz="2400" dirty="0">
                <a:solidFill>
                  <a:schemeClr val="bg1"/>
                </a:solidFill>
                <a:latin typeface="Garamond"/>
                <a:ea typeface="+mn-lt"/>
                <a:cs typeface="+mn-lt"/>
              </a:rPr>
              <a:t> authorized</a:t>
            </a:r>
            <a:endParaRPr lang="en-US" dirty="0">
              <a:solidFill>
                <a:schemeClr val="bg1"/>
              </a:solidFill>
              <a:latin typeface="Garamond"/>
            </a:endParaRPr>
          </a:p>
          <a:p>
            <a:r>
              <a:rPr lang="en-US" sz="2400" dirty="0">
                <a:solidFill>
                  <a:schemeClr val="bg1"/>
                </a:solidFill>
                <a:latin typeface="Garamond"/>
                <a:ea typeface="+mn-lt"/>
                <a:cs typeface="+mn-lt"/>
              </a:rPr>
              <a:t>•Limited hours during summer and school breaks</a:t>
            </a:r>
            <a:endParaRPr lang="en-US" dirty="0">
              <a:solidFill>
                <a:schemeClr val="bg1"/>
              </a:solidFill>
              <a:latin typeface="Garamond"/>
            </a:endParaRPr>
          </a:p>
          <a:p>
            <a:r>
              <a:rPr lang="en-US" sz="2400" dirty="0">
                <a:solidFill>
                  <a:schemeClr val="bg1"/>
                </a:solidFill>
                <a:latin typeface="Garamond"/>
                <a:ea typeface="+mn-lt"/>
                <a:cs typeface="+mn-lt"/>
              </a:rPr>
              <a:t>•Questions or appointment scheduling, please email: </a:t>
            </a:r>
            <a:r>
              <a:rPr lang="en-US" sz="2400" u="sng" dirty="0">
                <a:solidFill>
                  <a:schemeClr val="bg1"/>
                </a:solidFill>
                <a:latin typeface="Garamond"/>
                <a:ea typeface="+mn-lt"/>
                <a:cs typeface="+mn-lt"/>
              </a:rPr>
              <a:t>testcenter@mvnu.edu</a:t>
            </a:r>
            <a:endParaRPr lang="en-US" dirty="0">
              <a:solidFill>
                <a:schemeClr val="bg1"/>
              </a:solidFill>
              <a:latin typeface="Garamond"/>
            </a:endParaRPr>
          </a:p>
          <a:p>
            <a:endParaRPr lang="en-US" sz="2400" dirty="0">
              <a:solidFill>
                <a:schemeClr val="bg1"/>
              </a:solidFill>
              <a:latin typeface="Garamond" panose="02020404030301010803" pitchFamily="18" charset="0"/>
              <a:cs typeface="Calibri"/>
            </a:endParaRPr>
          </a:p>
          <a:p>
            <a:endParaRPr lang="en-US" sz="26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2986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812074"/>
            <a:ext cx="12192000" cy="646331"/>
          </a:xfrm>
          <a:prstGeom prst="rect">
            <a:avLst/>
          </a:prstGeom>
          <a:noFill/>
        </p:spPr>
        <p:txBody>
          <a:bodyPr wrap="square" lIns="91440" tIns="45720" rIns="91440" bIns="45720" rtlCol="0" anchor="t">
            <a:spAutoFit/>
          </a:bodyPr>
          <a:lstStyle/>
          <a:p>
            <a:pPr algn="ctr"/>
            <a:r>
              <a:rPr lang="en-US" sz="3600">
                <a:solidFill>
                  <a:schemeClr val="bg1"/>
                </a:solidFill>
                <a:latin typeface="DIN-Regular"/>
              </a:rPr>
              <a:t>CAREER DEVELOPMENT</a:t>
            </a:r>
            <a:endParaRPr lang="en-US" sz="3600">
              <a:solidFill>
                <a:schemeClr val="bg1"/>
              </a:solidFill>
              <a:latin typeface="DIN-Regular" pitchFamily="2" charset="0"/>
            </a:endParaRPr>
          </a:p>
        </p:txBody>
      </p:sp>
      <p:sp>
        <p:nvSpPr>
          <p:cNvPr id="2" name="TextBox 1">
            <a:extLst>
              <a:ext uri="{FF2B5EF4-FFF2-40B4-BE49-F238E27FC236}">
                <a16:creationId xmlns:a16="http://schemas.microsoft.com/office/drawing/2014/main" id="{7A302E34-9D0F-F941-9CBB-F27BC59DDBE5}"/>
              </a:ext>
            </a:extLst>
          </p:cNvPr>
          <p:cNvSpPr txBox="1"/>
          <p:nvPr/>
        </p:nvSpPr>
        <p:spPr>
          <a:xfrm>
            <a:off x="708711" y="1670093"/>
            <a:ext cx="10665683" cy="5663089"/>
          </a:xfrm>
          <a:prstGeom prst="rect">
            <a:avLst/>
          </a:prstGeom>
          <a:noFill/>
        </p:spPr>
        <p:txBody>
          <a:bodyPr wrap="square" lIns="91440" tIns="45720" rIns="91440" bIns="45720" rtlCol="0" anchor="t">
            <a:spAutoFit/>
          </a:bodyPr>
          <a:lstStyle/>
          <a:p>
            <a:r>
              <a:rPr lang="en-US" sz="2400">
                <a:solidFill>
                  <a:schemeClr val="bg1"/>
                </a:solidFill>
                <a:latin typeface="Garamond"/>
                <a:ea typeface="+mn-lt"/>
                <a:cs typeface="+mn-lt"/>
              </a:rPr>
              <a:t>Located on the main floor of the Thorne Library.</a:t>
            </a:r>
            <a:endParaRPr lang="en-US" sz="2400">
              <a:solidFill>
                <a:schemeClr val="bg1"/>
              </a:solidFill>
              <a:latin typeface="Garamond"/>
            </a:endParaRPr>
          </a:p>
          <a:p>
            <a:r>
              <a:rPr lang="en-US" sz="2400">
                <a:solidFill>
                  <a:schemeClr val="bg1"/>
                </a:solidFill>
                <a:latin typeface="Garamond"/>
                <a:ea typeface="+mn-lt"/>
                <a:cs typeface="+mn-lt"/>
              </a:rPr>
              <a:t>Director: Mr. Gary Swisher (Gary.Swisher@mvnu.edu) </a:t>
            </a:r>
            <a:endParaRPr lang="en-US" sz="2400">
              <a:solidFill>
                <a:schemeClr val="bg1"/>
              </a:solidFill>
              <a:latin typeface="Garamond"/>
            </a:endParaRPr>
          </a:p>
          <a:p>
            <a:endParaRPr lang="en-US" sz="2400" dirty="0">
              <a:solidFill>
                <a:schemeClr val="bg1"/>
              </a:solidFill>
              <a:latin typeface="Garamond"/>
              <a:ea typeface="+mn-lt"/>
              <a:cs typeface="+mn-lt"/>
            </a:endParaRPr>
          </a:p>
          <a:p>
            <a:r>
              <a:rPr lang="en-US" sz="2400">
                <a:solidFill>
                  <a:schemeClr val="bg1"/>
                </a:solidFill>
                <a:latin typeface="Garamond"/>
                <a:ea typeface="+mn-lt"/>
                <a:cs typeface="+mn-lt"/>
              </a:rPr>
              <a:t>Provides students with guidance and resources in:</a:t>
            </a:r>
            <a:endParaRPr lang="en-US" sz="2400">
              <a:solidFill>
                <a:schemeClr val="bg1"/>
              </a:solidFill>
              <a:latin typeface="Garamond"/>
            </a:endParaRPr>
          </a:p>
          <a:p>
            <a:pPr marL="342900" indent="-342900">
              <a:buFont typeface="Arial"/>
              <a:buChar char="•"/>
            </a:pPr>
            <a:r>
              <a:rPr lang="en-US" sz="2400">
                <a:solidFill>
                  <a:schemeClr val="bg1"/>
                </a:solidFill>
                <a:latin typeface="Garamond"/>
                <a:ea typeface="+mn-lt"/>
                <a:cs typeface="+mn-lt"/>
              </a:rPr>
              <a:t>Identifying suitable majors</a:t>
            </a:r>
            <a:endParaRPr lang="en-US" sz="2400">
              <a:solidFill>
                <a:schemeClr val="bg1"/>
              </a:solidFill>
              <a:latin typeface="Garamond"/>
            </a:endParaRPr>
          </a:p>
          <a:p>
            <a:pPr marL="342900" indent="-342900">
              <a:buFont typeface="Arial"/>
              <a:buChar char="•"/>
            </a:pPr>
            <a:r>
              <a:rPr lang="en-US" sz="2400">
                <a:solidFill>
                  <a:schemeClr val="bg1"/>
                </a:solidFill>
                <a:latin typeface="Garamond"/>
                <a:ea typeface="+mn-lt"/>
                <a:cs typeface="+mn-lt"/>
              </a:rPr>
              <a:t>Planning their careers</a:t>
            </a:r>
            <a:endParaRPr lang="en-US" sz="2400">
              <a:solidFill>
                <a:schemeClr val="bg1"/>
              </a:solidFill>
              <a:latin typeface="Garamond"/>
            </a:endParaRPr>
          </a:p>
          <a:p>
            <a:pPr marL="342900" indent="-342900">
              <a:buFont typeface="Arial"/>
              <a:buChar char="•"/>
            </a:pPr>
            <a:r>
              <a:rPr lang="en-US" sz="2400">
                <a:solidFill>
                  <a:schemeClr val="bg1"/>
                </a:solidFill>
                <a:latin typeface="Garamond"/>
                <a:ea typeface="+mn-lt"/>
                <a:cs typeface="+mn-lt"/>
              </a:rPr>
              <a:t>Obtaining jobs and internships</a:t>
            </a:r>
            <a:endParaRPr lang="en-US" sz="2400">
              <a:solidFill>
                <a:schemeClr val="bg1"/>
              </a:solidFill>
              <a:latin typeface="Garamond"/>
            </a:endParaRPr>
          </a:p>
          <a:p>
            <a:endParaRPr lang="en-US" sz="2400" dirty="0">
              <a:solidFill>
                <a:schemeClr val="bg1"/>
              </a:solidFill>
              <a:latin typeface="Garamond"/>
              <a:ea typeface="+mn-lt"/>
              <a:cs typeface="+mn-lt"/>
            </a:endParaRPr>
          </a:p>
          <a:p>
            <a:r>
              <a:rPr lang="en-US" sz="2400">
                <a:solidFill>
                  <a:schemeClr val="bg1"/>
                </a:solidFill>
                <a:latin typeface="Garamond"/>
                <a:ea typeface="+mn-lt"/>
                <a:cs typeface="+mn-lt"/>
              </a:rPr>
              <a:t>Services include: individual advising, career assessments, career exploration, graduate school information, job postings, resume guidance, interviewing, and networking.</a:t>
            </a:r>
          </a:p>
          <a:p>
            <a:r>
              <a:rPr lang="en-US" sz="2400">
                <a:solidFill>
                  <a:schemeClr val="bg1"/>
                </a:solidFill>
                <a:latin typeface="Garamond"/>
                <a:ea typeface="+mn-lt"/>
                <a:cs typeface="+mn-lt"/>
              </a:rPr>
              <a:t>Career Development also offers in the fall CSS-2012 Career Planning &amp; Preparation, a credited course that helps student explore or confirm a best fit major and career calling.</a:t>
            </a:r>
          </a:p>
          <a:p>
            <a:pPr>
              <a:buFont typeface="Arial"/>
            </a:pPr>
            <a:endParaRPr lang="en-US" sz="2400" dirty="0">
              <a:solidFill>
                <a:schemeClr val="bg1"/>
              </a:solidFill>
              <a:latin typeface="Garamond" panose="02020404030301010803" pitchFamily="18" charset="0"/>
              <a:cs typeface="Calibri"/>
            </a:endParaRPr>
          </a:p>
          <a:p>
            <a:pPr algn="ctr"/>
            <a:endParaRPr lang="en-US" sz="3200" dirty="0">
              <a:solidFill>
                <a:srgbClr val="000000"/>
              </a:solidFill>
              <a:latin typeface="Garamond" panose="02020404030301010803" pitchFamily="18" charset="0"/>
              <a:cs typeface="Calibri" panose="020F0502020204030204"/>
            </a:endParaRPr>
          </a:p>
          <a:p>
            <a:endParaRPr lang="en-US">
              <a:solidFill>
                <a:srgbClr val="000000"/>
              </a:solidFill>
              <a:latin typeface="Calibri" panose="020F0502020204030204"/>
              <a:cs typeface="Calibri" panose="020F0502020204030204"/>
            </a:endParaRPr>
          </a:p>
        </p:txBody>
      </p:sp>
    </p:spTree>
    <p:extLst>
      <p:ext uri="{BB962C8B-B14F-4D97-AF65-F5344CB8AC3E}">
        <p14:creationId xmlns:p14="http://schemas.microsoft.com/office/powerpoint/2010/main" val="242289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812074"/>
            <a:ext cx="12192000" cy="646331"/>
          </a:xfrm>
          <a:prstGeom prst="rect">
            <a:avLst/>
          </a:prstGeom>
          <a:noFill/>
        </p:spPr>
        <p:txBody>
          <a:bodyPr wrap="square" lIns="91440" tIns="45720" rIns="91440" bIns="45720" rtlCol="0" anchor="t">
            <a:spAutoFit/>
          </a:bodyPr>
          <a:lstStyle/>
          <a:p>
            <a:pPr algn="ctr"/>
            <a:r>
              <a:rPr lang="en-US" sz="3600">
                <a:solidFill>
                  <a:schemeClr val="bg1"/>
                </a:solidFill>
                <a:latin typeface="DIN-Regular"/>
              </a:rPr>
              <a:t>THORNE LIBRARY AND RESOURCE CENTER</a:t>
            </a:r>
            <a:endParaRPr lang="en-US" sz="3600">
              <a:solidFill>
                <a:schemeClr val="bg1"/>
              </a:solidFill>
              <a:latin typeface="DIN-Regular" pitchFamily="2" charset="0"/>
            </a:endParaRPr>
          </a:p>
        </p:txBody>
      </p:sp>
      <p:sp>
        <p:nvSpPr>
          <p:cNvPr id="7" name="Content Placeholder 2">
            <a:extLst>
              <a:ext uri="{FF2B5EF4-FFF2-40B4-BE49-F238E27FC236}">
                <a16:creationId xmlns:a16="http://schemas.microsoft.com/office/drawing/2014/main" id="{A5126DD1-B4A3-1E4A-9DD0-D0C1CCCDAD73}"/>
              </a:ext>
            </a:extLst>
          </p:cNvPr>
          <p:cNvSpPr txBox="1">
            <a:spLocks/>
          </p:cNvSpPr>
          <p:nvPr/>
        </p:nvSpPr>
        <p:spPr>
          <a:xfrm>
            <a:off x="838200" y="1800225"/>
            <a:ext cx="10515600" cy="471487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solidFill>
                  <a:schemeClr val="bg1"/>
                </a:solidFill>
                <a:latin typeface="Garamond"/>
                <a:ea typeface="+mn-lt"/>
                <a:cs typeface="+mn-lt"/>
              </a:rPr>
              <a:t>Director: Mr. Tim Radcliffe, Assistant Professor (Timothy.Radcliffe@mvnu.edu) </a:t>
            </a:r>
            <a:endParaRPr lang="en-US"/>
          </a:p>
          <a:p>
            <a:pPr algn="l"/>
            <a:endParaRPr lang="en-US" dirty="0">
              <a:solidFill>
                <a:schemeClr val="bg1"/>
              </a:solidFill>
              <a:latin typeface="Garamond"/>
              <a:ea typeface="+mn-lt"/>
              <a:cs typeface="+mn-lt"/>
            </a:endParaRPr>
          </a:p>
          <a:p>
            <a:pPr algn="l"/>
            <a:r>
              <a:rPr lang="en-US">
                <a:solidFill>
                  <a:schemeClr val="bg1"/>
                </a:solidFill>
                <a:latin typeface="Garamond"/>
                <a:ea typeface="+mn-lt"/>
                <a:cs typeface="+mn-lt"/>
              </a:rPr>
              <a:t>The Library provides access to:</a:t>
            </a:r>
            <a:endParaRPr lang="en-US">
              <a:solidFill>
                <a:schemeClr val="bg1"/>
              </a:solidFill>
              <a:latin typeface="Garamond"/>
            </a:endParaRPr>
          </a:p>
          <a:p>
            <a:pPr marL="342900" indent="-342900" algn="l">
              <a:buChar char="•"/>
            </a:pPr>
            <a:r>
              <a:rPr lang="en-US">
                <a:solidFill>
                  <a:schemeClr val="bg1"/>
                </a:solidFill>
                <a:latin typeface="Garamond"/>
                <a:ea typeface="+mn-lt"/>
                <a:cs typeface="+mn-lt"/>
              </a:rPr>
              <a:t>In-house physical collections (books, periodicals, media, etc.)</a:t>
            </a:r>
            <a:endParaRPr lang="en-US">
              <a:solidFill>
                <a:schemeClr val="bg1"/>
              </a:solidFill>
              <a:latin typeface="Garamond"/>
            </a:endParaRPr>
          </a:p>
          <a:p>
            <a:pPr marL="342900" indent="-342900" algn="l">
              <a:buChar char="•"/>
            </a:pPr>
            <a:r>
              <a:rPr lang="en-US">
                <a:solidFill>
                  <a:schemeClr val="bg1"/>
                </a:solidFill>
                <a:latin typeface="Garamond"/>
                <a:ea typeface="+mn-lt"/>
                <a:cs typeface="+mn-lt"/>
              </a:rPr>
              <a:t>OhioLINK resources (books, online databases, eArticles, eBooks, media, etc.)</a:t>
            </a:r>
            <a:endParaRPr lang="en-US">
              <a:solidFill>
                <a:schemeClr val="bg1"/>
              </a:solidFill>
              <a:latin typeface="Garamond"/>
            </a:endParaRPr>
          </a:p>
          <a:p>
            <a:pPr marL="342900" indent="-342900" algn="l">
              <a:buChar char="•"/>
            </a:pPr>
            <a:r>
              <a:rPr lang="en-US">
                <a:solidFill>
                  <a:schemeClr val="bg1"/>
                </a:solidFill>
                <a:latin typeface="Garamond"/>
                <a:ea typeface="+mn-lt"/>
                <a:cs typeface="+mn-lt"/>
              </a:rPr>
              <a:t>Study rooms (individual and group)</a:t>
            </a:r>
            <a:endParaRPr lang="en-US">
              <a:solidFill>
                <a:schemeClr val="bg1"/>
              </a:solidFill>
              <a:latin typeface="Garamond"/>
            </a:endParaRPr>
          </a:p>
          <a:p>
            <a:pPr marL="342900" indent="-342900" algn="l">
              <a:buChar char="•"/>
            </a:pPr>
            <a:r>
              <a:rPr lang="en-US">
                <a:solidFill>
                  <a:schemeClr val="bg1"/>
                </a:solidFill>
                <a:latin typeface="Garamond"/>
                <a:ea typeface="+mn-lt"/>
                <a:cs typeface="+mn-lt"/>
              </a:rPr>
              <a:t>Extended hours room for after-hours study</a:t>
            </a:r>
            <a:endParaRPr lang="en-US">
              <a:solidFill>
                <a:schemeClr val="bg1"/>
              </a:solidFill>
              <a:latin typeface="Garamond"/>
            </a:endParaRPr>
          </a:p>
          <a:p>
            <a:pPr marL="342900" indent="-342900" algn="l">
              <a:buChar char="•"/>
            </a:pPr>
            <a:r>
              <a:rPr lang="en-US">
                <a:solidFill>
                  <a:schemeClr val="bg1"/>
                </a:solidFill>
                <a:latin typeface="Garamond"/>
                <a:ea typeface="+mn-lt"/>
                <a:cs typeface="+mn-lt"/>
              </a:rPr>
              <a:t>Computer labs</a:t>
            </a:r>
            <a:endParaRPr lang="en-US">
              <a:solidFill>
                <a:schemeClr val="bg1"/>
              </a:solidFill>
              <a:latin typeface="Garamond"/>
            </a:endParaRPr>
          </a:p>
          <a:p>
            <a:pPr marL="342900" indent="-342900" algn="l">
              <a:buChar char="•"/>
            </a:pPr>
            <a:r>
              <a:rPr lang="en-US">
                <a:solidFill>
                  <a:schemeClr val="bg1"/>
                </a:solidFill>
                <a:latin typeface="Garamond"/>
                <a:ea typeface="+mn-lt"/>
                <a:cs typeface="+mn-lt"/>
              </a:rPr>
              <a:t>Friendly, helpful library staff</a:t>
            </a:r>
            <a:endParaRPr lang="en-US">
              <a:solidFill>
                <a:schemeClr val="bg1"/>
              </a:solidFill>
              <a:latin typeface="Garamond"/>
            </a:endParaRPr>
          </a:p>
          <a:p>
            <a:endParaRPr lang="en-US" sz="3200" dirty="0">
              <a:cs typeface="Calibri"/>
            </a:endParaRPr>
          </a:p>
        </p:txBody>
      </p:sp>
    </p:spTree>
    <p:extLst>
      <p:ext uri="{BB962C8B-B14F-4D97-AF65-F5344CB8AC3E}">
        <p14:creationId xmlns:p14="http://schemas.microsoft.com/office/powerpoint/2010/main" val="176256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0" y="2598003"/>
            <a:ext cx="121920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chemeClr val="bg1"/>
                </a:solidFill>
                <a:effectLst/>
                <a:uLnTx/>
                <a:uFillTx/>
                <a:latin typeface="Garamond" panose="02020404030301010803" pitchFamily="18" charset="0"/>
                <a:ea typeface="+mn-ea"/>
                <a:cs typeface="+mn-cs"/>
              </a:rPr>
              <a:t>Center for Student Success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Garamond" panose="02020404030301010803" pitchFamily="18" charset="0"/>
                <a:ea typeface="+mn-ea"/>
                <a:cs typeface="+mn-cs"/>
              </a:rPr>
              <a:t>Joy.Strickland@mvnu.edu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5B9BD5">
                    <a:lumMod val="40000"/>
                    <a:lumOff val="60000"/>
                  </a:srgbClr>
                </a:solidFill>
                <a:effectLst/>
                <a:uLnTx/>
                <a:uFillTx/>
                <a:latin typeface="Garamond" panose="02020404030301010803" pitchFamily="18" charset="0"/>
                <a:ea typeface="+mn-ea"/>
                <a:cs typeface="+mn-cs"/>
              </a:rPr>
              <a:t>740-392-6868 x4281</a:t>
            </a:r>
          </a:p>
        </p:txBody>
      </p:sp>
    </p:spTree>
    <p:extLst>
      <p:ext uri="{BB962C8B-B14F-4D97-AF65-F5344CB8AC3E}">
        <p14:creationId xmlns:p14="http://schemas.microsoft.com/office/powerpoint/2010/main" val="143821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598003"/>
            <a:ext cx="12192000" cy="1661993"/>
          </a:xfrm>
          <a:prstGeom prst="rect">
            <a:avLst/>
          </a:prstGeom>
          <a:noFill/>
        </p:spPr>
        <p:txBody>
          <a:bodyPr wrap="square" lIns="91440" tIns="45720" rIns="91440" bIns="45720" rtlCol="0" anchor="t">
            <a:spAutoFit/>
          </a:bodyPr>
          <a:lstStyle/>
          <a:p>
            <a:pPr algn="ctr"/>
            <a:r>
              <a:rPr lang="en-US" sz="6600" dirty="0">
                <a:solidFill>
                  <a:schemeClr val="bg1"/>
                </a:solidFill>
                <a:latin typeface="Garamond"/>
              </a:rPr>
              <a:t>Vickie Williams</a:t>
            </a:r>
            <a:endParaRPr lang="en-US" sz="6600" dirty="0">
              <a:solidFill>
                <a:schemeClr val="bg1"/>
              </a:solidFill>
              <a:latin typeface="Garamond" panose="02020404030301010803" pitchFamily="18" charset="0"/>
            </a:endParaRPr>
          </a:p>
          <a:p>
            <a:pPr algn="ctr"/>
            <a:r>
              <a:rPr lang="en-US" sz="3600" dirty="0" smtClean="0">
                <a:solidFill>
                  <a:schemeClr val="bg1"/>
                </a:solidFill>
                <a:latin typeface="Garamond"/>
              </a:rPr>
              <a:t>Director </a:t>
            </a:r>
            <a:r>
              <a:rPr lang="en-US" sz="3600" dirty="0">
                <a:solidFill>
                  <a:schemeClr val="bg1"/>
                </a:solidFill>
                <a:latin typeface="Garamond"/>
              </a:rPr>
              <a:t>of Student Financial Services</a:t>
            </a:r>
          </a:p>
        </p:txBody>
      </p:sp>
    </p:spTree>
    <p:extLst>
      <p:ext uri="{BB962C8B-B14F-4D97-AF65-F5344CB8AC3E}">
        <p14:creationId xmlns:p14="http://schemas.microsoft.com/office/powerpoint/2010/main" val="195912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812074"/>
            <a:ext cx="12192000" cy="1138773"/>
          </a:xfrm>
          <a:prstGeom prst="rect">
            <a:avLst/>
          </a:prstGeom>
          <a:noFill/>
        </p:spPr>
        <p:txBody>
          <a:bodyPr wrap="square" rtlCol="0">
            <a:spAutoFit/>
          </a:bodyPr>
          <a:lstStyle/>
          <a:p>
            <a:pPr algn="ctr"/>
            <a:r>
              <a:rPr lang="en-US" sz="3600">
                <a:solidFill>
                  <a:schemeClr val="bg1"/>
                </a:solidFill>
                <a:latin typeface="DIN-Regular" pitchFamily="2" charset="0"/>
              </a:rPr>
              <a:t>STUDENT FINANCIAL SERVICES</a:t>
            </a:r>
          </a:p>
          <a:p>
            <a:pPr algn="ctr"/>
            <a:r>
              <a:rPr lang="en-US" sz="3200">
                <a:solidFill>
                  <a:schemeClr val="bg1"/>
                </a:solidFill>
                <a:latin typeface="Garamond" panose="02020404030301010803" pitchFamily="18" charset="0"/>
              </a:rPr>
              <a:t>Student Accounts and Financial Aid</a:t>
            </a:r>
          </a:p>
        </p:txBody>
      </p:sp>
      <p:sp>
        <p:nvSpPr>
          <p:cNvPr id="6" name="TextBox 5">
            <a:extLst>
              <a:ext uri="{FF2B5EF4-FFF2-40B4-BE49-F238E27FC236}">
                <a16:creationId xmlns:a16="http://schemas.microsoft.com/office/drawing/2014/main" id="{C3361E7C-D096-2946-89B9-1BD4F32EE654}"/>
              </a:ext>
            </a:extLst>
          </p:cNvPr>
          <p:cNvSpPr txBox="1"/>
          <p:nvPr/>
        </p:nvSpPr>
        <p:spPr>
          <a:xfrm>
            <a:off x="1445419" y="3204095"/>
            <a:ext cx="9301162" cy="2339102"/>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Garamond" panose="02020404030301010803" pitchFamily="18" charset="0"/>
              </a:rPr>
              <a:t>Scholarships</a:t>
            </a:r>
          </a:p>
          <a:p>
            <a:pPr marL="285750" indent="-285750">
              <a:buFont typeface="Arial" panose="020B0604020202020204" pitchFamily="34" charset="0"/>
              <a:buChar char="•"/>
            </a:pPr>
            <a:r>
              <a:rPr lang="en-US" sz="3200" dirty="0">
                <a:solidFill>
                  <a:schemeClr val="bg1"/>
                </a:solidFill>
                <a:latin typeface="Garamond" panose="02020404030301010803" pitchFamily="18" charset="0"/>
              </a:rPr>
              <a:t>Grants </a:t>
            </a:r>
          </a:p>
          <a:p>
            <a:pPr marL="285750" indent="-285750">
              <a:buFont typeface="Arial" panose="020B0604020202020204" pitchFamily="34" charset="0"/>
              <a:buChar char="•"/>
            </a:pPr>
            <a:r>
              <a:rPr lang="en-US" sz="3200" dirty="0">
                <a:solidFill>
                  <a:schemeClr val="bg1"/>
                </a:solidFill>
                <a:latin typeface="Garamond" panose="02020404030301010803" pitchFamily="18" charset="0"/>
              </a:rPr>
              <a:t>Student Loans</a:t>
            </a:r>
          </a:p>
          <a:p>
            <a:pPr marL="285750" indent="-285750">
              <a:buFont typeface="Arial" panose="020B0604020202020204" pitchFamily="34" charset="0"/>
              <a:buChar char="•"/>
            </a:pPr>
            <a:r>
              <a:rPr lang="en-US" sz="3200" dirty="0">
                <a:solidFill>
                  <a:schemeClr val="bg1"/>
                </a:solidFill>
                <a:latin typeface="Garamond" panose="02020404030301010803" pitchFamily="18" charset="0"/>
              </a:rPr>
              <a:t>Student Account</a:t>
            </a:r>
            <a:r>
              <a:rPr lang="en-US" dirty="0">
                <a:solidFill>
                  <a:schemeClr val="bg1"/>
                </a:solidFill>
              </a:rPr>
              <a:t> </a:t>
            </a:r>
          </a:p>
          <a:p>
            <a:endParaRPr lang="en-US" dirty="0"/>
          </a:p>
        </p:txBody>
      </p:sp>
      <p:sp>
        <p:nvSpPr>
          <p:cNvPr id="7" name="TextBox 6">
            <a:extLst>
              <a:ext uri="{FF2B5EF4-FFF2-40B4-BE49-F238E27FC236}">
                <a16:creationId xmlns:a16="http://schemas.microsoft.com/office/drawing/2014/main" id="{3ADAD8F0-F78C-6F46-89C3-83646508B795}"/>
              </a:ext>
            </a:extLst>
          </p:cNvPr>
          <p:cNvSpPr txBox="1"/>
          <p:nvPr/>
        </p:nvSpPr>
        <p:spPr>
          <a:xfrm>
            <a:off x="0" y="2300472"/>
            <a:ext cx="12192000" cy="646331"/>
          </a:xfrm>
          <a:prstGeom prst="rect">
            <a:avLst/>
          </a:prstGeom>
          <a:noFill/>
        </p:spPr>
        <p:txBody>
          <a:bodyPr wrap="square" rtlCol="0">
            <a:spAutoFit/>
          </a:bodyPr>
          <a:lstStyle/>
          <a:p>
            <a:pPr algn="ctr"/>
            <a:r>
              <a:rPr lang="en-US" sz="3600" i="1" dirty="0">
                <a:solidFill>
                  <a:schemeClr val="bg1"/>
                </a:solidFill>
                <a:latin typeface="Garamond" panose="02020404030301010803" pitchFamily="18" charset="0"/>
              </a:rPr>
              <a:t>Provide services and address questions regarding:</a:t>
            </a:r>
          </a:p>
        </p:txBody>
      </p:sp>
    </p:spTree>
    <p:extLst>
      <p:ext uri="{BB962C8B-B14F-4D97-AF65-F5344CB8AC3E}">
        <p14:creationId xmlns:p14="http://schemas.microsoft.com/office/powerpoint/2010/main" val="423330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812074"/>
            <a:ext cx="12192000" cy="1138773"/>
          </a:xfrm>
          <a:prstGeom prst="rect">
            <a:avLst/>
          </a:prstGeom>
          <a:noFill/>
        </p:spPr>
        <p:txBody>
          <a:bodyPr wrap="square" rtlCol="0">
            <a:spAutoFit/>
          </a:bodyPr>
          <a:lstStyle/>
          <a:p>
            <a:pPr algn="ctr"/>
            <a:r>
              <a:rPr lang="en-US" sz="3600">
                <a:solidFill>
                  <a:schemeClr val="bg1"/>
                </a:solidFill>
                <a:latin typeface="DIN-Regular" pitchFamily="2" charset="0"/>
              </a:rPr>
              <a:t>STUDENT FINANCIAL SERVICES</a:t>
            </a:r>
          </a:p>
          <a:p>
            <a:pPr algn="ctr"/>
            <a:r>
              <a:rPr lang="en-US" sz="3200">
                <a:solidFill>
                  <a:schemeClr val="bg1"/>
                </a:solidFill>
                <a:latin typeface="Garamond" panose="02020404030301010803" pitchFamily="18" charset="0"/>
              </a:rPr>
              <a:t>Student Accounts and Financial Aid</a:t>
            </a:r>
          </a:p>
        </p:txBody>
      </p:sp>
      <p:sp>
        <p:nvSpPr>
          <p:cNvPr id="6" name="TextBox 5">
            <a:extLst>
              <a:ext uri="{FF2B5EF4-FFF2-40B4-BE49-F238E27FC236}">
                <a16:creationId xmlns:a16="http://schemas.microsoft.com/office/drawing/2014/main" id="{C3361E7C-D096-2946-89B9-1BD4F32EE654}"/>
              </a:ext>
            </a:extLst>
          </p:cNvPr>
          <p:cNvSpPr txBox="1"/>
          <p:nvPr/>
        </p:nvSpPr>
        <p:spPr>
          <a:xfrm>
            <a:off x="1445419" y="3204095"/>
            <a:ext cx="9301162"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Garamond" panose="02020404030301010803" pitchFamily="18" charset="0"/>
              </a:rPr>
              <a:t>Cash checks up to $200</a:t>
            </a:r>
          </a:p>
          <a:p>
            <a:pPr marL="285750" indent="-285750">
              <a:buFont typeface="Arial" panose="020B0604020202020204" pitchFamily="34" charset="0"/>
              <a:buChar char="•"/>
            </a:pPr>
            <a:r>
              <a:rPr lang="en-US" sz="3200" dirty="0">
                <a:solidFill>
                  <a:schemeClr val="bg1"/>
                </a:solidFill>
                <a:latin typeface="Garamond" panose="02020404030301010803" pitchFamily="18" charset="0"/>
              </a:rPr>
              <a:t>Process payments to Student Account</a:t>
            </a:r>
          </a:p>
          <a:p>
            <a:pPr marL="742950" lvl="1" indent="-285750">
              <a:buFont typeface="Arial" panose="020B0604020202020204" pitchFamily="34" charset="0"/>
              <a:buChar char="•"/>
            </a:pPr>
            <a:r>
              <a:rPr lang="en-US" sz="3200" dirty="0">
                <a:solidFill>
                  <a:schemeClr val="bg1"/>
                </a:solidFill>
                <a:latin typeface="Garamond" panose="02020404030301010803" pitchFamily="18" charset="0"/>
              </a:rPr>
              <a:t>Account viewable on student portal</a:t>
            </a:r>
          </a:p>
          <a:p>
            <a:pPr marL="742950" lvl="1" indent="-285750">
              <a:buFont typeface="Arial" panose="020B0604020202020204" pitchFamily="34" charset="0"/>
              <a:buChar char="•"/>
            </a:pPr>
            <a:r>
              <a:rPr lang="en-US" sz="3200" dirty="0">
                <a:solidFill>
                  <a:schemeClr val="bg1"/>
                </a:solidFill>
                <a:latin typeface="Garamond" panose="02020404030301010803" pitchFamily="18" charset="0"/>
              </a:rPr>
              <a:t>Account determined by current student schedule</a:t>
            </a:r>
          </a:p>
          <a:p>
            <a:pPr marL="742950" lvl="1" indent="-285750">
              <a:buFont typeface="Arial" panose="020B0604020202020204" pitchFamily="34" charset="0"/>
              <a:buChar char="•"/>
            </a:pPr>
            <a:endParaRPr lang="en-US" sz="3200" dirty="0">
              <a:solidFill>
                <a:schemeClr val="bg1"/>
              </a:solidFill>
            </a:endParaRPr>
          </a:p>
        </p:txBody>
      </p:sp>
      <p:sp>
        <p:nvSpPr>
          <p:cNvPr id="7" name="TextBox 6">
            <a:extLst>
              <a:ext uri="{FF2B5EF4-FFF2-40B4-BE49-F238E27FC236}">
                <a16:creationId xmlns:a16="http://schemas.microsoft.com/office/drawing/2014/main" id="{3ADAD8F0-F78C-6F46-89C3-83646508B795}"/>
              </a:ext>
            </a:extLst>
          </p:cNvPr>
          <p:cNvSpPr txBox="1"/>
          <p:nvPr/>
        </p:nvSpPr>
        <p:spPr>
          <a:xfrm>
            <a:off x="0" y="2300472"/>
            <a:ext cx="12192000" cy="646331"/>
          </a:xfrm>
          <a:prstGeom prst="rect">
            <a:avLst/>
          </a:prstGeom>
          <a:noFill/>
        </p:spPr>
        <p:txBody>
          <a:bodyPr wrap="square" rtlCol="0">
            <a:spAutoFit/>
          </a:bodyPr>
          <a:lstStyle/>
          <a:p>
            <a:pPr algn="ctr"/>
            <a:r>
              <a:rPr lang="en-US" sz="3600" i="1">
                <a:solidFill>
                  <a:schemeClr val="bg1"/>
                </a:solidFill>
                <a:latin typeface="Garamond" panose="02020404030301010803" pitchFamily="18" charset="0"/>
              </a:rPr>
              <a:t>Services include:</a:t>
            </a:r>
          </a:p>
        </p:txBody>
      </p:sp>
    </p:spTree>
    <p:extLst>
      <p:ext uri="{BB962C8B-B14F-4D97-AF65-F5344CB8AC3E}">
        <p14:creationId xmlns:p14="http://schemas.microsoft.com/office/powerpoint/2010/main" val="113064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812074"/>
            <a:ext cx="12192000" cy="1138773"/>
          </a:xfrm>
          <a:prstGeom prst="rect">
            <a:avLst/>
          </a:prstGeom>
          <a:noFill/>
        </p:spPr>
        <p:txBody>
          <a:bodyPr wrap="square" rtlCol="0">
            <a:spAutoFit/>
          </a:bodyPr>
          <a:lstStyle/>
          <a:p>
            <a:pPr algn="ctr"/>
            <a:r>
              <a:rPr lang="en-US" sz="3600">
                <a:solidFill>
                  <a:schemeClr val="bg1"/>
                </a:solidFill>
                <a:latin typeface="DIN-Regular" pitchFamily="2" charset="0"/>
              </a:rPr>
              <a:t>STUDENT FINANCIAL SERVICES</a:t>
            </a:r>
          </a:p>
          <a:p>
            <a:pPr algn="ctr"/>
            <a:r>
              <a:rPr lang="en-US" sz="3200">
                <a:solidFill>
                  <a:schemeClr val="bg1"/>
                </a:solidFill>
                <a:latin typeface="Garamond" panose="02020404030301010803" pitchFamily="18" charset="0"/>
              </a:rPr>
              <a:t>Student Accounts and Financial Aid</a:t>
            </a:r>
          </a:p>
        </p:txBody>
      </p:sp>
      <p:sp>
        <p:nvSpPr>
          <p:cNvPr id="6" name="TextBox 5">
            <a:extLst>
              <a:ext uri="{FF2B5EF4-FFF2-40B4-BE49-F238E27FC236}">
                <a16:creationId xmlns:a16="http://schemas.microsoft.com/office/drawing/2014/main" id="{C3361E7C-D096-2946-89B9-1BD4F32EE654}"/>
              </a:ext>
            </a:extLst>
          </p:cNvPr>
          <p:cNvSpPr txBox="1"/>
          <p:nvPr/>
        </p:nvSpPr>
        <p:spPr>
          <a:xfrm>
            <a:off x="1445419" y="3204095"/>
            <a:ext cx="9301162"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Garamond" panose="02020404030301010803" pitchFamily="18" charset="0"/>
              </a:rPr>
              <a:t>Full payment</a:t>
            </a:r>
          </a:p>
          <a:p>
            <a:pPr marL="457200" indent="-457200">
              <a:buFont typeface="Arial" panose="020B0604020202020204" pitchFamily="34" charset="0"/>
              <a:buChar char="•"/>
            </a:pPr>
            <a:r>
              <a:rPr lang="en-US" sz="3200" dirty="0" err="1">
                <a:solidFill>
                  <a:schemeClr val="bg1"/>
                </a:solidFill>
                <a:latin typeface="Garamond" panose="02020404030301010803" pitchFamily="18" charset="0"/>
              </a:rPr>
              <a:t>Cashnet</a:t>
            </a:r>
            <a:r>
              <a:rPr lang="en-US" sz="3200" dirty="0">
                <a:solidFill>
                  <a:schemeClr val="bg1"/>
                </a:solidFill>
                <a:latin typeface="Garamond" panose="02020404030301010803" pitchFamily="18" charset="0"/>
              </a:rPr>
              <a:t> monthly payment plan</a:t>
            </a:r>
          </a:p>
          <a:p>
            <a:pPr marL="457200" indent="-457200">
              <a:buFont typeface="Arial" panose="020B0604020202020204" pitchFamily="34" charset="0"/>
              <a:buChar char="•"/>
            </a:pPr>
            <a:r>
              <a:rPr lang="en-US" sz="3200" dirty="0">
                <a:solidFill>
                  <a:schemeClr val="bg1"/>
                </a:solidFill>
                <a:latin typeface="Garamond" panose="02020404030301010803" pitchFamily="18" charset="0"/>
              </a:rPr>
              <a:t>Private or parent loan</a:t>
            </a:r>
          </a:p>
          <a:p>
            <a:pPr marL="457200" indent="-457200">
              <a:buFont typeface="Arial" panose="020B0604020202020204" pitchFamily="34" charset="0"/>
              <a:buChar char="•"/>
            </a:pPr>
            <a:r>
              <a:rPr lang="en-US" sz="3200" dirty="0">
                <a:solidFill>
                  <a:schemeClr val="bg1"/>
                </a:solidFill>
                <a:latin typeface="Garamond" panose="02020404030301010803" pitchFamily="18" charset="0"/>
              </a:rPr>
              <a:t>Combination of payment options</a:t>
            </a:r>
          </a:p>
          <a:p>
            <a:pPr marL="285750" indent="-285750">
              <a:buFont typeface="Arial" panose="020B0604020202020204" pitchFamily="34" charset="0"/>
              <a:buChar char="•"/>
            </a:pPr>
            <a:endParaRPr lang="en-US" sz="3200" dirty="0">
              <a:solidFill>
                <a:schemeClr val="bg1"/>
              </a:solidFill>
            </a:endParaRPr>
          </a:p>
        </p:txBody>
      </p:sp>
      <p:sp>
        <p:nvSpPr>
          <p:cNvPr id="7" name="TextBox 6">
            <a:extLst>
              <a:ext uri="{FF2B5EF4-FFF2-40B4-BE49-F238E27FC236}">
                <a16:creationId xmlns:a16="http://schemas.microsoft.com/office/drawing/2014/main" id="{3ADAD8F0-F78C-6F46-89C3-83646508B795}"/>
              </a:ext>
            </a:extLst>
          </p:cNvPr>
          <p:cNvSpPr txBox="1"/>
          <p:nvPr/>
        </p:nvSpPr>
        <p:spPr>
          <a:xfrm>
            <a:off x="0" y="2300472"/>
            <a:ext cx="12192000" cy="646331"/>
          </a:xfrm>
          <a:prstGeom prst="rect">
            <a:avLst/>
          </a:prstGeom>
          <a:noFill/>
        </p:spPr>
        <p:txBody>
          <a:bodyPr wrap="square" rtlCol="0">
            <a:spAutoFit/>
          </a:bodyPr>
          <a:lstStyle/>
          <a:p>
            <a:pPr algn="ctr"/>
            <a:r>
              <a:rPr lang="en-US" sz="3600" i="1">
                <a:solidFill>
                  <a:schemeClr val="bg1"/>
                </a:solidFill>
                <a:latin typeface="Garamond" panose="02020404030301010803" pitchFamily="18" charset="0"/>
              </a:rPr>
              <a:t>Payment Options:</a:t>
            </a:r>
          </a:p>
        </p:txBody>
      </p:sp>
    </p:spTree>
    <p:extLst>
      <p:ext uri="{BB962C8B-B14F-4D97-AF65-F5344CB8AC3E}">
        <p14:creationId xmlns:p14="http://schemas.microsoft.com/office/powerpoint/2010/main" val="162146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812074"/>
            <a:ext cx="12192000" cy="1138773"/>
          </a:xfrm>
          <a:prstGeom prst="rect">
            <a:avLst/>
          </a:prstGeom>
          <a:noFill/>
        </p:spPr>
        <p:txBody>
          <a:bodyPr wrap="square" rtlCol="0">
            <a:spAutoFit/>
          </a:bodyPr>
          <a:lstStyle/>
          <a:p>
            <a:pPr algn="ctr"/>
            <a:r>
              <a:rPr lang="en-US" sz="3600">
                <a:solidFill>
                  <a:schemeClr val="bg1"/>
                </a:solidFill>
                <a:latin typeface="DIN-Regular" pitchFamily="2" charset="0"/>
              </a:rPr>
              <a:t>STUDENT FINANCIAL SERVICES</a:t>
            </a:r>
          </a:p>
          <a:p>
            <a:pPr algn="ctr"/>
            <a:r>
              <a:rPr lang="en-US" sz="3200">
                <a:solidFill>
                  <a:schemeClr val="bg1"/>
                </a:solidFill>
                <a:latin typeface="Garamond" panose="02020404030301010803" pitchFamily="18" charset="0"/>
              </a:rPr>
              <a:t>Student Accounts and Financial Aid</a:t>
            </a:r>
          </a:p>
        </p:txBody>
      </p:sp>
      <p:sp>
        <p:nvSpPr>
          <p:cNvPr id="6" name="TextBox 5">
            <a:extLst>
              <a:ext uri="{FF2B5EF4-FFF2-40B4-BE49-F238E27FC236}">
                <a16:creationId xmlns:a16="http://schemas.microsoft.com/office/drawing/2014/main" id="{C3361E7C-D096-2946-89B9-1BD4F32EE654}"/>
              </a:ext>
            </a:extLst>
          </p:cNvPr>
          <p:cNvSpPr txBox="1"/>
          <p:nvPr/>
        </p:nvSpPr>
        <p:spPr>
          <a:xfrm>
            <a:off x="0" y="3296428"/>
            <a:ext cx="12192000" cy="1815882"/>
          </a:xfrm>
          <a:prstGeom prst="rect">
            <a:avLst/>
          </a:prstGeom>
          <a:noFill/>
        </p:spPr>
        <p:txBody>
          <a:bodyPr wrap="square" lIns="91440" tIns="45720" rIns="91440" bIns="45720" rtlCol="0" anchor="t">
            <a:spAutoFit/>
          </a:bodyPr>
          <a:lstStyle/>
          <a:p>
            <a:pPr algn="ctr"/>
            <a:r>
              <a:rPr lang="en-US" sz="4800" dirty="0">
                <a:solidFill>
                  <a:schemeClr val="bg1"/>
                </a:solidFill>
                <a:latin typeface="Garamond" panose="02020404030301010803" pitchFamily="18" charset="0"/>
              </a:rPr>
              <a:t>August </a:t>
            </a:r>
            <a:r>
              <a:rPr lang="en-US" sz="4800" dirty="0" smtClean="0">
                <a:solidFill>
                  <a:schemeClr val="bg1"/>
                </a:solidFill>
                <a:latin typeface="Garamond" panose="02020404030301010803" pitchFamily="18" charset="0"/>
              </a:rPr>
              <a:t>10</a:t>
            </a:r>
            <a:endParaRPr lang="en-US" sz="4800" baseline="30000" dirty="0">
              <a:solidFill>
                <a:schemeClr val="bg1"/>
              </a:solidFill>
              <a:latin typeface="Garamond" panose="02020404030301010803" pitchFamily="18" charset="0"/>
            </a:endParaRPr>
          </a:p>
          <a:p>
            <a:pPr algn="ctr"/>
            <a:r>
              <a:rPr lang="en-US" sz="3200" dirty="0">
                <a:solidFill>
                  <a:schemeClr val="bg1"/>
                </a:solidFill>
                <a:latin typeface="Garamond" panose="02020404030301010803" pitchFamily="18" charset="0"/>
              </a:rPr>
              <a:t>(for fall semester)</a:t>
            </a:r>
          </a:p>
          <a:p>
            <a:pPr marL="285750" indent="-285750">
              <a:buFont typeface="Arial" panose="020B0604020202020204" pitchFamily="34" charset="0"/>
              <a:buChar char="•"/>
            </a:pPr>
            <a:endParaRPr lang="en-US" sz="3200" dirty="0">
              <a:solidFill>
                <a:schemeClr val="bg1"/>
              </a:solidFill>
            </a:endParaRPr>
          </a:p>
        </p:txBody>
      </p:sp>
      <p:sp>
        <p:nvSpPr>
          <p:cNvPr id="7" name="TextBox 6">
            <a:extLst>
              <a:ext uri="{FF2B5EF4-FFF2-40B4-BE49-F238E27FC236}">
                <a16:creationId xmlns:a16="http://schemas.microsoft.com/office/drawing/2014/main" id="{3ADAD8F0-F78C-6F46-89C3-83646508B795}"/>
              </a:ext>
            </a:extLst>
          </p:cNvPr>
          <p:cNvSpPr txBox="1"/>
          <p:nvPr/>
        </p:nvSpPr>
        <p:spPr>
          <a:xfrm>
            <a:off x="0" y="2300472"/>
            <a:ext cx="12192000" cy="646331"/>
          </a:xfrm>
          <a:prstGeom prst="rect">
            <a:avLst/>
          </a:prstGeom>
          <a:noFill/>
        </p:spPr>
        <p:txBody>
          <a:bodyPr wrap="square" rtlCol="0">
            <a:spAutoFit/>
          </a:bodyPr>
          <a:lstStyle/>
          <a:p>
            <a:pPr algn="ctr"/>
            <a:r>
              <a:rPr lang="en-US" sz="3600" i="1">
                <a:solidFill>
                  <a:schemeClr val="bg1"/>
                </a:solidFill>
                <a:latin typeface="Garamond" panose="02020404030301010803" pitchFamily="18" charset="0"/>
              </a:rPr>
              <a:t>Payment Deadline</a:t>
            </a:r>
          </a:p>
        </p:txBody>
      </p:sp>
    </p:spTree>
    <p:extLst>
      <p:ext uri="{BB962C8B-B14F-4D97-AF65-F5344CB8AC3E}">
        <p14:creationId xmlns:p14="http://schemas.microsoft.com/office/powerpoint/2010/main" val="39794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812074"/>
            <a:ext cx="12192000" cy="1138773"/>
          </a:xfrm>
          <a:prstGeom prst="rect">
            <a:avLst/>
          </a:prstGeom>
          <a:noFill/>
        </p:spPr>
        <p:txBody>
          <a:bodyPr wrap="square" rtlCol="0">
            <a:spAutoFit/>
          </a:bodyPr>
          <a:lstStyle/>
          <a:p>
            <a:pPr algn="ctr"/>
            <a:r>
              <a:rPr lang="en-US" sz="3600">
                <a:solidFill>
                  <a:schemeClr val="bg1"/>
                </a:solidFill>
                <a:latin typeface="DIN-Regular" pitchFamily="2" charset="0"/>
              </a:rPr>
              <a:t>STUDENT FINANCIAL SERVICES</a:t>
            </a:r>
          </a:p>
          <a:p>
            <a:pPr algn="ctr"/>
            <a:r>
              <a:rPr lang="en-US" sz="3200">
                <a:solidFill>
                  <a:schemeClr val="bg1"/>
                </a:solidFill>
                <a:latin typeface="Garamond" panose="02020404030301010803" pitchFamily="18" charset="0"/>
              </a:rPr>
              <a:t>Student Accounts and Financial Aid</a:t>
            </a:r>
          </a:p>
        </p:txBody>
      </p:sp>
      <p:sp>
        <p:nvSpPr>
          <p:cNvPr id="6" name="TextBox 5">
            <a:extLst>
              <a:ext uri="{FF2B5EF4-FFF2-40B4-BE49-F238E27FC236}">
                <a16:creationId xmlns:a16="http://schemas.microsoft.com/office/drawing/2014/main" id="{C3361E7C-D096-2946-89B9-1BD4F32EE654}"/>
              </a:ext>
            </a:extLst>
          </p:cNvPr>
          <p:cNvSpPr txBox="1"/>
          <p:nvPr/>
        </p:nvSpPr>
        <p:spPr>
          <a:xfrm>
            <a:off x="671512" y="3204095"/>
            <a:ext cx="10872787"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Garamond" panose="02020404030301010803" pitchFamily="18" charset="0"/>
              </a:rPr>
              <a:t>All communication from SFS will go to the student’s email</a:t>
            </a:r>
          </a:p>
          <a:p>
            <a:pPr marL="457200" indent="-457200">
              <a:buFont typeface="Arial" panose="020B0604020202020204" pitchFamily="34" charset="0"/>
              <a:buChar char="•"/>
            </a:pPr>
            <a:r>
              <a:rPr lang="en-US" sz="3200" dirty="0">
                <a:solidFill>
                  <a:schemeClr val="bg1"/>
                </a:solidFill>
                <a:latin typeface="Garamond" panose="02020404030301010803" pitchFamily="18" charset="0"/>
              </a:rPr>
              <a:t>No paper statement or bill will be mailed</a:t>
            </a:r>
          </a:p>
          <a:p>
            <a:pPr marL="457200" indent="-457200">
              <a:buFont typeface="Arial" panose="020B0604020202020204" pitchFamily="34" charset="0"/>
              <a:buChar char="•"/>
            </a:pPr>
            <a:r>
              <a:rPr lang="en-US" sz="3200" dirty="0">
                <a:solidFill>
                  <a:schemeClr val="bg1"/>
                </a:solidFill>
                <a:latin typeface="Garamond" panose="02020404030301010803" pitchFamily="18" charset="0"/>
              </a:rPr>
              <a:t>Person proxy-gives you access to your student’s information</a:t>
            </a:r>
          </a:p>
          <a:p>
            <a:pPr marL="457200" indent="-457200">
              <a:buFont typeface="Arial" panose="020B0604020202020204" pitchFamily="34" charset="0"/>
              <a:buChar char="•"/>
            </a:pPr>
            <a:r>
              <a:rPr lang="en-US" sz="3200" dirty="0">
                <a:solidFill>
                  <a:schemeClr val="bg1"/>
                </a:solidFill>
                <a:latin typeface="Garamond" panose="02020404030301010803" pitchFamily="18" charset="0"/>
              </a:rPr>
              <a:t>FERPA applies to account and financial aid information</a:t>
            </a:r>
          </a:p>
          <a:p>
            <a:pPr marL="285750" indent="-285750">
              <a:buFont typeface="Arial" panose="020B0604020202020204" pitchFamily="34" charset="0"/>
              <a:buChar char="•"/>
            </a:pPr>
            <a:endParaRPr lang="en-US" sz="3200" dirty="0">
              <a:solidFill>
                <a:schemeClr val="bg1"/>
              </a:solidFill>
            </a:endParaRPr>
          </a:p>
        </p:txBody>
      </p:sp>
      <p:sp>
        <p:nvSpPr>
          <p:cNvPr id="7" name="TextBox 6">
            <a:extLst>
              <a:ext uri="{FF2B5EF4-FFF2-40B4-BE49-F238E27FC236}">
                <a16:creationId xmlns:a16="http://schemas.microsoft.com/office/drawing/2014/main" id="{3ADAD8F0-F78C-6F46-89C3-83646508B795}"/>
              </a:ext>
            </a:extLst>
          </p:cNvPr>
          <p:cNvSpPr txBox="1"/>
          <p:nvPr/>
        </p:nvSpPr>
        <p:spPr>
          <a:xfrm>
            <a:off x="0" y="2300472"/>
            <a:ext cx="12192000" cy="646331"/>
          </a:xfrm>
          <a:prstGeom prst="rect">
            <a:avLst/>
          </a:prstGeom>
          <a:noFill/>
        </p:spPr>
        <p:txBody>
          <a:bodyPr wrap="square" rtlCol="0">
            <a:spAutoFit/>
          </a:bodyPr>
          <a:lstStyle/>
          <a:p>
            <a:pPr algn="ctr"/>
            <a:r>
              <a:rPr lang="en-US" sz="3600" i="1">
                <a:solidFill>
                  <a:schemeClr val="bg1"/>
                </a:solidFill>
                <a:latin typeface="Garamond" panose="02020404030301010803" pitchFamily="18" charset="0"/>
              </a:rPr>
              <a:t>Communication</a:t>
            </a:r>
          </a:p>
        </p:txBody>
      </p:sp>
    </p:spTree>
    <p:extLst>
      <p:ext uri="{BB962C8B-B14F-4D97-AF65-F5344CB8AC3E}">
        <p14:creationId xmlns:p14="http://schemas.microsoft.com/office/powerpoint/2010/main" val="193605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 y="1259175"/>
            <a:ext cx="12191999" cy="4339650"/>
          </a:xfrm>
          <a:prstGeom prst="rect">
            <a:avLst/>
          </a:prstGeom>
          <a:noFill/>
        </p:spPr>
        <p:txBody>
          <a:bodyPr wrap="square" lIns="91440" tIns="45720" rIns="91440" bIns="45720" rtlCol="0" anchor="t">
            <a:spAutoFit/>
          </a:bodyPr>
          <a:lstStyle/>
          <a:p>
            <a:pPr algn="ctr">
              <a:defRPr/>
            </a:pPr>
            <a:r>
              <a:rPr lang="en-US" sz="6600" dirty="0" smtClean="0">
                <a:solidFill>
                  <a:prstClr val="white"/>
                </a:solidFill>
                <a:latin typeface="Garamond" panose="02020404030301010803" pitchFamily="18" charset="0"/>
              </a:rPr>
              <a:t>Sarah Mowry</a:t>
            </a:r>
            <a:endParaRPr lang="en-US" sz="6600" dirty="0">
              <a:solidFill>
                <a:prstClr val="white"/>
              </a:solidFill>
              <a:latin typeface="Garamond" panose="02020404030301010803" pitchFamily="18" charset="0"/>
            </a:endParaRPr>
          </a:p>
          <a:p>
            <a:pPr algn="ctr">
              <a:defRPr/>
            </a:pPr>
            <a:r>
              <a:rPr lang="en-US" sz="3600" dirty="0" smtClean="0">
                <a:solidFill>
                  <a:prstClr val="white"/>
                </a:solidFill>
                <a:latin typeface="Garamond" panose="02020404030301010803" pitchFamily="18" charset="0"/>
              </a:rPr>
              <a:t>Assistant Director of Res Life and RD</a:t>
            </a:r>
            <a:endParaRPr lang="en-US" sz="3600" dirty="0">
              <a:solidFill>
                <a:prstClr val="white"/>
              </a:solidFill>
              <a:latin typeface="Garamond" panose="020204040303010108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Garamond" panose="02020404030301010803" pitchFamily="18" charset="0"/>
            </a:endParaRPr>
          </a:p>
          <a:p>
            <a:pPr algn="ctr">
              <a:defRPr/>
            </a:pPr>
            <a:r>
              <a:rPr lang="en-US" sz="6600" dirty="0" smtClean="0">
                <a:solidFill>
                  <a:schemeClr val="bg1"/>
                </a:solidFill>
                <a:latin typeface="Garamond" panose="02020404030301010803" pitchFamily="18" charset="0"/>
              </a:rPr>
              <a:t>David Calvarese</a:t>
            </a:r>
            <a:endParaRPr lang="en-US" sz="6600" dirty="0">
              <a:solidFill>
                <a:schemeClr val="bg1"/>
              </a:solidFill>
              <a:latin typeface="Garamond" panose="02020404030301010803" pitchFamily="18" charset="0"/>
            </a:endParaRPr>
          </a:p>
          <a:p>
            <a:pPr algn="ctr">
              <a:defRPr/>
            </a:pPr>
            <a:r>
              <a:rPr lang="en-US" sz="3600" dirty="0" smtClean="0">
                <a:solidFill>
                  <a:schemeClr val="bg1"/>
                </a:solidFill>
                <a:latin typeface="Garamond"/>
              </a:rPr>
              <a:t>Resident Director</a:t>
            </a:r>
            <a:endParaRPr lang="en-US" sz="3600" dirty="0">
              <a:solidFill>
                <a:schemeClr val="bg1"/>
              </a:solidFill>
              <a:latin typeface="Garamond"/>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5B9BD5">
                  <a:lumMod val="40000"/>
                  <a:lumOff val="60000"/>
                </a:srgbClr>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90628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0" y="2598003"/>
            <a:ext cx="121920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Student Financial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noProof="0" dirty="0">
                <a:solidFill>
                  <a:prstClr val="white"/>
                </a:solidFill>
                <a:latin typeface="Garamond" panose="02020404030301010803" pitchFamily="18" charset="0"/>
              </a:rPr>
              <a:t>F</a:t>
            </a:r>
            <a:r>
              <a:rPr kumimoji="0" lang="en-US" sz="36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inancial.Aid@mvnu.edu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B9BD5">
                    <a:lumMod val="40000"/>
                    <a:lumOff val="60000"/>
                  </a:srgbClr>
                </a:solidFill>
                <a:effectLst/>
                <a:uLnTx/>
                <a:uFillTx/>
                <a:latin typeface="Garamond" panose="02020404030301010803" pitchFamily="18" charset="0"/>
                <a:ea typeface="+mn-ea"/>
                <a:cs typeface="+mn-cs"/>
              </a:rPr>
              <a:t>740-392-6868 x4520</a:t>
            </a:r>
          </a:p>
        </p:txBody>
      </p:sp>
    </p:spTree>
    <p:extLst>
      <p:ext uri="{BB962C8B-B14F-4D97-AF65-F5344CB8AC3E}">
        <p14:creationId xmlns:p14="http://schemas.microsoft.com/office/powerpoint/2010/main" val="50668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 y="1259175"/>
            <a:ext cx="12191999" cy="4339650"/>
          </a:xfrm>
          <a:prstGeom prst="rect">
            <a:avLst/>
          </a:prstGeom>
          <a:noFill/>
        </p:spPr>
        <p:txBody>
          <a:bodyPr wrap="square" lIns="91440" tIns="45720" rIns="91440" bIns="45720" rtlCol="0" anchor="t">
            <a:spAutoFit/>
          </a:bodyPr>
          <a:lstStyle/>
          <a:p>
            <a:pPr algn="ctr">
              <a:defRPr/>
            </a:pPr>
            <a:r>
              <a:rPr lang="en-US" sz="6600" dirty="0" smtClean="0">
                <a:solidFill>
                  <a:prstClr val="white"/>
                </a:solidFill>
                <a:latin typeface="Garamond" panose="02020404030301010803" pitchFamily="18" charset="0"/>
              </a:rPr>
              <a:t>Sarah Mowry</a:t>
            </a:r>
            <a:endParaRPr lang="en-US" sz="6600" dirty="0">
              <a:solidFill>
                <a:prstClr val="white"/>
              </a:solidFill>
              <a:latin typeface="Garamond" panose="02020404030301010803" pitchFamily="18" charset="0"/>
            </a:endParaRPr>
          </a:p>
          <a:p>
            <a:pPr algn="ctr">
              <a:defRPr/>
            </a:pPr>
            <a:r>
              <a:rPr lang="en-US" sz="3600" dirty="0" smtClean="0">
                <a:solidFill>
                  <a:prstClr val="white"/>
                </a:solidFill>
                <a:latin typeface="Garamond" panose="02020404030301010803" pitchFamily="18" charset="0"/>
              </a:rPr>
              <a:t>Assistant Director of Res Life and RD</a:t>
            </a:r>
            <a:endParaRPr lang="en-US" sz="3600" dirty="0">
              <a:solidFill>
                <a:prstClr val="white"/>
              </a:solidFill>
              <a:latin typeface="Garamond" panose="020204040303010108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Garamond" panose="02020404030301010803" pitchFamily="18" charset="0"/>
            </a:endParaRPr>
          </a:p>
          <a:p>
            <a:pPr algn="ctr">
              <a:defRPr/>
            </a:pPr>
            <a:r>
              <a:rPr lang="en-US" sz="6600" dirty="0" smtClean="0">
                <a:solidFill>
                  <a:schemeClr val="bg1"/>
                </a:solidFill>
                <a:latin typeface="Garamond" panose="02020404030301010803" pitchFamily="18" charset="0"/>
              </a:rPr>
              <a:t>David Calvarese</a:t>
            </a:r>
            <a:endParaRPr lang="en-US" sz="6600" dirty="0">
              <a:solidFill>
                <a:schemeClr val="bg1"/>
              </a:solidFill>
              <a:latin typeface="Garamond" panose="02020404030301010803" pitchFamily="18" charset="0"/>
            </a:endParaRPr>
          </a:p>
          <a:p>
            <a:pPr algn="ctr">
              <a:defRPr/>
            </a:pPr>
            <a:r>
              <a:rPr lang="en-US" sz="3600" dirty="0" smtClean="0">
                <a:solidFill>
                  <a:schemeClr val="bg1"/>
                </a:solidFill>
                <a:latin typeface="Garamond"/>
              </a:rPr>
              <a:t>Resident Director</a:t>
            </a:r>
            <a:endParaRPr lang="en-US" sz="3600" dirty="0">
              <a:solidFill>
                <a:schemeClr val="bg1"/>
              </a:solidFill>
              <a:latin typeface="Garamond"/>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5B9BD5">
                  <a:lumMod val="40000"/>
                  <a:lumOff val="60000"/>
                </a:srgbClr>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08791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EE168-C2D5-2E44-89F4-33414766810D}"/>
              </a:ext>
            </a:extLst>
          </p:cNvPr>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C3F5A9-7F18-CE4C-9E04-FF76AE5781D3}"/>
              </a:ext>
            </a:extLst>
          </p:cNvPr>
          <p:cNvSpPr txBox="1"/>
          <p:nvPr/>
        </p:nvSpPr>
        <p:spPr>
          <a:xfrm>
            <a:off x="0" y="406037"/>
            <a:ext cx="12192000" cy="1107996"/>
          </a:xfrm>
          <a:prstGeom prst="rect">
            <a:avLst/>
          </a:prstGeom>
          <a:noFill/>
        </p:spPr>
        <p:txBody>
          <a:bodyPr wrap="square" rtlCol="0">
            <a:spAutoFit/>
          </a:bodyPr>
          <a:lstStyle/>
          <a:p>
            <a:pPr algn="ctr"/>
            <a:r>
              <a:rPr lang="en-US" sz="6600" dirty="0" smtClean="0">
                <a:solidFill>
                  <a:schemeClr val="bg1"/>
                </a:solidFill>
                <a:latin typeface="Garamond" panose="02020404030301010803" pitchFamily="18" charset="0"/>
              </a:rPr>
              <a:t>Residence Life</a:t>
            </a:r>
            <a:endParaRPr lang="en-US" sz="6600" dirty="0">
              <a:solidFill>
                <a:schemeClr val="bg1"/>
              </a:solidFill>
              <a:latin typeface="Garamond" panose="02020404030301010803" pitchFamily="18" charset="0"/>
            </a:endParaRPr>
          </a:p>
        </p:txBody>
      </p:sp>
      <p:sp>
        <p:nvSpPr>
          <p:cNvPr id="9" name="Content Placeholder 2">
            <a:extLst>
              <a:ext uri="{FF2B5EF4-FFF2-40B4-BE49-F238E27FC236}">
                <a16:creationId xmlns:a16="http://schemas.microsoft.com/office/drawing/2014/main" id="{9BEBC807-0218-0C40-B0F4-57982B7E7733}"/>
              </a:ext>
            </a:extLst>
          </p:cNvPr>
          <p:cNvSpPr txBox="1">
            <a:spLocks/>
          </p:cNvSpPr>
          <p:nvPr/>
        </p:nvSpPr>
        <p:spPr>
          <a:xfrm>
            <a:off x="838200" y="1514033"/>
            <a:ext cx="10515600" cy="5343967"/>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cap="small" dirty="0" smtClean="0">
                <a:solidFill>
                  <a:schemeClr val="bg1"/>
                </a:solidFill>
              </a:rPr>
              <a:t>RESIDENCE </a:t>
            </a:r>
            <a:r>
              <a:rPr lang="en-US" sz="2400" cap="small" dirty="0">
                <a:solidFill>
                  <a:schemeClr val="bg1"/>
                </a:solidFill>
              </a:rPr>
              <a:t>HALLS</a:t>
            </a:r>
          </a:p>
          <a:p>
            <a:pPr>
              <a:lnSpc>
                <a:spcPct val="100000"/>
              </a:lnSpc>
              <a:spcBef>
                <a:spcPts val="0"/>
              </a:spcBef>
            </a:pPr>
            <a:r>
              <a:rPr lang="en-US" sz="2400" dirty="0">
                <a:solidFill>
                  <a:schemeClr val="bg1"/>
                </a:solidFill>
                <a:latin typeface="Garamond" panose="02020404030301010803" pitchFamily="18" charset="0"/>
              </a:rPr>
              <a:t>Pioneer &amp; Galloway: Females</a:t>
            </a:r>
          </a:p>
          <a:p>
            <a:pPr>
              <a:lnSpc>
                <a:spcPct val="100000"/>
              </a:lnSpc>
              <a:spcBef>
                <a:spcPts val="0"/>
              </a:spcBef>
            </a:pPr>
            <a:r>
              <a:rPr lang="en-US" sz="2400" dirty="0">
                <a:solidFill>
                  <a:schemeClr val="bg1"/>
                </a:solidFill>
                <a:latin typeface="Garamond" panose="02020404030301010803" pitchFamily="18" charset="0"/>
              </a:rPr>
              <a:t>Oakwood: </a:t>
            </a:r>
            <a:r>
              <a:rPr lang="en-US" sz="2400" dirty="0" smtClean="0">
                <a:solidFill>
                  <a:schemeClr val="bg1"/>
                </a:solidFill>
                <a:latin typeface="Garamond" panose="02020404030301010803" pitchFamily="18" charset="0"/>
              </a:rPr>
              <a:t>Males</a:t>
            </a:r>
          </a:p>
          <a:p>
            <a:pPr>
              <a:lnSpc>
                <a:spcPct val="100000"/>
              </a:lnSpc>
              <a:spcBef>
                <a:spcPts val="0"/>
              </a:spcBef>
            </a:pPr>
            <a:r>
              <a:rPr lang="en-US" sz="2400" i="1" dirty="0" smtClean="0">
                <a:solidFill>
                  <a:schemeClr val="bg1"/>
                </a:solidFill>
                <a:latin typeface="Garamond" panose="02020404030301010803" pitchFamily="18" charset="0"/>
              </a:rPr>
              <a:t>Hall Features:</a:t>
            </a:r>
            <a:r>
              <a:rPr lang="en-US" sz="2400" dirty="0" smtClean="0">
                <a:solidFill>
                  <a:schemeClr val="bg1"/>
                </a:solidFill>
                <a:latin typeface="Garamond" panose="02020404030301010803" pitchFamily="18" charset="0"/>
              </a:rPr>
              <a:t> 2 residents/room; shared bathroom on floor</a:t>
            </a:r>
            <a:endParaRPr lang="en-US" sz="2400" dirty="0">
              <a:solidFill>
                <a:schemeClr val="bg1"/>
              </a:solidFill>
              <a:latin typeface="Garamond" panose="02020404030301010803" pitchFamily="18" charset="0"/>
            </a:endParaRPr>
          </a:p>
          <a:p>
            <a:pPr marL="0" indent="0">
              <a:lnSpc>
                <a:spcPct val="100000"/>
              </a:lnSpc>
              <a:spcBef>
                <a:spcPts val="0"/>
              </a:spcBef>
              <a:buNone/>
            </a:pPr>
            <a:endParaRPr lang="en-US" sz="2400" dirty="0">
              <a:solidFill>
                <a:schemeClr val="bg1"/>
              </a:solidFill>
            </a:endParaRPr>
          </a:p>
          <a:p>
            <a:pPr marL="0" indent="0">
              <a:lnSpc>
                <a:spcPct val="100000"/>
              </a:lnSpc>
              <a:spcBef>
                <a:spcPts val="0"/>
              </a:spcBef>
              <a:buNone/>
            </a:pPr>
            <a:endParaRPr lang="en-US" sz="2400" cap="small" dirty="0" smtClean="0">
              <a:solidFill>
                <a:schemeClr val="bg1"/>
              </a:solidFill>
            </a:endParaRPr>
          </a:p>
          <a:p>
            <a:pPr marL="0" indent="0">
              <a:lnSpc>
                <a:spcPct val="100000"/>
              </a:lnSpc>
              <a:spcBef>
                <a:spcPts val="0"/>
              </a:spcBef>
              <a:buNone/>
            </a:pPr>
            <a:endParaRPr lang="en-US" sz="2400" cap="small" dirty="0">
              <a:solidFill>
                <a:schemeClr val="bg1"/>
              </a:solidFill>
            </a:endParaRPr>
          </a:p>
          <a:p>
            <a:pPr marL="0" indent="0">
              <a:lnSpc>
                <a:spcPct val="100000"/>
              </a:lnSpc>
              <a:spcBef>
                <a:spcPts val="0"/>
              </a:spcBef>
              <a:buNone/>
            </a:pPr>
            <a:endParaRPr lang="en-US" sz="2400" cap="small" dirty="0" smtClean="0">
              <a:solidFill>
                <a:schemeClr val="bg1"/>
              </a:solidFill>
            </a:endParaRPr>
          </a:p>
          <a:p>
            <a:pPr marL="0" indent="0">
              <a:lnSpc>
                <a:spcPct val="100000"/>
              </a:lnSpc>
              <a:spcBef>
                <a:spcPts val="0"/>
              </a:spcBef>
              <a:buNone/>
            </a:pPr>
            <a:endParaRPr lang="en-US" sz="2400" cap="small" dirty="0">
              <a:solidFill>
                <a:schemeClr val="bg1"/>
              </a:solidFill>
            </a:endParaRPr>
          </a:p>
          <a:p>
            <a:pPr marL="0" indent="0">
              <a:lnSpc>
                <a:spcPct val="100000"/>
              </a:lnSpc>
              <a:spcBef>
                <a:spcPts val="0"/>
              </a:spcBef>
              <a:buNone/>
            </a:pPr>
            <a:endParaRPr lang="en-US" sz="2400" cap="small" dirty="0" smtClean="0">
              <a:solidFill>
                <a:schemeClr val="bg1"/>
              </a:solidFill>
            </a:endParaRPr>
          </a:p>
          <a:p>
            <a:pPr marL="0" indent="0">
              <a:lnSpc>
                <a:spcPct val="100000"/>
              </a:lnSpc>
              <a:spcBef>
                <a:spcPts val="0"/>
              </a:spcBef>
              <a:buNone/>
            </a:pPr>
            <a:endParaRPr lang="en-US" sz="2400" cap="small" dirty="0" smtClean="0">
              <a:solidFill>
                <a:schemeClr val="bg1"/>
              </a:solidFill>
            </a:endParaRPr>
          </a:p>
          <a:p>
            <a:pPr marL="0" indent="0">
              <a:lnSpc>
                <a:spcPct val="100000"/>
              </a:lnSpc>
              <a:spcBef>
                <a:spcPts val="0"/>
              </a:spcBef>
              <a:buNone/>
            </a:pPr>
            <a:endParaRPr lang="en-US" sz="2400" cap="small" dirty="0" smtClean="0">
              <a:solidFill>
                <a:schemeClr val="bg1"/>
              </a:solidFill>
            </a:endParaRPr>
          </a:p>
          <a:p>
            <a:pPr marL="0" indent="0">
              <a:lnSpc>
                <a:spcPct val="100000"/>
              </a:lnSpc>
              <a:spcBef>
                <a:spcPts val="0"/>
              </a:spcBef>
              <a:buNone/>
            </a:pPr>
            <a:endParaRPr lang="en-US" sz="2400" cap="small" dirty="0" smtClean="0">
              <a:solidFill>
                <a:schemeClr val="bg1"/>
              </a:solidFill>
            </a:endParaRPr>
          </a:p>
          <a:p>
            <a:pPr marL="0" indent="0">
              <a:lnSpc>
                <a:spcPct val="100000"/>
              </a:lnSpc>
              <a:spcBef>
                <a:spcPts val="0"/>
              </a:spcBef>
              <a:buNone/>
            </a:pPr>
            <a:r>
              <a:rPr lang="en-US" sz="2400" cap="small" dirty="0" smtClean="0">
                <a:solidFill>
                  <a:schemeClr val="bg1"/>
                </a:solidFill>
              </a:rPr>
              <a:t>UPPERCLASSMEN </a:t>
            </a:r>
            <a:r>
              <a:rPr lang="en-US" sz="2400" cap="small" dirty="0">
                <a:solidFill>
                  <a:schemeClr val="bg1"/>
                </a:solidFill>
              </a:rPr>
              <a:t>RESIDENCES</a:t>
            </a:r>
          </a:p>
          <a:p>
            <a:pPr>
              <a:lnSpc>
                <a:spcPct val="100000"/>
              </a:lnSpc>
              <a:spcBef>
                <a:spcPts val="0"/>
              </a:spcBef>
            </a:pPr>
            <a:r>
              <a:rPr lang="en-US" sz="2400" dirty="0" smtClean="0">
                <a:solidFill>
                  <a:schemeClr val="bg1"/>
                </a:solidFill>
                <a:latin typeface="Garamond" panose="02020404030301010803" pitchFamily="18" charset="0"/>
              </a:rPr>
              <a:t>Birch Apartments</a:t>
            </a:r>
          </a:p>
          <a:p>
            <a:pPr>
              <a:lnSpc>
                <a:spcPct val="100000"/>
              </a:lnSpc>
              <a:spcBef>
                <a:spcPts val="0"/>
              </a:spcBef>
            </a:pPr>
            <a:r>
              <a:rPr lang="en-US" sz="2400" dirty="0" smtClean="0">
                <a:solidFill>
                  <a:schemeClr val="bg1"/>
                </a:solidFill>
                <a:latin typeface="Garamond" panose="02020404030301010803" pitchFamily="18" charset="0"/>
              </a:rPr>
              <a:t>Cedar Apartments</a:t>
            </a:r>
          </a:p>
          <a:p>
            <a:pPr>
              <a:lnSpc>
                <a:spcPct val="100000"/>
              </a:lnSpc>
              <a:spcBef>
                <a:spcPts val="0"/>
              </a:spcBef>
            </a:pPr>
            <a:r>
              <a:rPr lang="en-US" sz="2400" dirty="0" smtClean="0">
                <a:solidFill>
                  <a:schemeClr val="bg1"/>
                </a:solidFill>
                <a:latin typeface="Garamond" panose="02020404030301010803" pitchFamily="18" charset="0"/>
              </a:rPr>
              <a:t>Cypress Apartments</a:t>
            </a:r>
          </a:p>
          <a:p>
            <a:pPr>
              <a:lnSpc>
                <a:spcPct val="100000"/>
              </a:lnSpc>
              <a:spcBef>
                <a:spcPts val="0"/>
              </a:spcBef>
            </a:pPr>
            <a:r>
              <a:rPr lang="en-US" sz="2400" dirty="0" smtClean="0">
                <a:solidFill>
                  <a:schemeClr val="bg1"/>
                </a:solidFill>
                <a:latin typeface="Garamond" panose="02020404030301010803" pitchFamily="18" charset="0"/>
              </a:rPr>
              <a:t>Elmwood Apartments</a:t>
            </a:r>
          </a:p>
          <a:p>
            <a:pPr>
              <a:lnSpc>
                <a:spcPct val="100000"/>
              </a:lnSpc>
              <a:spcBef>
                <a:spcPts val="0"/>
              </a:spcBef>
            </a:pPr>
            <a:r>
              <a:rPr lang="en-US" sz="2400" dirty="0" smtClean="0">
                <a:solidFill>
                  <a:schemeClr val="bg1"/>
                </a:solidFill>
                <a:latin typeface="Garamond" panose="02020404030301010803" pitchFamily="18" charset="0"/>
              </a:rPr>
              <a:t>Galloway Hall</a:t>
            </a:r>
          </a:p>
          <a:p>
            <a:pPr>
              <a:lnSpc>
                <a:spcPct val="100000"/>
              </a:lnSpc>
              <a:spcBef>
                <a:spcPts val="0"/>
              </a:spcBef>
            </a:pPr>
            <a:r>
              <a:rPr lang="en-US" sz="2400" dirty="0" smtClean="0">
                <a:solidFill>
                  <a:schemeClr val="bg1"/>
                </a:solidFill>
                <a:latin typeface="Garamond" panose="02020404030301010803" pitchFamily="18" charset="0"/>
              </a:rPr>
              <a:t>Maplewood Apartments</a:t>
            </a:r>
          </a:p>
          <a:p>
            <a:pPr>
              <a:lnSpc>
                <a:spcPct val="100000"/>
              </a:lnSpc>
              <a:spcBef>
                <a:spcPts val="0"/>
              </a:spcBef>
            </a:pPr>
            <a:r>
              <a:rPr lang="en-US" sz="2400" dirty="0" smtClean="0">
                <a:solidFill>
                  <a:schemeClr val="bg1"/>
                </a:solidFill>
                <a:latin typeface="Garamond" panose="02020404030301010803" pitchFamily="18" charset="0"/>
              </a:rPr>
              <a:t>Redwood</a:t>
            </a:r>
            <a:r>
              <a:rPr lang="en-US" sz="2400" i="1" dirty="0" smtClean="0">
                <a:solidFill>
                  <a:schemeClr val="bg1"/>
                </a:solidFill>
                <a:latin typeface="Garamond" panose="02020404030301010803" pitchFamily="18" charset="0"/>
              </a:rPr>
              <a:t> </a:t>
            </a:r>
            <a:r>
              <a:rPr lang="en-US" sz="2400" dirty="0" smtClean="0">
                <a:solidFill>
                  <a:schemeClr val="bg1"/>
                </a:solidFill>
                <a:latin typeface="Garamond" panose="02020404030301010803" pitchFamily="18" charset="0"/>
              </a:rPr>
              <a:t>Hall – Suite-style</a:t>
            </a:r>
          </a:p>
          <a:p>
            <a:pPr>
              <a:lnSpc>
                <a:spcPct val="100000"/>
              </a:lnSpc>
              <a:spcBef>
                <a:spcPts val="0"/>
              </a:spcBef>
            </a:pPr>
            <a:r>
              <a:rPr lang="en-US" sz="2400" dirty="0" smtClean="0">
                <a:solidFill>
                  <a:schemeClr val="bg1"/>
                </a:solidFill>
                <a:latin typeface="Garamond" panose="02020404030301010803" pitchFamily="18" charset="0"/>
              </a:rPr>
              <a:t>Rosewood Apartments</a:t>
            </a:r>
          </a:p>
          <a:p>
            <a:pPr>
              <a:lnSpc>
                <a:spcPct val="100000"/>
              </a:lnSpc>
              <a:spcBef>
                <a:spcPts val="0"/>
              </a:spcBef>
            </a:pPr>
            <a:r>
              <a:rPr lang="en-US" sz="2400" dirty="0" smtClean="0">
                <a:solidFill>
                  <a:schemeClr val="bg1"/>
                </a:solidFill>
                <a:latin typeface="Garamond" panose="02020404030301010803" pitchFamily="18" charset="0"/>
              </a:rPr>
              <a:t>Spruce Apartments</a:t>
            </a:r>
          </a:p>
          <a:p>
            <a:pPr>
              <a:lnSpc>
                <a:spcPct val="100000"/>
              </a:lnSpc>
              <a:spcBef>
                <a:spcPts val="0"/>
              </a:spcBef>
            </a:pPr>
            <a:r>
              <a:rPr lang="en-US" sz="2400" i="1" dirty="0" smtClean="0">
                <a:solidFill>
                  <a:schemeClr val="bg1"/>
                </a:solidFill>
                <a:latin typeface="Garamond" panose="02020404030301010803" pitchFamily="18" charset="0"/>
              </a:rPr>
              <a:t>Apartment Features: </a:t>
            </a:r>
            <a:r>
              <a:rPr lang="en-US" sz="2400" dirty="0" smtClean="0">
                <a:solidFill>
                  <a:schemeClr val="bg1"/>
                </a:solidFill>
                <a:latin typeface="Garamond" panose="02020404030301010803" pitchFamily="18" charset="0"/>
              </a:rPr>
              <a:t>3 bedrooms, 1.5-2 bathrooms, living room &amp; kitchenette housing 6 residents</a:t>
            </a:r>
            <a:endParaRPr lang="en-US" sz="2400" dirty="0">
              <a:solidFill>
                <a:schemeClr val="bg1"/>
              </a:solidFill>
              <a:latin typeface="Garamond" panose="02020404030301010803" pitchFamily="18" charset="0"/>
            </a:endParaRPr>
          </a:p>
        </p:txBody>
      </p:sp>
      <p:sp>
        <p:nvSpPr>
          <p:cNvPr id="6" name="Content Placeholder 2">
            <a:extLst>
              <a:ext uri="{FF2B5EF4-FFF2-40B4-BE49-F238E27FC236}">
                <a16:creationId xmlns:a16="http://schemas.microsoft.com/office/drawing/2014/main" id="{4EF8FDCA-5BA6-EA4B-952B-2EFE473884C8}"/>
              </a:ext>
            </a:extLst>
          </p:cNvPr>
          <p:cNvSpPr txBox="1">
            <a:spLocks/>
          </p:cNvSpPr>
          <p:nvPr/>
        </p:nvSpPr>
        <p:spPr>
          <a:xfrm>
            <a:off x="671946" y="4918794"/>
            <a:ext cx="4850081" cy="742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chemeClr val="bg1"/>
                </a:solidFill>
                <a:latin typeface="Garamond" panose="02020404030301010803" pitchFamily="18" charset="0"/>
              </a:rPr>
              <a:t>Residential Requirement</a:t>
            </a:r>
          </a:p>
          <a:p>
            <a:pPr marL="0" indent="0" algn="ctr">
              <a:buFont typeface="Arial" panose="020B0604020202020204" pitchFamily="34" charset="0"/>
              <a:buNone/>
            </a:pPr>
            <a:endParaRPr lang="en-US" sz="4000" i="1" dirty="0" smtClean="0"/>
          </a:p>
          <a:p>
            <a:pPr marL="0" indent="0" algn="ctr">
              <a:buFont typeface="Arial" panose="020B0604020202020204" pitchFamily="34" charset="0"/>
              <a:buNone/>
            </a:pPr>
            <a:endParaRPr lang="en-US" sz="4000" i="1" dirty="0"/>
          </a:p>
        </p:txBody>
      </p:sp>
    </p:spTree>
    <p:extLst>
      <p:ext uri="{BB962C8B-B14F-4D97-AF65-F5344CB8AC3E}">
        <p14:creationId xmlns:p14="http://schemas.microsoft.com/office/powerpoint/2010/main" val="1069463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EE168-C2D5-2E44-89F4-33414766810D}"/>
              </a:ext>
            </a:extLst>
          </p:cNvPr>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C3F5A9-7F18-CE4C-9E04-FF76AE5781D3}"/>
              </a:ext>
            </a:extLst>
          </p:cNvPr>
          <p:cNvSpPr txBox="1"/>
          <p:nvPr/>
        </p:nvSpPr>
        <p:spPr>
          <a:xfrm>
            <a:off x="0" y="346115"/>
            <a:ext cx="12192000" cy="1107996"/>
          </a:xfrm>
          <a:prstGeom prst="rect">
            <a:avLst/>
          </a:prstGeom>
          <a:noFill/>
        </p:spPr>
        <p:txBody>
          <a:bodyPr wrap="square" rtlCol="0">
            <a:spAutoFit/>
          </a:bodyPr>
          <a:lstStyle/>
          <a:p>
            <a:pPr algn="ctr"/>
            <a:r>
              <a:rPr lang="en-US" sz="6600" dirty="0">
                <a:solidFill>
                  <a:schemeClr val="bg1"/>
                </a:solidFill>
                <a:latin typeface="Garamond" panose="02020404030301010803" pitchFamily="18" charset="0"/>
              </a:rPr>
              <a:t>Residence </a:t>
            </a:r>
            <a:r>
              <a:rPr lang="en-US" sz="6600" dirty="0" smtClean="0">
                <a:solidFill>
                  <a:schemeClr val="bg1"/>
                </a:solidFill>
                <a:latin typeface="Garamond" panose="02020404030301010803" pitchFamily="18" charset="0"/>
              </a:rPr>
              <a:t>Life Team</a:t>
            </a:r>
            <a:endParaRPr lang="en-US" sz="6600" dirty="0">
              <a:solidFill>
                <a:schemeClr val="bg1"/>
              </a:solidFill>
              <a:latin typeface="Garamond" panose="02020404030301010803" pitchFamily="18" charset="0"/>
            </a:endParaRPr>
          </a:p>
        </p:txBody>
      </p:sp>
      <p:sp>
        <p:nvSpPr>
          <p:cNvPr id="9" name="Content Placeholder 2">
            <a:extLst>
              <a:ext uri="{FF2B5EF4-FFF2-40B4-BE49-F238E27FC236}">
                <a16:creationId xmlns:a16="http://schemas.microsoft.com/office/drawing/2014/main" id="{9BEBC807-0218-0C40-B0F4-57982B7E7733}"/>
              </a:ext>
            </a:extLst>
          </p:cNvPr>
          <p:cNvSpPr txBox="1">
            <a:spLocks/>
          </p:cNvSpPr>
          <p:nvPr/>
        </p:nvSpPr>
        <p:spPr>
          <a:xfrm>
            <a:off x="838200" y="1591294"/>
            <a:ext cx="10515600" cy="4780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cap="small" dirty="0">
                <a:solidFill>
                  <a:schemeClr val="bg1"/>
                </a:solidFill>
              </a:rPr>
              <a:t>PROFESSIONAL STAFF: 6 RESIDENT DIRECTORS (RDs)</a:t>
            </a:r>
          </a:p>
          <a:p>
            <a:pPr>
              <a:lnSpc>
                <a:spcPct val="100000"/>
              </a:lnSpc>
              <a:spcBef>
                <a:spcPts val="0"/>
              </a:spcBef>
            </a:pPr>
            <a:r>
              <a:rPr lang="en-US" sz="2400" dirty="0" smtClean="0">
                <a:solidFill>
                  <a:schemeClr val="bg1"/>
                </a:solidFill>
                <a:latin typeface="Garamond" panose="02020404030301010803" pitchFamily="18" charset="0"/>
              </a:rPr>
              <a:t>Oakwood Hall: David Calvarese</a:t>
            </a:r>
            <a:endParaRPr lang="en-US" sz="2400" dirty="0">
              <a:solidFill>
                <a:schemeClr val="bg1"/>
              </a:solidFill>
              <a:latin typeface="Garamond" panose="02020404030301010803" pitchFamily="18" charset="0"/>
            </a:endParaRPr>
          </a:p>
          <a:p>
            <a:pPr>
              <a:lnSpc>
                <a:spcPct val="100000"/>
              </a:lnSpc>
              <a:spcBef>
                <a:spcPts val="0"/>
              </a:spcBef>
            </a:pPr>
            <a:r>
              <a:rPr lang="en-US" sz="2400" dirty="0" smtClean="0">
                <a:solidFill>
                  <a:schemeClr val="bg1"/>
                </a:solidFill>
                <a:latin typeface="Garamond" panose="02020404030301010803" pitchFamily="18" charset="0"/>
              </a:rPr>
              <a:t>Galloway Hall: Cara Boyd</a:t>
            </a:r>
          </a:p>
          <a:p>
            <a:pPr>
              <a:lnSpc>
                <a:spcPct val="100000"/>
              </a:lnSpc>
              <a:spcBef>
                <a:spcPts val="0"/>
              </a:spcBef>
            </a:pPr>
            <a:r>
              <a:rPr lang="en-US" sz="2400" dirty="0">
                <a:solidFill>
                  <a:schemeClr val="bg1"/>
                </a:solidFill>
                <a:latin typeface="Garamond" panose="02020404030301010803" pitchFamily="18" charset="0"/>
              </a:rPr>
              <a:t>Pioneer Hall</a:t>
            </a:r>
            <a:r>
              <a:rPr lang="en-US" sz="2400" dirty="0" smtClean="0">
                <a:solidFill>
                  <a:schemeClr val="bg1"/>
                </a:solidFill>
                <a:latin typeface="Garamond" panose="02020404030301010803" pitchFamily="18" charset="0"/>
              </a:rPr>
              <a:t>: Haley Conrad </a:t>
            </a:r>
          </a:p>
          <a:p>
            <a:pPr>
              <a:lnSpc>
                <a:spcPct val="100000"/>
              </a:lnSpc>
              <a:spcBef>
                <a:spcPts val="0"/>
              </a:spcBef>
            </a:pPr>
            <a:r>
              <a:rPr lang="en-US" sz="2400" dirty="0" smtClean="0">
                <a:solidFill>
                  <a:schemeClr val="bg1"/>
                </a:solidFill>
                <a:latin typeface="Garamond" panose="02020404030301010803" pitchFamily="18" charset="0"/>
              </a:rPr>
              <a:t>Apartments: </a:t>
            </a:r>
            <a:r>
              <a:rPr lang="en-US" sz="2400" dirty="0">
                <a:solidFill>
                  <a:schemeClr val="bg1"/>
                </a:solidFill>
                <a:latin typeface="Garamond" panose="02020404030301010803" pitchFamily="18" charset="0"/>
              </a:rPr>
              <a:t>Sarah </a:t>
            </a:r>
            <a:r>
              <a:rPr lang="en-US" sz="2400" dirty="0" smtClean="0">
                <a:solidFill>
                  <a:schemeClr val="bg1"/>
                </a:solidFill>
                <a:latin typeface="Garamond" panose="02020404030301010803" pitchFamily="18" charset="0"/>
              </a:rPr>
              <a:t>Mowry, Elijah Arns, &amp; Michaela Bruce\</a:t>
            </a:r>
          </a:p>
          <a:p>
            <a:pPr>
              <a:lnSpc>
                <a:spcPct val="100000"/>
              </a:lnSpc>
              <a:spcBef>
                <a:spcPts val="0"/>
              </a:spcBef>
            </a:pPr>
            <a:endParaRPr lang="en-US" sz="2400" dirty="0">
              <a:solidFill>
                <a:schemeClr val="bg1"/>
              </a:solidFill>
              <a:latin typeface="Garamond" panose="02020404030301010803" pitchFamily="18" charset="0"/>
            </a:endParaRPr>
          </a:p>
          <a:p>
            <a:pPr marL="0" indent="0">
              <a:lnSpc>
                <a:spcPct val="100000"/>
              </a:lnSpc>
              <a:spcBef>
                <a:spcPts val="0"/>
              </a:spcBef>
              <a:buNone/>
            </a:pPr>
            <a:r>
              <a:rPr lang="en-US" sz="2400" cap="small" dirty="0">
                <a:solidFill>
                  <a:schemeClr val="bg1"/>
                </a:solidFill>
              </a:rPr>
              <a:t>STUDENT STAFF: 30 RESIDENT ASSISTANTS (RAs)</a:t>
            </a:r>
          </a:p>
          <a:p>
            <a:pPr>
              <a:lnSpc>
                <a:spcPct val="100000"/>
              </a:lnSpc>
              <a:spcBef>
                <a:spcPts val="0"/>
              </a:spcBef>
            </a:pPr>
            <a:r>
              <a:rPr lang="en-US" sz="2400" dirty="0">
                <a:solidFill>
                  <a:schemeClr val="bg1"/>
                </a:solidFill>
                <a:latin typeface="Garamond" panose="02020404030301010803" pitchFamily="18" charset="0"/>
              </a:rPr>
              <a:t>One RA per floor/apartment block</a:t>
            </a:r>
          </a:p>
          <a:p>
            <a:pPr>
              <a:lnSpc>
                <a:spcPct val="100000"/>
              </a:lnSpc>
              <a:spcBef>
                <a:spcPts val="0"/>
              </a:spcBef>
            </a:pPr>
            <a:r>
              <a:rPr lang="en-US" sz="2400" dirty="0">
                <a:solidFill>
                  <a:schemeClr val="bg1"/>
                </a:solidFill>
                <a:latin typeface="Garamond" panose="02020404030301010803" pitchFamily="18" charset="0"/>
              </a:rPr>
              <a:t>One Student Mentor (SM) per floor in our residence halls</a:t>
            </a:r>
          </a:p>
          <a:p>
            <a:pPr>
              <a:lnSpc>
                <a:spcPct val="100000"/>
              </a:lnSpc>
              <a:spcBef>
                <a:spcPts val="0"/>
              </a:spcBef>
            </a:pP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022768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47482"/>
            <a:ext cx="12192000" cy="6340197"/>
          </a:xfrm>
          <a:prstGeom prst="rect">
            <a:avLst/>
          </a:prstGeom>
          <a:noFill/>
        </p:spPr>
        <p:txBody>
          <a:bodyPr wrap="square" rtlCol="0">
            <a:spAutoFit/>
          </a:bodyPr>
          <a:lstStyle/>
          <a:p>
            <a:pPr algn="ctr"/>
            <a:r>
              <a:rPr lang="en-US" sz="5400" dirty="0" smtClean="0">
                <a:solidFill>
                  <a:schemeClr val="bg1"/>
                </a:solidFill>
                <a:latin typeface="Garamond" panose="02020404030301010803" pitchFamily="18" charset="0"/>
              </a:rPr>
              <a:t>Residence Halls Close:</a:t>
            </a:r>
            <a:endParaRPr lang="en-US" sz="5400" dirty="0">
              <a:solidFill>
                <a:schemeClr val="bg1"/>
              </a:solidFill>
              <a:latin typeface="Garamond" panose="02020404030301010803" pitchFamily="18" charset="0"/>
            </a:endParaRPr>
          </a:p>
          <a:p>
            <a:endParaRPr lang="en-US" sz="1600" dirty="0">
              <a:solidFill>
                <a:schemeClr val="bg1"/>
              </a:solidFill>
              <a:latin typeface="Garamond" panose="02020404030301010803" pitchFamily="18" charset="0"/>
            </a:endParaRPr>
          </a:p>
          <a:p>
            <a:pPr algn="ctr"/>
            <a:r>
              <a:rPr lang="en-US" sz="4000" dirty="0" smtClean="0">
                <a:solidFill>
                  <a:schemeClr val="bg1"/>
                </a:solidFill>
                <a:latin typeface="Garamond" panose="02020404030301010803" pitchFamily="18" charset="0"/>
              </a:rPr>
              <a:t>Thanksgiving</a:t>
            </a:r>
            <a:endParaRPr lang="en-US" sz="4000" dirty="0">
              <a:solidFill>
                <a:schemeClr val="bg1"/>
              </a:solidFill>
              <a:latin typeface="Garamond" panose="02020404030301010803" pitchFamily="18" charset="0"/>
            </a:endParaRPr>
          </a:p>
          <a:p>
            <a:pPr algn="ctr"/>
            <a:r>
              <a:rPr lang="en-US" sz="2800" i="1" dirty="0" smtClean="0">
                <a:solidFill>
                  <a:schemeClr val="bg1"/>
                </a:solidFill>
                <a:latin typeface="Garamond" panose="02020404030301010803" pitchFamily="18" charset="0"/>
              </a:rPr>
              <a:t>November 22 at 6:00pm – November 27 at 2:00pm</a:t>
            </a:r>
            <a:endParaRPr lang="en-US" sz="2800" i="1" dirty="0">
              <a:solidFill>
                <a:schemeClr val="bg1"/>
              </a:solidFill>
              <a:latin typeface="Garamond" panose="02020404030301010803" pitchFamily="18" charset="0"/>
            </a:endParaRPr>
          </a:p>
          <a:p>
            <a:pPr algn="ctr"/>
            <a:endParaRPr lang="en-US" sz="1400" dirty="0">
              <a:solidFill>
                <a:schemeClr val="bg1"/>
              </a:solidFill>
              <a:latin typeface="Garamond" panose="02020404030301010803" pitchFamily="18" charset="0"/>
            </a:endParaRPr>
          </a:p>
          <a:p>
            <a:pPr algn="ctr"/>
            <a:r>
              <a:rPr lang="en-US" sz="4000" dirty="0" smtClean="0">
                <a:solidFill>
                  <a:schemeClr val="bg1"/>
                </a:solidFill>
                <a:latin typeface="Garamond" panose="02020404030301010803" pitchFamily="18" charset="0"/>
              </a:rPr>
              <a:t>Christmas</a:t>
            </a:r>
            <a:endParaRPr lang="en-US" sz="4000" dirty="0">
              <a:solidFill>
                <a:schemeClr val="bg1"/>
              </a:solidFill>
              <a:latin typeface="Garamond" panose="02020404030301010803" pitchFamily="18" charset="0"/>
            </a:endParaRPr>
          </a:p>
          <a:p>
            <a:pPr algn="ctr"/>
            <a:r>
              <a:rPr lang="en-US" sz="2800" i="1" dirty="0" smtClean="0">
                <a:solidFill>
                  <a:schemeClr val="bg1"/>
                </a:solidFill>
                <a:latin typeface="Garamond" panose="02020404030301010803" pitchFamily="18" charset="0"/>
              </a:rPr>
              <a:t>December 9 at 6:00pm – January 11 at 2:00pm</a:t>
            </a:r>
            <a:endParaRPr lang="en-US" sz="2800" i="1" dirty="0">
              <a:solidFill>
                <a:schemeClr val="bg1"/>
              </a:solidFill>
              <a:latin typeface="Garamond" panose="02020404030301010803" pitchFamily="18" charset="0"/>
            </a:endParaRPr>
          </a:p>
          <a:p>
            <a:pPr algn="ctr"/>
            <a:endParaRPr lang="en-US" sz="1400" dirty="0">
              <a:solidFill>
                <a:schemeClr val="bg1"/>
              </a:solidFill>
              <a:latin typeface="Garamond" panose="02020404030301010803" pitchFamily="18" charset="0"/>
            </a:endParaRPr>
          </a:p>
          <a:p>
            <a:pPr algn="ctr"/>
            <a:r>
              <a:rPr lang="en-US" sz="4000" dirty="0" smtClean="0">
                <a:solidFill>
                  <a:schemeClr val="bg1"/>
                </a:solidFill>
                <a:latin typeface="Garamond" panose="02020404030301010803" pitchFamily="18" charset="0"/>
              </a:rPr>
              <a:t>Spring Break</a:t>
            </a:r>
            <a:endParaRPr lang="en-US" sz="4000" dirty="0">
              <a:solidFill>
                <a:schemeClr val="bg1"/>
              </a:solidFill>
              <a:latin typeface="Garamond" panose="02020404030301010803" pitchFamily="18" charset="0"/>
            </a:endParaRPr>
          </a:p>
          <a:p>
            <a:pPr algn="ctr"/>
            <a:r>
              <a:rPr lang="en-US" sz="2800" i="1" dirty="0" smtClean="0">
                <a:solidFill>
                  <a:schemeClr val="bg1"/>
                </a:solidFill>
                <a:latin typeface="Garamond" panose="02020404030301010803" pitchFamily="18" charset="0"/>
              </a:rPr>
              <a:t>February 24 at 6:00pm – March 12 at 2:00pm</a:t>
            </a:r>
          </a:p>
          <a:p>
            <a:pPr algn="ctr"/>
            <a:endParaRPr lang="en-US" sz="2800" i="1" dirty="0">
              <a:solidFill>
                <a:schemeClr val="bg1"/>
              </a:solidFill>
              <a:latin typeface="Garamond" panose="02020404030301010803" pitchFamily="18" charset="0"/>
            </a:endParaRPr>
          </a:p>
          <a:p>
            <a:pPr algn="ctr"/>
            <a:r>
              <a:rPr lang="en-US" sz="4000" dirty="0">
                <a:solidFill>
                  <a:schemeClr val="bg1"/>
                </a:solidFill>
                <a:latin typeface="Garamond" panose="02020404030301010803" pitchFamily="18" charset="0"/>
              </a:rPr>
              <a:t>End of Year</a:t>
            </a:r>
          </a:p>
          <a:p>
            <a:pPr algn="ctr"/>
            <a:r>
              <a:rPr lang="en-US" sz="2800" i="1" dirty="0" smtClean="0">
                <a:solidFill>
                  <a:schemeClr val="bg1"/>
                </a:solidFill>
                <a:latin typeface="Garamond" panose="02020404030301010803" pitchFamily="18" charset="0"/>
              </a:rPr>
              <a:t>May 5 at 6:00pm</a:t>
            </a:r>
            <a:endParaRPr lang="en-US" sz="2800" i="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24860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0" y="2598003"/>
            <a:ext cx="12192000" cy="27699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chemeClr val="bg1"/>
                </a:solidFill>
                <a:effectLst/>
                <a:uLnTx/>
                <a:uFillTx/>
                <a:latin typeface="Garamond" panose="02020404030301010803" pitchFamily="18" charset="0"/>
                <a:ea typeface="+mn-ea"/>
                <a:cs typeface="+mn-cs"/>
              </a:rPr>
              <a:t>Residence Life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Garamond" panose="02020404030301010803" pitchFamily="18" charset="0"/>
                <a:ea typeface="+mn-ea"/>
                <a:cs typeface="+mn-cs"/>
              </a:rPr>
              <a:t>Wendi.Lahmon@mvnu.edu</a:t>
            </a:r>
          </a:p>
          <a:p>
            <a:pPr algn="ctr"/>
            <a:r>
              <a:rPr lang="en-US" sz="3600">
                <a:solidFill>
                  <a:srgbClr val="5B9BD5">
                    <a:lumMod val="40000"/>
                    <a:lumOff val="60000"/>
                  </a:srgbClr>
                </a:solidFill>
                <a:latin typeface="Garamond" panose="02020404030301010803" pitchFamily="18" charset="0"/>
              </a:rPr>
              <a:t>740-392-6868 x4602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5B9BD5">
                  <a:lumMod val="40000"/>
                  <a:lumOff val="60000"/>
                </a:srgbClr>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49693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598003"/>
            <a:ext cx="12192000" cy="1661993"/>
          </a:xfrm>
          <a:prstGeom prst="rect">
            <a:avLst/>
          </a:prstGeom>
          <a:noFill/>
        </p:spPr>
        <p:txBody>
          <a:bodyPr wrap="square" rtlCol="0">
            <a:spAutoFit/>
          </a:bodyPr>
          <a:lstStyle/>
          <a:p>
            <a:pPr algn="ctr"/>
            <a:r>
              <a:rPr lang="en-US" sz="6600" dirty="0" smtClean="0">
                <a:solidFill>
                  <a:schemeClr val="bg1"/>
                </a:solidFill>
                <a:latin typeface="Garamond" panose="02020404030301010803" pitchFamily="18" charset="0"/>
              </a:rPr>
              <a:t>Mel Severns</a:t>
            </a:r>
            <a:endParaRPr lang="en-US" sz="6600" dirty="0">
              <a:solidFill>
                <a:schemeClr val="bg1"/>
              </a:solidFill>
              <a:latin typeface="Garamond" panose="02020404030301010803" pitchFamily="18" charset="0"/>
            </a:endParaRPr>
          </a:p>
          <a:p>
            <a:pPr algn="ctr"/>
            <a:r>
              <a:rPr lang="en-US" sz="3600" dirty="0" smtClean="0">
                <a:solidFill>
                  <a:schemeClr val="bg1"/>
                </a:solidFill>
                <a:latin typeface="Garamond" panose="02020404030301010803" pitchFamily="18" charset="0"/>
              </a:rPr>
              <a:t>University Registrar</a:t>
            </a:r>
            <a:endParaRPr lang="en-US" sz="3600" dirty="0">
              <a:solidFill>
                <a:schemeClr val="accent5">
                  <a:lumMod val="40000"/>
                  <a:lumOff val="60000"/>
                </a:schemeClr>
              </a:solidFill>
              <a:latin typeface="Garamond" panose="02020404030301010803" pitchFamily="18" charset="0"/>
            </a:endParaRPr>
          </a:p>
        </p:txBody>
      </p:sp>
    </p:spTree>
    <p:extLst>
      <p:ext uri="{BB962C8B-B14F-4D97-AF65-F5344CB8AC3E}">
        <p14:creationId xmlns:p14="http://schemas.microsoft.com/office/powerpoint/2010/main" val="132249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416317"/>
            <a:ext cx="12192000" cy="2031325"/>
          </a:xfrm>
          <a:prstGeom prst="rect">
            <a:avLst/>
          </a:prstGeom>
          <a:noFill/>
        </p:spPr>
        <p:txBody>
          <a:bodyPr wrap="square" rtlCol="0">
            <a:spAutoFit/>
          </a:bodyPr>
          <a:lstStyle/>
          <a:p>
            <a:endParaRPr lang="en-US" sz="2400" dirty="0">
              <a:solidFill>
                <a:schemeClr val="bg1"/>
              </a:solidFill>
              <a:latin typeface="Garamond" panose="02020404030301010803" pitchFamily="18" charset="0"/>
            </a:endParaRPr>
          </a:p>
          <a:p>
            <a:pPr algn="ctr"/>
            <a:r>
              <a:rPr lang="en-US" sz="5400" dirty="0" smtClean="0">
                <a:solidFill>
                  <a:schemeClr val="bg1"/>
                </a:solidFill>
                <a:latin typeface="Garamond" panose="02020404030301010803" pitchFamily="18" charset="0"/>
              </a:rPr>
              <a:t>FERPA</a:t>
            </a:r>
          </a:p>
          <a:p>
            <a:pPr algn="ctr"/>
            <a:r>
              <a:rPr lang="en-US" sz="4800" i="1" dirty="0" smtClean="0">
                <a:solidFill>
                  <a:schemeClr val="bg1"/>
                </a:solidFill>
                <a:latin typeface="Garamond" panose="02020404030301010803" pitchFamily="18" charset="0"/>
              </a:rPr>
              <a:t>Family Educational Rights and Privacy Act</a:t>
            </a:r>
          </a:p>
        </p:txBody>
      </p:sp>
      <p:sp>
        <p:nvSpPr>
          <p:cNvPr id="4" name="TextBox 3"/>
          <p:cNvSpPr txBox="1"/>
          <p:nvPr/>
        </p:nvSpPr>
        <p:spPr>
          <a:xfrm>
            <a:off x="2835408" y="3204340"/>
            <a:ext cx="9510272" cy="2554545"/>
          </a:xfrm>
          <a:prstGeom prst="rect">
            <a:avLst/>
          </a:prstGeom>
          <a:noFill/>
        </p:spPr>
        <p:txBody>
          <a:bodyPr wrap="square" rtlCol="0">
            <a:spAutoFit/>
          </a:bodyPr>
          <a:lstStyle/>
          <a:p>
            <a:pPr marL="685800" indent="-685800">
              <a:buFont typeface="Arial" panose="020B0604020202020204" pitchFamily="34" charset="0"/>
              <a:buChar char="•"/>
            </a:pPr>
            <a:r>
              <a:rPr lang="en-US" sz="4000" dirty="0" smtClean="0">
                <a:solidFill>
                  <a:schemeClr val="bg1"/>
                </a:solidFill>
                <a:latin typeface="Garamond" panose="02020404030301010803" pitchFamily="18" charset="0"/>
              </a:rPr>
              <a:t>Academic Information</a:t>
            </a:r>
          </a:p>
          <a:p>
            <a:pPr marL="685800" indent="-685800">
              <a:buFont typeface="Arial" panose="020B0604020202020204" pitchFamily="34" charset="0"/>
              <a:buChar char="•"/>
            </a:pPr>
            <a:r>
              <a:rPr lang="en-US" sz="4000" dirty="0" smtClean="0">
                <a:solidFill>
                  <a:schemeClr val="bg1"/>
                </a:solidFill>
                <a:latin typeface="Garamond" panose="02020404030301010803" pitchFamily="18" charset="0"/>
              </a:rPr>
              <a:t>Chapel Attendance Information</a:t>
            </a:r>
          </a:p>
          <a:p>
            <a:pPr marL="685800" indent="-685800">
              <a:buFont typeface="Arial" panose="020B0604020202020204" pitchFamily="34" charset="0"/>
              <a:buChar char="•"/>
            </a:pPr>
            <a:r>
              <a:rPr lang="en-US" sz="4000" dirty="0" smtClean="0">
                <a:solidFill>
                  <a:schemeClr val="bg1"/>
                </a:solidFill>
                <a:latin typeface="Garamond" panose="02020404030301010803" pitchFamily="18" charset="0"/>
              </a:rPr>
              <a:t>Financial Information</a:t>
            </a:r>
          </a:p>
          <a:p>
            <a:pPr marL="685800" indent="-685800">
              <a:buFont typeface="Arial" panose="020B0604020202020204" pitchFamily="34" charset="0"/>
              <a:buChar char="•"/>
            </a:pPr>
            <a:r>
              <a:rPr lang="en-US" sz="4000" dirty="0" smtClean="0">
                <a:solidFill>
                  <a:schemeClr val="bg1"/>
                </a:solidFill>
                <a:latin typeface="Garamond" panose="02020404030301010803" pitchFamily="18" charset="0"/>
              </a:rPr>
              <a:t>Housing Information </a:t>
            </a:r>
            <a:endParaRPr lang="en-US" sz="16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1405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 y="305661"/>
            <a:ext cx="12192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chemeClr val="bg1"/>
                </a:solidFill>
                <a:effectLst/>
                <a:uLnTx/>
                <a:uFillTx/>
                <a:latin typeface="Garamond" panose="02020404030301010803" pitchFamily="18" charset="0"/>
              </a:rPr>
              <a:t>Academic</a:t>
            </a:r>
            <a:r>
              <a:rPr kumimoji="0" lang="en-US" sz="6000" b="0" i="0" u="none" strike="noStrike" kern="1200" cap="none" spc="0" normalizeH="0" noProof="0" dirty="0" smtClean="0">
                <a:ln>
                  <a:noFill/>
                </a:ln>
                <a:solidFill>
                  <a:schemeClr val="bg1"/>
                </a:solidFill>
                <a:effectLst/>
                <a:uLnTx/>
                <a:uFillTx/>
                <a:latin typeface="Garamond" panose="02020404030301010803" pitchFamily="18" charset="0"/>
              </a:rPr>
              <a:t> Dates</a:t>
            </a:r>
            <a:endParaRPr lang="en-US" sz="3200" dirty="0">
              <a:solidFill>
                <a:schemeClr val="bg1"/>
              </a:solidFill>
              <a:latin typeface="Garamond" panose="02020404030301010803" pitchFamily="18" charset="0"/>
            </a:endParaRPr>
          </a:p>
        </p:txBody>
      </p:sp>
      <p:sp>
        <p:nvSpPr>
          <p:cNvPr id="4" name="TextBox 3"/>
          <p:cNvSpPr txBox="1"/>
          <p:nvPr/>
        </p:nvSpPr>
        <p:spPr>
          <a:xfrm>
            <a:off x="0" y="1458193"/>
            <a:ext cx="12192000" cy="3077766"/>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4000" b="0" i="0" u="none" strike="noStrike" kern="1200" cap="none" spc="0" normalizeH="0" baseline="0" noProof="0" dirty="0">
                <a:ln>
                  <a:noFill/>
                </a:ln>
                <a:solidFill>
                  <a:schemeClr val="bg1"/>
                </a:solidFill>
                <a:effectLst/>
                <a:uLnTx/>
                <a:uFillTx/>
                <a:latin typeface="Garamond" panose="02020404030301010803" pitchFamily="18" charset="0"/>
              </a:rPr>
              <a:t>Academic Calendar </a:t>
            </a:r>
          </a:p>
          <a:p>
            <a:pPr marR="0" lvl="0" algn="ctr" defTabSz="914400" rtl="0" eaLnBrk="1" fontAlgn="auto" latinLnBrk="0" hangingPunct="1">
              <a:lnSpc>
                <a:spcPct val="100000"/>
              </a:lnSpc>
              <a:spcBef>
                <a:spcPts val="0"/>
              </a:spcBef>
              <a:spcAft>
                <a:spcPts val="0"/>
              </a:spcAft>
              <a:buClrTx/>
              <a:buSzTx/>
              <a:tabLst/>
              <a:defRPr/>
            </a:pPr>
            <a:endParaRPr kumimoji="0" lang="en-US" sz="4000" b="0" i="0" u="none" strike="noStrike" kern="1200" cap="none" spc="0" normalizeH="0" noProof="0" dirty="0" smtClean="0">
              <a:ln>
                <a:noFill/>
              </a:ln>
              <a:solidFill>
                <a:schemeClr val="bg1"/>
              </a:solidFill>
              <a:effectLst/>
              <a:uLnTx/>
              <a:uFillTx/>
              <a:latin typeface="Garamond" panose="02020404030301010803" pitchFamily="18" charset="0"/>
            </a:endParaRPr>
          </a:p>
          <a:p>
            <a:pPr marR="0" lvl="0" algn="ctr" defTabSz="914400" rtl="0" eaLnBrk="1" fontAlgn="auto" latinLnBrk="0" hangingPunct="1">
              <a:lnSpc>
                <a:spcPct val="100000"/>
              </a:lnSpc>
              <a:spcBef>
                <a:spcPts val="0"/>
              </a:spcBef>
              <a:spcAft>
                <a:spcPts val="0"/>
              </a:spcAft>
              <a:buClrTx/>
              <a:buSzTx/>
              <a:tabLst/>
              <a:defRPr/>
            </a:pPr>
            <a:r>
              <a:rPr kumimoji="0" lang="en-US" sz="4000" b="0" i="0" u="none" strike="noStrike" kern="1200" cap="none" spc="0" normalizeH="0" noProof="0" dirty="0" smtClean="0">
                <a:ln>
                  <a:noFill/>
                </a:ln>
                <a:solidFill>
                  <a:schemeClr val="bg1"/>
                </a:solidFill>
                <a:effectLst/>
                <a:uLnTx/>
                <a:uFillTx/>
                <a:latin typeface="Garamond" panose="02020404030301010803" pitchFamily="18" charset="0"/>
              </a:rPr>
              <a:t>Final </a:t>
            </a:r>
            <a:r>
              <a:rPr kumimoji="0" lang="en-US" sz="4000" b="0" i="0" u="none" strike="noStrike" kern="1200" cap="none" spc="0" normalizeH="0" noProof="0" dirty="0">
                <a:ln>
                  <a:noFill/>
                </a:ln>
                <a:solidFill>
                  <a:schemeClr val="bg1"/>
                </a:solidFill>
                <a:effectLst/>
                <a:uLnTx/>
                <a:uFillTx/>
                <a:latin typeface="Garamond" panose="02020404030301010803" pitchFamily="18" charset="0"/>
              </a:rPr>
              <a:t>Exam Policy</a:t>
            </a:r>
          </a:p>
          <a:p>
            <a:pPr algn="ctr"/>
            <a:r>
              <a:rPr lang="en-US" sz="2800" i="1" dirty="0" smtClean="0">
                <a:solidFill>
                  <a:schemeClr val="bg1"/>
                </a:solidFill>
                <a:latin typeface="Garamond" panose="02020404030301010803" pitchFamily="18" charset="0"/>
              </a:rPr>
              <a:t>December 5-8, 2022</a:t>
            </a:r>
          </a:p>
          <a:p>
            <a:pPr algn="ctr"/>
            <a:r>
              <a:rPr lang="en-US" sz="2800" i="1" dirty="0" smtClean="0">
                <a:solidFill>
                  <a:schemeClr val="bg1"/>
                </a:solidFill>
                <a:latin typeface="Garamond" panose="02020404030301010803" pitchFamily="18" charset="0"/>
              </a:rPr>
              <a:t>May 2-5, 2023</a:t>
            </a:r>
            <a:endParaRPr lang="en-US" sz="2800" i="1" dirty="0">
              <a:solidFill>
                <a:schemeClr val="bg1"/>
              </a:solidFill>
              <a:latin typeface="Garamond" panose="02020404030301010803" pitchFamily="18" charset="0"/>
            </a:endParaRPr>
          </a:p>
          <a:p>
            <a:pPr algn="ctr"/>
            <a:endParaRPr lang="en-US" i="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14656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47482"/>
            <a:ext cx="12192000" cy="6247864"/>
          </a:xfrm>
          <a:prstGeom prst="rect">
            <a:avLst/>
          </a:prstGeom>
          <a:noFill/>
        </p:spPr>
        <p:txBody>
          <a:bodyPr wrap="square" rtlCol="0">
            <a:spAutoFit/>
          </a:bodyPr>
          <a:lstStyle/>
          <a:p>
            <a:pPr algn="ctr"/>
            <a:r>
              <a:rPr lang="en-US" sz="5400" dirty="0">
                <a:solidFill>
                  <a:schemeClr val="bg1"/>
                </a:solidFill>
                <a:latin typeface="Garamond" panose="02020404030301010803" pitchFamily="18" charset="0"/>
              </a:rPr>
              <a:t>Required of all new students:</a:t>
            </a:r>
          </a:p>
          <a:p>
            <a:endParaRPr lang="en-US" sz="2400" dirty="0">
              <a:solidFill>
                <a:schemeClr val="bg1"/>
              </a:solidFill>
              <a:latin typeface="Garamond" panose="02020404030301010803" pitchFamily="18" charset="0"/>
            </a:endParaRPr>
          </a:p>
          <a:p>
            <a:pPr algn="ctr"/>
            <a:r>
              <a:rPr lang="en-US" sz="5400" dirty="0">
                <a:solidFill>
                  <a:schemeClr val="bg1"/>
                </a:solidFill>
                <a:latin typeface="Garamond" panose="02020404030301010803" pitchFamily="18" charset="0"/>
              </a:rPr>
              <a:t>Move In Day</a:t>
            </a:r>
          </a:p>
          <a:p>
            <a:pPr algn="ctr"/>
            <a:r>
              <a:rPr lang="en-US" sz="4000" i="1" dirty="0">
                <a:solidFill>
                  <a:schemeClr val="bg1"/>
                </a:solidFill>
                <a:latin typeface="Garamond" panose="02020404030301010803" pitchFamily="18" charset="0"/>
              </a:rPr>
              <a:t>August </a:t>
            </a:r>
            <a:r>
              <a:rPr lang="en-US" sz="4000" i="1" dirty="0" smtClean="0">
                <a:solidFill>
                  <a:schemeClr val="bg1"/>
                </a:solidFill>
                <a:latin typeface="Garamond" panose="02020404030301010803" pitchFamily="18" charset="0"/>
              </a:rPr>
              <a:t>25</a:t>
            </a:r>
            <a:endParaRPr lang="en-US" sz="4000" i="1" dirty="0">
              <a:solidFill>
                <a:schemeClr val="bg1"/>
              </a:solidFill>
              <a:latin typeface="Garamond" panose="02020404030301010803" pitchFamily="18" charset="0"/>
            </a:endParaRPr>
          </a:p>
          <a:p>
            <a:pPr algn="ctr"/>
            <a:endParaRPr lang="en-US" sz="2000" dirty="0">
              <a:solidFill>
                <a:schemeClr val="bg1"/>
              </a:solidFill>
              <a:latin typeface="Garamond" panose="02020404030301010803" pitchFamily="18" charset="0"/>
            </a:endParaRPr>
          </a:p>
          <a:p>
            <a:pPr algn="ctr"/>
            <a:r>
              <a:rPr lang="en-US" sz="5400" dirty="0">
                <a:solidFill>
                  <a:schemeClr val="bg1"/>
                </a:solidFill>
                <a:latin typeface="Garamond" panose="02020404030301010803" pitchFamily="18" charset="0"/>
              </a:rPr>
              <a:t>New Student Institute</a:t>
            </a:r>
          </a:p>
          <a:p>
            <a:pPr algn="ctr"/>
            <a:r>
              <a:rPr lang="en-US" sz="4000" i="1" dirty="0">
                <a:solidFill>
                  <a:schemeClr val="bg1"/>
                </a:solidFill>
                <a:latin typeface="Garamond" panose="02020404030301010803" pitchFamily="18" charset="0"/>
              </a:rPr>
              <a:t>August </a:t>
            </a:r>
            <a:r>
              <a:rPr lang="en-US" sz="4000" i="1" dirty="0" smtClean="0">
                <a:solidFill>
                  <a:schemeClr val="bg1"/>
                </a:solidFill>
                <a:latin typeface="Garamond" panose="02020404030301010803" pitchFamily="18" charset="0"/>
              </a:rPr>
              <a:t>26-28</a:t>
            </a:r>
            <a:endParaRPr lang="en-US" sz="4000" i="1" dirty="0">
              <a:solidFill>
                <a:schemeClr val="bg1"/>
              </a:solidFill>
              <a:latin typeface="Garamond" panose="02020404030301010803" pitchFamily="18" charset="0"/>
            </a:endParaRPr>
          </a:p>
          <a:p>
            <a:pPr algn="ctr"/>
            <a:endParaRPr lang="en-US" sz="2000" dirty="0">
              <a:solidFill>
                <a:schemeClr val="bg1"/>
              </a:solidFill>
              <a:latin typeface="Garamond" panose="02020404030301010803" pitchFamily="18" charset="0"/>
            </a:endParaRPr>
          </a:p>
          <a:p>
            <a:pPr algn="ctr"/>
            <a:r>
              <a:rPr lang="en-US" sz="5400" dirty="0">
                <a:solidFill>
                  <a:schemeClr val="bg1"/>
                </a:solidFill>
                <a:latin typeface="Garamond" panose="02020404030301010803" pitchFamily="18" charset="0"/>
              </a:rPr>
              <a:t>Classes Begin</a:t>
            </a:r>
          </a:p>
          <a:p>
            <a:pPr algn="ctr"/>
            <a:r>
              <a:rPr lang="en-US" sz="4000" i="1" dirty="0" smtClean="0">
                <a:solidFill>
                  <a:schemeClr val="bg1"/>
                </a:solidFill>
                <a:latin typeface="Garamond" panose="02020404030301010803" pitchFamily="18" charset="0"/>
              </a:rPr>
              <a:t>August 29</a:t>
            </a:r>
            <a:endParaRPr lang="en-US" sz="4000" i="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24915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0" y="226592"/>
            <a:ext cx="121920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dirty="0" smtClean="0">
                <a:solidFill>
                  <a:prstClr val="white"/>
                </a:solidFill>
                <a:latin typeface="Garamond" panose="02020404030301010803" pitchFamily="18" charset="0"/>
              </a:rPr>
              <a:t> Student Sessions</a:t>
            </a:r>
            <a:endParaRPr kumimoji="0" lang="en-US" sz="5400" b="0"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a:noFill/>
                </a:ln>
                <a:solidFill>
                  <a:prstClr val="white"/>
                </a:solidFill>
                <a:effectLst/>
                <a:uLnTx/>
                <a:uFillTx/>
                <a:latin typeface="Garamond" panose="02020404030301010803" pitchFamily="18" charset="0"/>
                <a:ea typeface="+mn-ea"/>
                <a:cs typeface="+mn-cs"/>
              </a:rPr>
              <a:t>Academics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smtClean="0">
                <a:solidFill>
                  <a:prstClr val="white"/>
                </a:solidFill>
                <a:latin typeface="Garamond" panose="02020404030301010803" pitchFamily="18" charset="0"/>
              </a:rPr>
              <a:t>Student Life</a:t>
            </a:r>
            <a:endParaRPr lang="en-US" sz="4000" i="1" dirty="0">
              <a:solidFill>
                <a:prstClr val="white"/>
              </a:solidFill>
              <a:latin typeface="Garamond" panose="02020404030301010803" pitchFamily="18" charset="0"/>
            </a:endParaRPr>
          </a:p>
          <a:p>
            <a:pPr algn="ctr"/>
            <a:r>
              <a:rPr lang="en-US" sz="5400" dirty="0" smtClean="0">
                <a:solidFill>
                  <a:prstClr val="white"/>
                </a:solidFill>
                <a:latin typeface="Garamond" panose="02020404030301010803" pitchFamily="18" charset="0"/>
              </a:rPr>
              <a:t>Residence/Commuter </a:t>
            </a:r>
            <a:r>
              <a:rPr lang="en-US" sz="5400" dirty="0">
                <a:solidFill>
                  <a:prstClr val="white"/>
                </a:solidFill>
                <a:latin typeface="Garamond" panose="02020404030301010803" pitchFamily="18" charset="0"/>
              </a:rPr>
              <a:t>Life</a:t>
            </a:r>
          </a:p>
        </p:txBody>
      </p:sp>
    </p:spTree>
    <p:extLst>
      <p:ext uri="{BB962C8B-B14F-4D97-AF65-F5344CB8AC3E}">
        <p14:creationId xmlns:p14="http://schemas.microsoft.com/office/powerpoint/2010/main" val="204140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0" y="47482"/>
            <a:ext cx="12192000" cy="6432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chemeClr val="bg1"/>
                </a:solidFill>
                <a:latin typeface="Garamond" panose="02020404030301010803" pitchFamily="18" charset="0"/>
              </a:rPr>
              <a:t>Parents are invited</a:t>
            </a:r>
            <a:r>
              <a:rPr kumimoji="0" lang="en-US" sz="5400" b="0"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chemeClr val="bg1"/>
                </a:solidFill>
                <a:effectLst/>
                <a:uLnTx/>
                <a:uFillTx/>
                <a:latin typeface="Garamond" panose="02020404030301010803" pitchFamily="18" charset="0"/>
                <a:ea typeface="+mn-ea"/>
                <a:cs typeface="+mn-cs"/>
              </a:rPr>
              <a:t>Sonfest</a:t>
            </a:r>
            <a:endParaRPr kumimoji="0" lang="en-US" sz="5400" b="0"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September </a:t>
            </a:r>
            <a:r>
              <a:rPr kumimoji="0" lang="en-US" sz="4000" b="0" i="1" u="none" strike="noStrike" kern="1200" cap="none" spc="0" normalizeH="0" baseline="0" noProof="0" dirty="0" smtClean="0">
                <a:ln>
                  <a:noFill/>
                </a:ln>
                <a:solidFill>
                  <a:schemeClr val="bg1"/>
                </a:solidFill>
                <a:effectLst/>
                <a:uLnTx/>
                <a:uFillTx/>
                <a:latin typeface="Garamond" panose="02020404030301010803" pitchFamily="18" charset="0"/>
                <a:ea typeface="+mn-ea"/>
                <a:cs typeface="+mn-cs"/>
              </a:rPr>
              <a:t>17</a:t>
            </a:r>
            <a:endParaRPr kumimoji="0" lang="en-US" sz="4000" b="0" i="1"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chemeClr val="bg1"/>
                </a:solidFill>
                <a:effectLst/>
                <a:uLnTx/>
                <a:uFillTx/>
                <a:latin typeface="Garamond" panose="02020404030301010803" pitchFamily="18" charset="0"/>
                <a:ea typeface="+mn-ea"/>
                <a:cs typeface="+mn-cs"/>
              </a:rPr>
              <a:t>OAKtoberfest</a:t>
            </a:r>
            <a:endParaRPr kumimoji="0" lang="en-US" sz="5400" b="0"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October </a:t>
            </a:r>
            <a:r>
              <a:rPr kumimoji="0" lang="en-US" sz="4000" b="0" i="1" u="none" strike="noStrike" kern="1200" cap="none" spc="0" normalizeH="0" baseline="0" noProof="0" dirty="0" smtClean="0">
                <a:ln>
                  <a:noFill/>
                </a:ln>
                <a:solidFill>
                  <a:schemeClr val="bg1"/>
                </a:solidFill>
                <a:effectLst/>
                <a:uLnTx/>
                <a:uFillTx/>
                <a:latin typeface="Garamond" panose="02020404030301010803" pitchFamily="18" charset="0"/>
                <a:ea typeface="+mn-ea"/>
                <a:cs typeface="+mn-cs"/>
              </a:rPr>
              <a:t>8</a:t>
            </a:r>
            <a:endParaRPr kumimoji="0" lang="en-US" sz="4000" b="0" i="1"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Homecoming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November </a:t>
            </a:r>
            <a:r>
              <a:rPr kumimoji="0" lang="en-US" sz="4000" b="0" i="1" u="none" strike="noStrike" kern="1200" cap="none" spc="0" normalizeH="0" baseline="0" noProof="0" dirty="0" smtClean="0">
                <a:ln>
                  <a:noFill/>
                </a:ln>
                <a:solidFill>
                  <a:schemeClr val="bg1"/>
                </a:solidFill>
                <a:effectLst/>
                <a:uLnTx/>
                <a:uFillTx/>
                <a:latin typeface="Garamond" panose="02020404030301010803" pitchFamily="18" charset="0"/>
                <a:ea typeface="+mn-ea"/>
                <a:cs typeface="+mn-cs"/>
              </a:rPr>
              <a:t>11-12</a:t>
            </a:r>
            <a:endParaRPr kumimoji="0" lang="en-US" sz="4000" b="0" i="1"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94203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598003"/>
            <a:ext cx="12192000" cy="1661993"/>
          </a:xfrm>
          <a:prstGeom prst="rect">
            <a:avLst/>
          </a:prstGeom>
          <a:noFill/>
        </p:spPr>
        <p:txBody>
          <a:bodyPr wrap="square" rtlCol="0">
            <a:spAutoFit/>
          </a:bodyPr>
          <a:lstStyle/>
          <a:p>
            <a:pPr algn="ctr"/>
            <a:r>
              <a:rPr lang="en-US" sz="6600" dirty="0" smtClean="0">
                <a:solidFill>
                  <a:schemeClr val="bg1"/>
                </a:solidFill>
                <a:latin typeface="Garamond" panose="02020404030301010803" pitchFamily="18" charset="0"/>
              </a:rPr>
              <a:t>Parent Session 2</a:t>
            </a:r>
            <a:endParaRPr lang="en-US" sz="6600" dirty="0">
              <a:solidFill>
                <a:schemeClr val="bg1"/>
              </a:solidFill>
              <a:latin typeface="Garamond" panose="02020404030301010803" pitchFamily="18" charset="0"/>
            </a:endParaRPr>
          </a:p>
          <a:p>
            <a:pPr algn="ctr"/>
            <a:r>
              <a:rPr lang="en-US" sz="3600" i="1" dirty="0" smtClean="0">
                <a:solidFill>
                  <a:schemeClr val="bg1"/>
                </a:solidFill>
                <a:latin typeface="Garamond" panose="02020404030301010803" pitchFamily="18" charset="0"/>
              </a:rPr>
              <a:t>2:55-3:30 pm</a:t>
            </a:r>
            <a:endParaRPr lang="en-US" sz="3600" i="1" dirty="0">
              <a:solidFill>
                <a:schemeClr val="accent5">
                  <a:lumMod val="40000"/>
                  <a:lumOff val="60000"/>
                </a:schemeClr>
              </a:solidFill>
              <a:latin typeface="Garamond" panose="02020404030301010803" pitchFamily="18" charset="0"/>
            </a:endParaRPr>
          </a:p>
        </p:txBody>
      </p:sp>
    </p:spTree>
    <p:extLst>
      <p:ext uri="{BB962C8B-B14F-4D97-AF65-F5344CB8AC3E}">
        <p14:creationId xmlns:p14="http://schemas.microsoft.com/office/powerpoint/2010/main" val="124072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598003"/>
            <a:ext cx="12192000" cy="1661993"/>
          </a:xfrm>
          <a:prstGeom prst="rect">
            <a:avLst/>
          </a:prstGeom>
          <a:noFill/>
        </p:spPr>
        <p:txBody>
          <a:bodyPr wrap="square" rtlCol="0">
            <a:spAutoFit/>
          </a:bodyPr>
          <a:lstStyle/>
          <a:p>
            <a:pPr algn="ctr"/>
            <a:r>
              <a:rPr lang="en-US" sz="6600">
                <a:solidFill>
                  <a:schemeClr val="bg1"/>
                </a:solidFill>
                <a:latin typeface="Garamond" panose="02020404030301010803" pitchFamily="18" charset="0"/>
              </a:rPr>
              <a:t>Tracy Waal</a:t>
            </a:r>
          </a:p>
          <a:p>
            <a:pPr algn="ctr"/>
            <a:r>
              <a:rPr lang="en-US" sz="3600">
                <a:solidFill>
                  <a:schemeClr val="bg1"/>
                </a:solidFill>
                <a:latin typeface="Garamond" panose="02020404030301010803" pitchFamily="18" charset="0"/>
              </a:rPr>
              <a:t>Vice President for Student Life</a:t>
            </a:r>
            <a:endParaRPr lang="en-US" sz="3600">
              <a:solidFill>
                <a:schemeClr val="accent5">
                  <a:lumMod val="40000"/>
                  <a:lumOff val="60000"/>
                </a:schemeClr>
              </a:solidFill>
              <a:latin typeface="Garamond" panose="02020404030301010803" pitchFamily="18" charset="0"/>
            </a:endParaRPr>
          </a:p>
        </p:txBody>
      </p:sp>
    </p:spTree>
    <p:extLst>
      <p:ext uri="{BB962C8B-B14F-4D97-AF65-F5344CB8AC3E}">
        <p14:creationId xmlns:p14="http://schemas.microsoft.com/office/powerpoint/2010/main" val="235111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8" y="0"/>
            <a:ext cx="12186584" cy="6858000"/>
          </a:xfrm>
          <a:prstGeom prst="rect">
            <a:avLst/>
          </a:prstGeom>
        </p:spPr>
      </p:pic>
    </p:spTree>
    <p:extLst>
      <p:ext uri="{BB962C8B-B14F-4D97-AF65-F5344CB8AC3E}">
        <p14:creationId xmlns:p14="http://schemas.microsoft.com/office/powerpoint/2010/main" val="40605140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Tree>
    <p:extLst>
      <p:ext uri="{BB962C8B-B14F-4D97-AF65-F5344CB8AC3E}">
        <p14:creationId xmlns:p14="http://schemas.microsoft.com/office/powerpoint/2010/main" val="1953608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Tree>
    <p:extLst>
      <p:ext uri="{BB962C8B-B14F-4D97-AF65-F5344CB8AC3E}">
        <p14:creationId xmlns:p14="http://schemas.microsoft.com/office/powerpoint/2010/main" val="3097147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8" y="0"/>
            <a:ext cx="12186584" cy="6858000"/>
          </a:xfrm>
          <a:prstGeom prst="rect">
            <a:avLst/>
          </a:prstGeom>
        </p:spPr>
      </p:pic>
    </p:spTree>
    <p:extLst>
      <p:ext uri="{BB962C8B-B14F-4D97-AF65-F5344CB8AC3E}">
        <p14:creationId xmlns:p14="http://schemas.microsoft.com/office/powerpoint/2010/main" val="100407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Tree>
    <p:extLst>
      <p:ext uri="{BB962C8B-B14F-4D97-AF65-F5344CB8AC3E}">
        <p14:creationId xmlns:p14="http://schemas.microsoft.com/office/powerpoint/2010/main" val="20455620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Tree>
    <p:extLst>
      <p:ext uri="{BB962C8B-B14F-4D97-AF65-F5344CB8AC3E}">
        <p14:creationId xmlns:p14="http://schemas.microsoft.com/office/powerpoint/2010/main" val="9663303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859339"/>
            <a:ext cx="12192000" cy="3139321"/>
          </a:xfrm>
          <a:prstGeom prst="rect">
            <a:avLst/>
          </a:prstGeom>
          <a:noFill/>
        </p:spPr>
        <p:txBody>
          <a:bodyPr wrap="square" rtlCol="0">
            <a:spAutoFit/>
          </a:bodyPr>
          <a:lstStyle/>
          <a:p>
            <a:pPr algn="ctr"/>
            <a:r>
              <a:rPr lang="en-US" sz="6600" dirty="0" smtClean="0">
                <a:solidFill>
                  <a:schemeClr val="bg1"/>
                </a:solidFill>
                <a:latin typeface="Garamond" panose="02020404030301010803" pitchFamily="18" charset="0"/>
              </a:rPr>
              <a:t>Year 2 – Vocation</a:t>
            </a:r>
          </a:p>
          <a:p>
            <a:pPr algn="ctr"/>
            <a:r>
              <a:rPr lang="en-US" sz="6600" dirty="0" smtClean="0">
                <a:solidFill>
                  <a:schemeClr val="bg1"/>
                </a:solidFill>
                <a:latin typeface="Garamond" panose="02020404030301010803" pitchFamily="18" charset="0"/>
              </a:rPr>
              <a:t>Year 3 – Service</a:t>
            </a:r>
          </a:p>
          <a:p>
            <a:pPr algn="ctr"/>
            <a:r>
              <a:rPr lang="en-US" sz="6600" dirty="0" smtClean="0">
                <a:solidFill>
                  <a:schemeClr val="bg1"/>
                </a:solidFill>
                <a:latin typeface="Garamond" panose="02020404030301010803" pitchFamily="18" charset="0"/>
              </a:rPr>
              <a:t>Year 4 - Launch</a:t>
            </a:r>
            <a:endParaRPr lang="en-US" sz="66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46538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08547" y="1815827"/>
            <a:ext cx="11646569" cy="3816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chemeClr val="bg1"/>
                </a:solidFill>
                <a:effectLst/>
                <a:uLnTx/>
                <a:uFillTx/>
                <a:latin typeface="Garamond" panose="02020404030301010803" pitchFamily="18" charset="0"/>
                <a:ea typeface="+mn-ea"/>
                <a:cs typeface="+mn-cs"/>
              </a:rPr>
              <a:t>www.mvnu.edu/parents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chemeClr val="bg1"/>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a:ln>
                  <a:noFill/>
                </a:ln>
                <a:solidFill>
                  <a:schemeClr val="bg1"/>
                </a:solidFill>
                <a:effectLst/>
                <a:uLnTx/>
                <a:uFillTx/>
                <a:latin typeface="Garamond" panose="02020404030301010803" pitchFamily="18" charset="0"/>
                <a:ea typeface="+mn-ea"/>
                <a:cs typeface="+mn-cs"/>
              </a:rPr>
              <a:t>To download</a:t>
            </a:r>
            <a:r>
              <a:rPr kumimoji="0" lang="en-US" sz="4400" b="0" i="1" u="none" strike="noStrike" kern="1200" cap="none" spc="0" normalizeH="0" noProof="0">
                <a:ln>
                  <a:noFill/>
                </a:ln>
                <a:solidFill>
                  <a:schemeClr val="bg1"/>
                </a:solidFill>
                <a:effectLst/>
                <a:uLnTx/>
                <a:uFillTx/>
                <a:latin typeface="Garamond" panose="02020404030301010803" pitchFamily="18" charset="0"/>
                <a:ea typeface="+mn-ea"/>
                <a:cs typeface="+mn-cs"/>
              </a:rPr>
              <a:t> this entire PowerPoint presentation and the MVNU Parent Handbook</a:t>
            </a:r>
            <a:endParaRPr kumimoji="0" lang="en-US" sz="4400" b="0" i="1" u="none" strike="noStrike" kern="1200" cap="none" spc="0" normalizeH="0" baseline="0" noProof="0">
              <a:ln>
                <a:noFill/>
              </a:ln>
              <a:solidFill>
                <a:schemeClr val="bg1"/>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1" u="none" strike="noStrike" kern="1200" cap="none" spc="0" normalizeH="0" baseline="0" noProof="0">
              <a:ln>
                <a:noFill/>
              </a:ln>
              <a:solidFill>
                <a:schemeClr val="bg1"/>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94172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ucational Framework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4921" y="1445170"/>
            <a:ext cx="9743354" cy="44723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85109"/>
            <a:ext cx="12192000" cy="1015663"/>
          </a:xfrm>
          <a:prstGeom prst="rect">
            <a:avLst/>
          </a:prstGeom>
          <a:noFill/>
        </p:spPr>
        <p:txBody>
          <a:bodyPr wrap="square" rtlCol="0">
            <a:spAutoFit/>
          </a:bodyPr>
          <a:lstStyle/>
          <a:p>
            <a:pPr algn="ctr"/>
            <a:r>
              <a:rPr lang="en-US" sz="6000" dirty="0" smtClean="0">
                <a:solidFill>
                  <a:srgbClr val="002C5B"/>
                </a:solidFill>
              </a:rPr>
              <a:t>The Portrait of an MVNU Graduate</a:t>
            </a:r>
            <a:endParaRPr lang="en-US" sz="6000" dirty="0">
              <a:solidFill>
                <a:srgbClr val="002C5B"/>
              </a:solidFill>
            </a:endParaRPr>
          </a:p>
        </p:txBody>
      </p:sp>
      <p:sp>
        <p:nvSpPr>
          <p:cNvPr id="6" name="TextBox 5"/>
          <p:cNvSpPr txBox="1"/>
          <p:nvPr/>
        </p:nvSpPr>
        <p:spPr>
          <a:xfrm>
            <a:off x="-170330" y="6246637"/>
            <a:ext cx="12192000" cy="584775"/>
          </a:xfrm>
          <a:prstGeom prst="rect">
            <a:avLst/>
          </a:prstGeom>
          <a:noFill/>
        </p:spPr>
        <p:txBody>
          <a:bodyPr wrap="square" rtlCol="0">
            <a:spAutoFit/>
          </a:bodyPr>
          <a:lstStyle/>
          <a:p>
            <a:pPr algn="ctr"/>
            <a:r>
              <a:rPr lang="en-US" sz="3200" dirty="0" smtClean="0">
                <a:solidFill>
                  <a:srgbClr val="002C5B"/>
                </a:solidFill>
                <a:latin typeface="Garamond" panose="02020404030301010803" pitchFamily="18" charset="0"/>
                <a:hlinkClick r:id="rId4"/>
              </a:rPr>
              <a:t>www.mvnu.edu/educationalframework</a:t>
            </a:r>
            <a:r>
              <a:rPr lang="en-US" sz="3200" dirty="0" smtClean="0">
                <a:solidFill>
                  <a:srgbClr val="002C5B"/>
                </a:solidFill>
                <a:latin typeface="Garamond" panose="02020404030301010803" pitchFamily="18" charset="0"/>
              </a:rPr>
              <a:t> </a:t>
            </a:r>
            <a:endParaRPr lang="en-US" sz="3200" dirty="0">
              <a:solidFill>
                <a:srgbClr val="002C5B"/>
              </a:solidFill>
              <a:latin typeface="Garamond" panose="02020404030301010803" pitchFamily="18" charset="0"/>
            </a:endParaRPr>
          </a:p>
        </p:txBody>
      </p:sp>
    </p:spTree>
    <p:extLst>
      <p:ext uri="{BB962C8B-B14F-4D97-AF65-F5344CB8AC3E}">
        <p14:creationId xmlns:p14="http://schemas.microsoft.com/office/powerpoint/2010/main" val="25567942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5032375"/>
          </a:xfrm>
        </p:spPr>
        <p:txBody>
          <a:bodyPr>
            <a:normAutofit lnSpcReduction="10000"/>
          </a:bodyPr>
          <a:lstStyle/>
          <a:p>
            <a:pPr marL="0" indent="0">
              <a:buNone/>
            </a:pPr>
            <a:r>
              <a:rPr lang="en-US" dirty="0" smtClean="0"/>
              <a:t>MVNU </a:t>
            </a:r>
            <a:r>
              <a:rPr lang="en-US" dirty="0"/>
              <a:t>graduates</a:t>
            </a:r>
          </a:p>
          <a:p>
            <a:pPr marL="971550" lvl="1" indent="-514350">
              <a:buFont typeface="+mj-lt"/>
              <a:buAutoNum type="arabicPeriod"/>
            </a:pPr>
            <a:r>
              <a:rPr lang="en-US" dirty="0"/>
              <a:t>Embrace learning and inquiry as a joyful act of worship in response to God’s grace</a:t>
            </a:r>
            <a:br>
              <a:rPr lang="en-US" dirty="0"/>
            </a:br>
            <a:r>
              <a:rPr lang="en-US" dirty="0"/>
              <a:t> </a:t>
            </a:r>
          </a:p>
          <a:p>
            <a:pPr marL="971550" lvl="1" indent="-514350">
              <a:buFont typeface="+mj-lt"/>
              <a:buAutoNum type="arabicPeriod"/>
            </a:pPr>
            <a:r>
              <a:rPr lang="en-US" dirty="0"/>
              <a:t>Embody a commitment to developing the whole person through engaging the liberal arts</a:t>
            </a:r>
            <a:br>
              <a:rPr lang="en-US" dirty="0"/>
            </a:br>
            <a:r>
              <a:rPr lang="en-US" dirty="0"/>
              <a:t> </a:t>
            </a:r>
          </a:p>
          <a:p>
            <a:pPr marL="971550" lvl="1" indent="-514350">
              <a:buFont typeface="+mj-lt"/>
              <a:buAutoNum type="arabicPeriod"/>
            </a:pPr>
            <a:r>
              <a:rPr lang="en-US" dirty="0"/>
              <a:t>Cultivate habits of academic excellence for ardent lifelong learning</a:t>
            </a:r>
            <a:br>
              <a:rPr lang="en-US" dirty="0"/>
            </a:br>
            <a:r>
              <a:rPr lang="en-US" dirty="0"/>
              <a:t> </a:t>
            </a:r>
          </a:p>
          <a:p>
            <a:pPr marL="971550" lvl="1" indent="-514350">
              <a:buFont typeface="+mj-lt"/>
              <a:buAutoNum type="arabicPeriod"/>
            </a:pPr>
            <a:r>
              <a:rPr lang="en-US" dirty="0"/>
              <a:t>Integrate knowledge and practice in the disciplines and master essential professional skills for flourishing at work</a:t>
            </a:r>
          </a:p>
          <a:p>
            <a:pPr marL="0" indent="0">
              <a:buNone/>
            </a:pPr>
            <a:endParaRPr lang="en-US" dirty="0" smtClean="0">
              <a:solidFill>
                <a:srgbClr val="002C5B"/>
              </a:solidFill>
              <a:latin typeface="Garamond" panose="02020404030301010803" pitchFamily="18" charset="0"/>
              <a:hlinkClick r:id="rId3"/>
            </a:endParaRPr>
          </a:p>
          <a:p>
            <a:pPr marL="0" indent="0">
              <a:buNone/>
            </a:pPr>
            <a:r>
              <a:rPr lang="en-US" dirty="0" smtClean="0">
                <a:solidFill>
                  <a:srgbClr val="002C5B"/>
                </a:solidFill>
                <a:latin typeface="Garamond" panose="02020404030301010803" pitchFamily="18" charset="0"/>
                <a:hlinkClick r:id="rId3"/>
              </a:rPr>
              <a:t>www.mvnu.edu/educationalframework</a:t>
            </a:r>
            <a:r>
              <a:rPr lang="en-US" dirty="0" smtClean="0">
                <a:solidFill>
                  <a:srgbClr val="002C5B"/>
                </a:solidFill>
                <a:latin typeface="Garamond" panose="02020404030301010803" pitchFamily="18" charset="0"/>
              </a:rPr>
              <a:t> </a:t>
            </a:r>
            <a:endParaRPr lang="en-US" dirty="0">
              <a:solidFill>
                <a:srgbClr val="002C5B"/>
              </a:solidFill>
              <a:latin typeface="Garamond" panose="02020404030301010803" pitchFamily="18" charset="0"/>
            </a:endParaRPr>
          </a:p>
        </p:txBody>
      </p:sp>
      <p:pic>
        <p:nvPicPr>
          <p:cNvPr id="4" name="Picture 3"/>
          <p:cNvPicPr>
            <a:picLocks noChangeAspect="1"/>
          </p:cNvPicPr>
          <p:nvPr/>
        </p:nvPicPr>
        <p:blipFill>
          <a:blip r:embed="rId4"/>
          <a:stretch>
            <a:fillRect/>
          </a:stretch>
        </p:blipFill>
        <p:spPr>
          <a:xfrm>
            <a:off x="668830" y="341092"/>
            <a:ext cx="6123855" cy="1318984"/>
          </a:xfrm>
          <a:prstGeom prst="rect">
            <a:avLst/>
          </a:prstGeom>
        </p:spPr>
      </p:pic>
    </p:spTree>
    <p:extLst>
      <p:ext uri="{BB962C8B-B14F-4D97-AF65-F5344CB8AC3E}">
        <p14:creationId xmlns:p14="http://schemas.microsoft.com/office/powerpoint/2010/main" val="571008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598003"/>
            <a:ext cx="12192000" cy="1661993"/>
          </a:xfrm>
          <a:prstGeom prst="rect">
            <a:avLst/>
          </a:prstGeom>
          <a:noFill/>
        </p:spPr>
        <p:txBody>
          <a:bodyPr wrap="square" rtlCol="0">
            <a:spAutoFit/>
          </a:bodyPr>
          <a:lstStyle/>
          <a:p>
            <a:pPr algn="ctr"/>
            <a:r>
              <a:rPr lang="en-US" sz="6600" dirty="0" smtClean="0">
                <a:solidFill>
                  <a:schemeClr val="bg1"/>
                </a:solidFill>
                <a:latin typeface="Garamond" panose="02020404030301010803" pitchFamily="18" charset="0"/>
              </a:rPr>
              <a:t>Riley Wike</a:t>
            </a:r>
            <a:endParaRPr lang="en-US" sz="6600" dirty="0">
              <a:solidFill>
                <a:schemeClr val="bg1"/>
              </a:solidFill>
              <a:latin typeface="Garamond" panose="02020404030301010803" pitchFamily="18" charset="0"/>
            </a:endParaRPr>
          </a:p>
          <a:p>
            <a:pPr algn="ctr"/>
            <a:r>
              <a:rPr lang="en-US" sz="3600" dirty="0" smtClean="0">
                <a:solidFill>
                  <a:schemeClr val="bg1"/>
                </a:solidFill>
                <a:latin typeface="Garamond" panose="02020404030301010803" pitchFamily="18" charset="0"/>
              </a:rPr>
              <a:t>MVNU Student</a:t>
            </a:r>
            <a:endParaRPr lang="en-US" sz="3600" dirty="0">
              <a:solidFill>
                <a:schemeClr val="accent5">
                  <a:lumMod val="40000"/>
                  <a:lumOff val="60000"/>
                </a:schemeClr>
              </a:solidFill>
              <a:latin typeface="Garamond" panose="02020404030301010803" pitchFamily="18" charset="0"/>
            </a:endParaRPr>
          </a:p>
        </p:txBody>
      </p:sp>
    </p:spTree>
    <p:extLst>
      <p:ext uri="{BB962C8B-B14F-4D97-AF65-F5344CB8AC3E}">
        <p14:creationId xmlns:p14="http://schemas.microsoft.com/office/powerpoint/2010/main" val="5578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598003"/>
            <a:ext cx="12192000" cy="1661993"/>
          </a:xfrm>
          <a:prstGeom prst="rect">
            <a:avLst/>
          </a:prstGeom>
          <a:noFill/>
        </p:spPr>
        <p:txBody>
          <a:bodyPr wrap="square" rtlCol="0">
            <a:spAutoFit/>
          </a:bodyPr>
          <a:lstStyle/>
          <a:p>
            <a:pPr algn="ctr"/>
            <a:r>
              <a:rPr lang="en-US" sz="6600">
                <a:solidFill>
                  <a:schemeClr val="bg1"/>
                </a:solidFill>
                <a:latin typeface="Garamond" panose="02020404030301010803" pitchFamily="18" charset="0"/>
              </a:rPr>
              <a:t>Eric Browning</a:t>
            </a:r>
          </a:p>
          <a:p>
            <a:pPr algn="ctr"/>
            <a:r>
              <a:rPr lang="en-US" sz="3600">
                <a:solidFill>
                  <a:schemeClr val="bg1"/>
                </a:solidFill>
                <a:latin typeface="Garamond" panose="02020404030301010803" pitchFamily="18" charset="0"/>
              </a:rPr>
              <a:t>Director of Counseling and Wellness</a:t>
            </a:r>
            <a:endParaRPr lang="en-US" sz="3600">
              <a:solidFill>
                <a:schemeClr val="accent5">
                  <a:lumMod val="40000"/>
                  <a:lumOff val="60000"/>
                </a:schemeClr>
              </a:solidFill>
              <a:latin typeface="Garamond" panose="02020404030301010803" pitchFamily="18" charset="0"/>
            </a:endParaRPr>
          </a:p>
        </p:txBody>
      </p:sp>
    </p:spTree>
    <p:extLst>
      <p:ext uri="{BB962C8B-B14F-4D97-AF65-F5344CB8AC3E}">
        <p14:creationId xmlns:p14="http://schemas.microsoft.com/office/powerpoint/2010/main" val="6539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 y="627887"/>
            <a:ext cx="12192000" cy="1661993"/>
          </a:xfrm>
          <a:prstGeom prst="rect">
            <a:avLst/>
          </a:prstGeom>
          <a:noFill/>
        </p:spPr>
        <p:txBody>
          <a:bodyPr wrap="square" rtlCol="0">
            <a:spAutoFit/>
          </a:bodyPr>
          <a:lstStyle/>
          <a:p>
            <a:pPr algn="ctr"/>
            <a:r>
              <a:rPr lang="en-US" sz="6600">
                <a:solidFill>
                  <a:schemeClr val="bg1"/>
                </a:solidFill>
                <a:latin typeface="Garamond" panose="02020404030301010803" pitchFamily="18" charset="0"/>
              </a:rPr>
              <a:t>How to help your college student:</a:t>
            </a:r>
          </a:p>
          <a:p>
            <a:pPr algn="ctr"/>
            <a:endParaRPr lang="en-US" sz="3600">
              <a:solidFill>
                <a:schemeClr val="bg1"/>
              </a:solidFill>
              <a:latin typeface="Garamond" panose="02020404030301010803" pitchFamily="18" charset="0"/>
            </a:endParaRPr>
          </a:p>
        </p:txBody>
      </p:sp>
      <p:sp>
        <p:nvSpPr>
          <p:cNvPr id="2" name="TextBox 1"/>
          <p:cNvSpPr txBox="1"/>
          <p:nvPr/>
        </p:nvSpPr>
        <p:spPr>
          <a:xfrm>
            <a:off x="1572126" y="2289880"/>
            <a:ext cx="9047748"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latin typeface="Garamond" panose="02020404030301010803" pitchFamily="18" charset="0"/>
              </a:rPr>
              <a:t>Let them be more independent</a:t>
            </a:r>
          </a:p>
          <a:p>
            <a:pPr marL="571500" indent="-571500">
              <a:buFont typeface="Arial" panose="020B0604020202020204" pitchFamily="34" charset="0"/>
              <a:buChar char="•"/>
            </a:pPr>
            <a:r>
              <a:rPr lang="en-US" sz="3600" dirty="0">
                <a:solidFill>
                  <a:schemeClr val="bg1"/>
                </a:solidFill>
                <a:latin typeface="Garamond" panose="02020404030301010803" pitchFamily="18" charset="0"/>
              </a:rPr>
              <a:t>Help them prepare for failure</a:t>
            </a:r>
          </a:p>
          <a:p>
            <a:pPr marL="571500" indent="-571500">
              <a:buFont typeface="Arial" panose="020B0604020202020204" pitchFamily="34" charset="0"/>
              <a:buChar char="•"/>
            </a:pPr>
            <a:r>
              <a:rPr lang="en-US" sz="3600" dirty="0">
                <a:solidFill>
                  <a:schemeClr val="bg1"/>
                </a:solidFill>
                <a:latin typeface="Garamond" panose="02020404030301010803" pitchFamily="18" charset="0"/>
              </a:rPr>
              <a:t>Help them develop healthy coping skills</a:t>
            </a:r>
          </a:p>
          <a:p>
            <a:pPr marL="571500" indent="-571500">
              <a:buFont typeface="Arial" panose="020B0604020202020204" pitchFamily="34" charset="0"/>
              <a:buChar char="•"/>
            </a:pPr>
            <a:r>
              <a:rPr lang="en-US" sz="3600" dirty="0">
                <a:solidFill>
                  <a:schemeClr val="bg1"/>
                </a:solidFill>
                <a:latin typeface="Garamond" panose="02020404030301010803" pitchFamily="18" charset="0"/>
              </a:rPr>
              <a:t>Encourage them to seek help when necessary</a:t>
            </a:r>
            <a:endParaRPr lang="en-US" sz="3600" dirty="0">
              <a:solidFill>
                <a:schemeClr val="accent5">
                  <a:lumMod val="40000"/>
                  <a:lumOff val="60000"/>
                </a:schemeClr>
              </a:solidFill>
              <a:latin typeface="Garamond" panose="02020404030301010803" pitchFamily="18" charset="0"/>
            </a:endParaRPr>
          </a:p>
          <a:p>
            <a:endParaRPr lang="en-US" sz="3600" dirty="0"/>
          </a:p>
        </p:txBody>
      </p:sp>
    </p:spTree>
    <p:extLst>
      <p:ext uri="{BB962C8B-B14F-4D97-AF65-F5344CB8AC3E}">
        <p14:creationId xmlns:p14="http://schemas.microsoft.com/office/powerpoint/2010/main" val="373420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598003"/>
            <a:ext cx="12192000" cy="1661993"/>
          </a:xfrm>
          <a:prstGeom prst="rect">
            <a:avLst/>
          </a:prstGeom>
          <a:noFill/>
        </p:spPr>
        <p:txBody>
          <a:bodyPr wrap="square" rtlCol="0">
            <a:spAutoFit/>
          </a:bodyPr>
          <a:lstStyle/>
          <a:p>
            <a:pPr algn="ctr"/>
            <a:r>
              <a:rPr lang="en-US" sz="6600">
                <a:solidFill>
                  <a:schemeClr val="bg1"/>
                </a:solidFill>
                <a:latin typeface="Garamond" panose="02020404030301010803" pitchFamily="18" charset="0"/>
              </a:rPr>
              <a:t>Tracy Waal</a:t>
            </a:r>
          </a:p>
          <a:p>
            <a:pPr algn="ctr"/>
            <a:r>
              <a:rPr lang="en-US" sz="3600">
                <a:solidFill>
                  <a:schemeClr val="bg1"/>
                </a:solidFill>
                <a:latin typeface="Garamond" panose="02020404030301010803" pitchFamily="18" charset="0"/>
              </a:rPr>
              <a:t>Vice President for Student Life</a:t>
            </a:r>
            <a:endParaRPr lang="en-US" sz="3600">
              <a:solidFill>
                <a:schemeClr val="accent5">
                  <a:lumMod val="40000"/>
                  <a:lumOff val="60000"/>
                </a:schemeClr>
              </a:solidFill>
              <a:latin typeface="Garamond" panose="02020404030301010803" pitchFamily="18" charset="0"/>
            </a:endParaRPr>
          </a:p>
        </p:txBody>
      </p:sp>
    </p:spTree>
    <p:extLst>
      <p:ext uri="{BB962C8B-B14F-4D97-AF65-F5344CB8AC3E}">
        <p14:creationId xmlns:p14="http://schemas.microsoft.com/office/powerpoint/2010/main" val="281928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817" y="615344"/>
            <a:ext cx="5118265" cy="1107996"/>
          </a:xfrm>
          <a:prstGeom prst="rect">
            <a:avLst/>
          </a:prstGeom>
          <a:noFill/>
        </p:spPr>
        <p:txBody>
          <a:bodyPr wrap="square" rtlCol="0">
            <a:spAutoFit/>
          </a:bodyPr>
          <a:lstStyle/>
          <a:p>
            <a:pPr algn="ctr"/>
            <a:r>
              <a:rPr lang="en-US" sz="6600">
                <a:solidFill>
                  <a:schemeClr val="bg1"/>
                </a:solidFill>
                <a:latin typeface="Garamond" panose="02020404030301010803" pitchFamily="18" charset="0"/>
              </a:rPr>
              <a:t>Culture Shock</a:t>
            </a:r>
          </a:p>
        </p:txBody>
      </p:sp>
      <p:sp>
        <p:nvSpPr>
          <p:cNvPr id="2" name="Rectangle 1"/>
          <p:cNvSpPr/>
          <p:nvPr/>
        </p:nvSpPr>
        <p:spPr>
          <a:xfrm>
            <a:off x="1336102" y="1742913"/>
            <a:ext cx="10034649" cy="1569660"/>
          </a:xfrm>
          <a:prstGeom prst="rect">
            <a:avLst/>
          </a:prstGeom>
        </p:spPr>
        <p:txBody>
          <a:bodyPr wrap="square">
            <a:spAutoFit/>
          </a:bodyPr>
          <a:lstStyle/>
          <a:p>
            <a:r>
              <a:rPr lang="en-US" sz="4800" i="1">
                <a:solidFill>
                  <a:schemeClr val="bg1"/>
                </a:solidFill>
                <a:latin typeface="Garamond" panose="02020404030301010803" pitchFamily="18" charset="0"/>
              </a:rPr>
              <a:t>the personal disorientation a person may feel when experiencing a new way of life</a:t>
            </a:r>
          </a:p>
        </p:txBody>
      </p:sp>
    </p:spTree>
    <p:extLst>
      <p:ext uri="{BB962C8B-B14F-4D97-AF65-F5344CB8AC3E}">
        <p14:creationId xmlns:p14="http://schemas.microsoft.com/office/powerpoint/2010/main" val="118086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7557" y="2158330"/>
            <a:ext cx="5118265" cy="2123658"/>
          </a:xfrm>
          <a:prstGeom prst="rect">
            <a:avLst/>
          </a:prstGeom>
          <a:noFill/>
        </p:spPr>
        <p:txBody>
          <a:bodyPr wrap="square" rtlCol="0">
            <a:spAutoFit/>
          </a:bodyPr>
          <a:lstStyle/>
          <a:p>
            <a:pPr algn="ctr"/>
            <a:r>
              <a:rPr lang="en-US" sz="6600">
                <a:solidFill>
                  <a:schemeClr val="bg1"/>
                </a:solidFill>
                <a:latin typeface="Garamond" panose="02020404030301010803" pitchFamily="18" charset="0"/>
              </a:rPr>
              <a:t>Signs of Culture Shock</a:t>
            </a:r>
          </a:p>
        </p:txBody>
      </p:sp>
      <p:sp>
        <p:nvSpPr>
          <p:cNvPr id="2" name="Rectangle 1"/>
          <p:cNvSpPr/>
          <p:nvPr/>
        </p:nvSpPr>
        <p:spPr>
          <a:xfrm>
            <a:off x="6533378" y="58846"/>
            <a:ext cx="4726026" cy="6740307"/>
          </a:xfrm>
          <a:prstGeom prst="rect">
            <a:avLst/>
          </a:prstGeom>
        </p:spPr>
        <p:txBody>
          <a:bodyPr wrap="square">
            <a:spAutoFit/>
          </a:bodyPr>
          <a:lstStyle/>
          <a:p>
            <a:r>
              <a:rPr lang="en-US" sz="3600" i="1">
                <a:solidFill>
                  <a:schemeClr val="bg1"/>
                </a:solidFill>
                <a:latin typeface="Garamond" panose="02020404030301010803" pitchFamily="18" charset="0"/>
              </a:rPr>
              <a:t>Information overload</a:t>
            </a:r>
          </a:p>
          <a:p>
            <a:r>
              <a:rPr lang="en-US" sz="3600" i="1">
                <a:solidFill>
                  <a:schemeClr val="bg1"/>
                </a:solidFill>
                <a:latin typeface="Garamond" panose="02020404030301010803" pitchFamily="18" charset="0"/>
              </a:rPr>
              <a:t>Language barrier</a:t>
            </a:r>
          </a:p>
          <a:p>
            <a:r>
              <a:rPr lang="en-US" sz="3600" i="1">
                <a:solidFill>
                  <a:schemeClr val="bg1"/>
                </a:solidFill>
                <a:latin typeface="Garamond" panose="02020404030301010803" pitchFamily="18" charset="0"/>
              </a:rPr>
              <a:t>Technology gap</a:t>
            </a:r>
          </a:p>
          <a:p>
            <a:r>
              <a:rPr lang="en-US" sz="3600" i="1">
                <a:solidFill>
                  <a:schemeClr val="bg1"/>
                </a:solidFill>
                <a:latin typeface="Garamond" panose="02020404030301010803" pitchFamily="18" charset="0"/>
              </a:rPr>
              <a:t>Homesickness</a:t>
            </a:r>
          </a:p>
          <a:p>
            <a:r>
              <a:rPr lang="en-US" sz="3600" i="1">
                <a:solidFill>
                  <a:schemeClr val="bg1"/>
                </a:solidFill>
                <a:latin typeface="Garamond" panose="02020404030301010803" pitchFamily="18" charset="0"/>
              </a:rPr>
              <a:t>Boredom</a:t>
            </a:r>
          </a:p>
          <a:p>
            <a:r>
              <a:rPr lang="en-US" sz="3600" i="1">
                <a:solidFill>
                  <a:schemeClr val="bg1"/>
                </a:solidFill>
                <a:latin typeface="Garamond" panose="02020404030301010803" pitchFamily="18" charset="0"/>
              </a:rPr>
              <a:t>Loneliness</a:t>
            </a:r>
          </a:p>
          <a:p>
            <a:r>
              <a:rPr lang="en-US" sz="3600" i="1">
                <a:solidFill>
                  <a:schemeClr val="bg1"/>
                </a:solidFill>
                <a:latin typeface="Garamond" panose="02020404030301010803" pitchFamily="18" charset="0"/>
              </a:rPr>
              <a:t>Depression and sadness</a:t>
            </a:r>
          </a:p>
          <a:p>
            <a:r>
              <a:rPr lang="en-US" sz="3600" i="1">
                <a:solidFill>
                  <a:schemeClr val="bg1"/>
                </a:solidFill>
                <a:latin typeface="Garamond" panose="02020404030301010803" pitchFamily="18" charset="0"/>
              </a:rPr>
              <a:t>Irritability</a:t>
            </a:r>
          </a:p>
          <a:p>
            <a:r>
              <a:rPr lang="en-US" sz="3600" i="1">
                <a:solidFill>
                  <a:schemeClr val="bg1"/>
                </a:solidFill>
                <a:latin typeface="Garamond" panose="02020404030301010803" pitchFamily="18" charset="0"/>
              </a:rPr>
              <a:t>Anxiety</a:t>
            </a:r>
          </a:p>
          <a:p>
            <a:r>
              <a:rPr lang="en-US" sz="3600" i="1">
                <a:solidFill>
                  <a:schemeClr val="bg1"/>
                </a:solidFill>
                <a:latin typeface="Garamond" panose="02020404030301010803" pitchFamily="18" charset="0"/>
              </a:rPr>
              <a:t>Self-doubt</a:t>
            </a:r>
          </a:p>
          <a:p>
            <a:r>
              <a:rPr lang="en-US" sz="3600" i="1">
                <a:solidFill>
                  <a:schemeClr val="bg1"/>
                </a:solidFill>
                <a:latin typeface="Garamond" panose="02020404030301010803" pitchFamily="18" charset="0"/>
              </a:rPr>
              <a:t>Irritability</a:t>
            </a:r>
          </a:p>
          <a:p>
            <a:r>
              <a:rPr lang="en-US" sz="3600" i="1">
                <a:solidFill>
                  <a:schemeClr val="bg1"/>
                </a:solidFill>
                <a:latin typeface="Garamond" panose="02020404030301010803" pitchFamily="18" charset="0"/>
              </a:rPr>
              <a:t>Fatigue/Sleep deprivation</a:t>
            </a:r>
          </a:p>
        </p:txBody>
      </p:sp>
    </p:spTree>
    <p:extLst>
      <p:ext uri="{BB962C8B-B14F-4D97-AF65-F5344CB8AC3E}">
        <p14:creationId xmlns:p14="http://schemas.microsoft.com/office/powerpoint/2010/main" val="44355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 y="665791"/>
            <a:ext cx="511826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Garamond" panose="02020404030301010803" pitchFamily="18" charset="0"/>
                <a:ea typeface="+mn-ea"/>
                <a:cs typeface="+mn-cs"/>
              </a:rPr>
              <a:t>Culture Shock</a:t>
            </a:r>
          </a:p>
        </p:txBody>
      </p:sp>
      <p:sp>
        <p:nvSpPr>
          <p:cNvPr id="2" name="Rectangle 1"/>
          <p:cNvSpPr/>
          <p:nvPr/>
        </p:nvSpPr>
        <p:spPr>
          <a:xfrm>
            <a:off x="1306282" y="1793360"/>
            <a:ext cx="10034649"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a:ln>
                  <a:noFill/>
                </a:ln>
                <a:solidFill>
                  <a:prstClr val="white"/>
                </a:solidFill>
                <a:effectLst/>
                <a:uLnTx/>
                <a:uFillTx/>
                <a:latin typeface="Garamond" panose="02020404030301010803" pitchFamily="18" charset="0"/>
                <a:ea typeface="+mn-ea"/>
                <a:cs typeface="+mn-cs"/>
              </a:rPr>
              <a:t>Honeymoon</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i="1">
                <a:solidFill>
                  <a:prstClr val="white"/>
                </a:solidFill>
                <a:latin typeface="Garamond" panose="02020404030301010803" pitchFamily="18" charset="0"/>
              </a:rPr>
              <a:t>Excitement with new things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1" u="none" strike="noStrike" kern="1200" cap="none" spc="0" normalizeH="0" baseline="0" noProof="0">
                <a:ln>
                  <a:noFill/>
                </a:ln>
                <a:solidFill>
                  <a:prstClr val="white"/>
                </a:solidFill>
                <a:effectLst/>
                <a:uLnTx/>
                <a:uFillTx/>
                <a:latin typeface="Garamond" panose="02020404030301010803" pitchFamily="18" charset="0"/>
                <a:ea typeface="+mn-ea"/>
                <a:cs typeface="+mn-cs"/>
              </a:rPr>
              <a:t>Superficial involvement with culture</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i="1">
                <a:solidFill>
                  <a:prstClr val="white"/>
                </a:solidFill>
                <a:latin typeface="Garamond" panose="02020404030301010803" pitchFamily="18" charset="0"/>
              </a:rPr>
              <a:t>Interest in learning; very motivated</a:t>
            </a:r>
            <a:endParaRPr kumimoji="0" lang="en-US" sz="4800" b="0" i="1" u="none" strike="noStrike" kern="1200" cap="none" spc="0" normalizeH="0" baseline="0" noProof="0">
              <a:ln>
                <a:noFill/>
              </a:ln>
              <a:solidFill>
                <a:prstClr val="white"/>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160524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0" y="665037"/>
            <a:ext cx="511826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Garamond" panose="02020404030301010803" pitchFamily="18" charset="0"/>
                <a:ea typeface="+mn-ea"/>
                <a:cs typeface="+mn-cs"/>
              </a:rPr>
              <a:t>Culture Shock</a:t>
            </a:r>
          </a:p>
        </p:txBody>
      </p:sp>
      <p:sp>
        <p:nvSpPr>
          <p:cNvPr id="2" name="Rectangle 1"/>
          <p:cNvSpPr/>
          <p:nvPr/>
        </p:nvSpPr>
        <p:spPr>
          <a:xfrm>
            <a:off x="1306285" y="1792606"/>
            <a:ext cx="10034649"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a:ln>
                  <a:noFill/>
                </a:ln>
                <a:solidFill>
                  <a:prstClr val="white"/>
                </a:solidFill>
                <a:effectLst/>
                <a:uLnTx/>
                <a:uFillTx/>
                <a:latin typeface="Garamond" panose="02020404030301010803" pitchFamily="18" charset="0"/>
                <a:ea typeface="+mn-ea"/>
                <a:cs typeface="+mn-cs"/>
              </a:rPr>
              <a:t>Negotiation</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i="1">
                <a:solidFill>
                  <a:prstClr val="white"/>
                </a:solidFill>
                <a:latin typeface="Garamond" panose="02020404030301010803" pitchFamily="18" charset="0"/>
              </a:rPr>
              <a:t>Newness wears off</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i="1">
                <a:solidFill>
                  <a:prstClr val="white"/>
                </a:solidFill>
                <a:latin typeface="Garamond" panose="02020404030301010803" pitchFamily="18" charset="0"/>
              </a:rPr>
              <a:t>Primary focus on differences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1" u="none" strike="noStrike" kern="1200" cap="none" spc="0" normalizeH="0" baseline="0" noProof="0">
                <a:ln>
                  <a:noFill/>
                </a:ln>
                <a:solidFill>
                  <a:prstClr val="white"/>
                </a:solidFill>
                <a:effectLst/>
                <a:uLnTx/>
                <a:uFillTx/>
                <a:latin typeface="Garamond" panose="02020404030301010803" pitchFamily="18" charset="0"/>
                <a:ea typeface="+mn-ea"/>
                <a:cs typeface="+mn-cs"/>
              </a:rPr>
              <a:t>Small differences</a:t>
            </a:r>
            <a:r>
              <a:rPr kumimoji="0" lang="en-US" sz="4800" b="0" i="1" u="none" strike="noStrike" kern="1200" cap="none" spc="0" normalizeH="0" noProof="0">
                <a:ln>
                  <a:noFill/>
                </a:ln>
                <a:solidFill>
                  <a:prstClr val="white"/>
                </a:solidFill>
                <a:effectLst/>
                <a:uLnTx/>
                <a:uFillTx/>
                <a:latin typeface="Garamond" panose="02020404030301010803" pitchFamily="18" charset="0"/>
                <a:ea typeface="+mn-ea"/>
                <a:cs typeface="+mn-cs"/>
              </a:rPr>
              <a:t> feel like major issues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i="1" baseline="0">
                <a:solidFill>
                  <a:prstClr val="white"/>
                </a:solidFill>
                <a:latin typeface="Garamond" panose="02020404030301010803" pitchFamily="18" charset="0"/>
              </a:rPr>
              <a:t>Homesickness</a:t>
            </a:r>
            <a:endParaRPr kumimoji="0" lang="en-US" sz="4800" b="0" i="1" u="none" strike="noStrike" kern="1200" cap="none" spc="0" normalizeH="0" baseline="0" noProof="0">
              <a:ln>
                <a:noFill/>
              </a:ln>
              <a:solidFill>
                <a:prstClr val="white"/>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61930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383" y="1500187"/>
            <a:ext cx="9929010" cy="5086349"/>
          </a:xfrm>
          <a:prstGeom prst="rect">
            <a:avLst/>
          </a:prstGeom>
        </p:spPr>
      </p:pic>
      <p:sp>
        <p:nvSpPr>
          <p:cNvPr id="6" name="TextBox 5"/>
          <p:cNvSpPr txBox="1"/>
          <p:nvPr/>
        </p:nvSpPr>
        <p:spPr>
          <a:xfrm>
            <a:off x="9073553" y="5159776"/>
            <a:ext cx="2636445" cy="1446550"/>
          </a:xfrm>
          <a:prstGeom prst="rect">
            <a:avLst/>
          </a:prstGeom>
          <a:solidFill>
            <a:schemeClr val="bg1"/>
          </a:solidFill>
          <a:ln w="38100">
            <a:solidFill>
              <a:srgbClr val="4472C4"/>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5400">
                <a:solidFill>
                  <a:srgbClr val="002C60"/>
                </a:solidFill>
                <a:latin typeface="Garamond" panose="02020404030301010803" pitchFamily="18" charset="0"/>
              </a:defRPr>
            </a:lvl1pPr>
          </a:lstStyle>
          <a:p>
            <a:r>
              <a:rPr lang="en-US" sz="4400">
                <a:solidFill>
                  <a:srgbClr val="4472C4"/>
                </a:solidFill>
              </a:rPr>
              <a:t>Everything we say</a:t>
            </a:r>
          </a:p>
        </p:txBody>
      </p:sp>
      <p:sp>
        <p:nvSpPr>
          <p:cNvPr id="5" name="TextBox 4"/>
          <p:cNvSpPr txBox="1"/>
          <p:nvPr/>
        </p:nvSpPr>
        <p:spPr>
          <a:xfrm>
            <a:off x="9073553" y="3018388"/>
            <a:ext cx="2644579" cy="1446550"/>
          </a:xfrm>
          <a:prstGeom prst="rect">
            <a:avLst/>
          </a:prstGeom>
          <a:solidFill>
            <a:schemeClr val="bg1"/>
          </a:solidFill>
          <a:ln w="38100">
            <a:solidFill>
              <a:srgbClr val="4472C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a:solidFill>
                  <a:srgbClr val="4472C4"/>
                </a:solidFill>
                <a:latin typeface="Garamond" panose="02020404030301010803" pitchFamily="18" charset="0"/>
              </a:rPr>
              <a:t>Everything you see</a:t>
            </a:r>
            <a:endParaRPr kumimoji="0" lang="en-US" b="0" i="0" u="none" strike="noStrike" kern="1200" cap="none" spc="0" normalizeH="0" baseline="0" noProof="0">
              <a:ln>
                <a:noFill/>
              </a:ln>
              <a:solidFill>
                <a:srgbClr val="4472C4"/>
              </a:solidFill>
              <a:effectLst/>
              <a:uLnTx/>
              <a:uFillTx/>
              <a:latin typeface="Garamond" panose="02020404030301010803" pitchFamily="18" charset="0"/>
            </a:endParaRPr>
          </a:p>
        </p:txBody>
      </p:sp>
      <p:sp>
        <p:nvSpPr>
          <p:cNvPr id="7" name="TextBox 6"/>
          <p:cNvSpPr txBox="1"/>
          <p:nvPr/>
        </p:nvSpPr>
        <p:spPr>
          <a:xfrm>
            <a:off x="-627397" y="182252"/>
            <a:ext cx="11646569"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chemeClr val="bg1"/>
                </a:solidFill>
                <a:effectLst/>
                <a:uLnTx/>
                <a:uFillTx/>
                <a:latin typeface="Garamond" panose="02020404030301010803" pitchFamily="18" charset="0"/>
                <a:ea typeface="+mn-ea"/>
                <a:cs typeface="+mn-cs"/>
              </a:rPr>
              <a:t>Reading the PowerPoint</a:t>
            </a:r>
            <a:endParaRPr kumimoji="0" lang="en-US" sz="4400" b="0" i="1" u="none" strike="noStrike" kern="1200" cap="none" spc="0" normalizeH="0" baseline="0" noProof="0">
              <a:ln>
                <a:noFill/>
              </a:ln>
              <a:solidFill>
                <a:schemeClr val="bg1"/>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1" u="none" strike="noStrike" kern="1200" cap="none" spc="0" normalizeH="0" baseline="0" noProof="0">
              <a:ln>
                <a:noFill/>
              </a:ln>
              <a:solidFill>
                <a:schemeClr val="bg1"/>
              </a:solidFill>
              <a:effectLst/>
              <a:uLnTx/>
              <a:uFillTx/>
              <a:latin typeface="Garamond" panose="02020404030301010803" pitchFamily="18" charset="0"/>
              <a:ea typeface="+mn-ea"/>
              <a:cs typeface="+mn-cs"/>
            </a:endParaRPr>
          </a:p>
        </p:txBody>
      </p:sp>
      <p:cxnSp>
        <p:nvCxnSpPr>
          <p:cNvPr id="8" name="Straight Arrow Connector 7"/>
          <p:cNvCxnSpPr/>
          <p:nvPr/>
        </p:nvCxnSpPr>
        <p:spPr>
          <a:xfrm flipH="1">
            <a:off x="7029450" y="5429250"/>
            <a:ext cx="2044103" cy="271463"/>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029450" y="3350456"/>
            <a:ext cx="2044103" cy="271463"/>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90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0" y="665032"/>
            <a:ext cx="511826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Garamond" panose="02020404030301010803" pitchFamily="18" charset="0"/>
                <a:ea typeface="+mn-ea"/>
                <a:cs typeface="+mn-cs"/>
              </a:rPr>
              <a:t>Culture Shock</a:t>
            </a:r>
          </a:p>
        </p:txBody>
      </p:sp>
      <p:sp>
        <p:nvSpPr>
          <p:cNvPr id="2" name="Rectangle 1"/>
          <p:cNvSpPr/>
          <p:nvPr/>
        </p:nvSpPr>
        <p:spPr>
          <a:xfrm>
            <a:off x="1306285" y="1792601"/>
            <a:ext cx="10034649"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i="1">
                <a:solidFill>
                  <a:prstClr val="white"/>
                </a:solidFill>
                <a:latin typeface="Garamond" panose="02020404030301010803" pitchFamily="18" charset="0"/>
              </a:rPr>
              <a:t>Adjustment</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i="1" noProof="0">
                <a:solidFill>
                  <a:prstClr val="white"/>
                </a:solidFill>
                <a:latin typeface="Garamond" panose="02020404030301010803" pitchFamily="18" charset="0"/>
              </a:rPr>
              <a:t>Become more familiar with cultural cues</a:t>
            </a:r>
          </a:p>
          <a:p>
            <a:pPr marL="685800" indent="-685800">
              <a:buFont typeface="Arial" panose="020B0604020202020204" pitchFamily="34" charset="0"/>
              <a:buChar char="•"/>
              <a:defRPr/>
            </a:pPr>
            <a:r>
              <a:rPr lang="en-US" sz="4800" i="1">
                <a:solidFill>
                  <a:prstClr val="white"/>
                </a:solidFill>
                <a:latin typeface="Garamond" panose="02020404030301010803" pitchFamily="18" charset="0"/>
              </a:rPr>
              <a:t>“I’m here; I should make the most of it.”</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i="1" noProof="0">
                <a:solidFill>
                  <a:prstClr val="white"/>
                </a:solidFill>
                <a:latin typeface="Garamond" panose="02020404030301010803" pitchFamily="18" charset="0"/>
              </a:rPr>
              <a:t>Feel more comfortable and less isolated</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i="1">
                <a:solidFill>
                  <a:prstClr val="white"/>
                </a:solidFill>
                <a:latin typeface="Garamond" panose="02020404030301010803" pitchFamily="18" charset="0"/>
              </a:rPr>
              <a:t>Sense of humor returns</a:t>
            </a:r>
            <a:endParaRPr kumimoji="0" lang="en-US" sz="4800" b="0" i="1" u="none" strike="noStrike" kern="1200" cap="none" spc="0" normalizeH="0">
              <a:ln>
                <a:noFill/>
              </a:ln>
              <a:solidFill>
                <a:prstClr val="white"/>
              </a:solidFill>
              <a:effectLst/>
              <a:uLnTx/>
              <a:uFillTx/>
              <a:latin typeface="Garamond" panose="02020404030301010803" pitchFamily="18" charset="0"/>
              <a:ea typeface="+mn-ea"/>
              <a:cs typeface="+mn-cs"/>
            </a:endParaRP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800" b="0" i="1" u="none" strike="noStrike" kern="1200" cap="none" spc="0" normalizeH="0" baseline="0" noProof="0">
              <a:ln>
                <a:noFill/>
              </a:ln>
              <a:solidFill>
                <a:prstClr val="white"/>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64249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65037"/>
            <a:ext cx="5118265" cy="1107996"/>
          </a:xfrm>
          <a:prstGeom prst="rect">
            <a:avLst/>
          </a:prstGeom>
          <a:noFill/>
        </p:spPr>
        <p:txBody>
          <a:bodyPr wrap="square" rtlCol="0">
            <a:spAutoFit/>
          </a:bodyPr>
          <a:lstStyle/>
          <a:p>
            <a:pPr algn="ctr"/>
            <a:r>
              <a:rPr lang="en-US" sz="6600">
                <a:solidFill>
                  <a:schemeClr val="bg1"/>
                </a:solidFill>
                <a:latin typeface="Garamond" panose="02020404030301010803" pitchFamily="18" charset="0"/>
              </a:rPr>
              <a:t>Culture Shock</a:t>
            </a:r>
          </a:p>
        </p:txBody>
      </p:sp>
      <p:sp>
        <p:nvSpPr>
          <p:cNvPr id="2" name="Rectangle 1"/>
          <p:cNvSpPr/>
          <p:nvPr/>
        </p:nvSpPr>
        <p:spPr>
          <a:xfrm>
            <a:off x="1306285" y="1792606"/>
            <a:ext cx="10034649" cy="3046988"/>
          </a:xfrm>
          <a:prstGeom prst="rect">
            <a:avLst/>
          </a:prstGeom>
        </p:spPr>
        <p:txBody>
          <a:bodyPr wrap="square">
            <a:spAutoFit/>
          </a:bodyPr>
          <a:lstStyle/>
          <a:p>
            <a:r>
              <a:rPr lang="en-US" sz="4800" i="1">
                <a:solidFill>
                  <a:schemeClr val="bg1"/>
                </a:solidFill>
                <a:latin typeface="Garamond" panose="02020404030301010803" pitchFamily="18" charset="0"/>
              </a:rPr>
              <a:t>Adaptation</a:t>
            </a:r>
          </a:p>
          <a:p>
            <a:pPr marL="685800" indent="-685800">
              <a:buFont typeface="Arial" panose="020B0604020202020204" pitchFamily="34" charset="0"/>
              <a:buChar char="•"/>
            </a:pPr>
            <a:r>
              <a:rPr lang="en-US" sz="4800" i="1">
                <a:solidFill>
                  <a:schemeClr val="bg1"/>
                </a:solidFill>
                <a:latin typeface="Garamond" panose="02020404030301010803" pitchFamily="18" charset="0"/>
              </a:rPr>
              <a:t>Feeling at home</a:t>
            </a:r>
          </a:p>
          <a:p>
            <a:pPr marL="685800" indent="-685800">
              <a:buFont typeface="Arial" panose="020B0604020202020204" pitchFamily="34" charset="0"/>
              <a:buChar char="•"/>
            </a:pPr>
            <a:r>
              <a:rPr lang="en-US" sz="4800" i="1">
                <a:solidFill>
                  <a:schemeClr val="bg1"/>
                </a:solidFill>
                <a:latin typeface="Garamond" panose="02020404030301010803" pitchFamily="18" charset="0"/>
              </a:rPr>
              <a:t>New culture is no longer new</a:t>
            </a:r>
          </a:p>
          <a:p>
            <a:pPr marL="685800" indent="-685800">
              <a:buFont typeface="Arial" panose="020B0604020202020204" pitchFamily="34" charset="0"/>
              <a:buChar char="•"/>
            </a:pPr>
            <a:r>
              <a:rPr lang="en-US" sz="4800" i="1">
                <a:solidFill>
                  <a:schemeClr val="bg1"/>
                </a:solidFill>
                <a:latin typeface="Garamond" panose="02020404030301010803" pitchFamily="18" charset="0"/>
              </a:rPr>
              <a:t>Able to live to your full potential</a:t>
            </a:r>
          </a:p>
        </p:txBody>
      </p:sp>
    </p:spTree>
    <p:extLst>
      <p:ext uri="{BB962C8B-B14F-4D97-AF65-F5344CB8AC3E}">
        <p14:creationId xmlns:p14="http://schemas.microsoft.com/office/powerpoint/2010/main" val="323499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36828" y="2136338"/>
            <a:ext cx="11646569"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u="none" strike="noStrike" kern="1200" cap="none" spc="0" normalizeH="0" baseline="0" noProof="0" dirty="0">
                <a:ln>
                  <a:noFill/>
                </a:ln>
                <a:solidFill>
                  <a:schemeClr val="bg1"/>
                </a:solidFill>
                <a:effectLst/>
                <a:uLnTx/>
                <a:uFillTx/>
                <a:latin typeface="Garamond" panose="02020404030301010803" pitchFamily="18" charset="0"/>
                <a:ea typeface="+mn-ea"/>
                <a:cs typeface="+mn-cs"/>
              </a:rPr>
              <a:t>September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i="1" dirty="0">
                <a:solidFill>
                  <a:prstClr val="white"/>
                </a:solidFill>
                <a:latin typeface="Garamond" panose="02020404030301010803" pitchFamily="18" charset="0"/>
              </a:rPr>
              <a:t>First evening residential students can go home overnight</a:t>
            </a:r>
            <a:endParaRPr kumimoji="0" lang="en-US" sz="4800" b="0" i="1"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1"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172765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72715" y="61904"/>
            <a:ext cx="11919285" cy="5878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Parent</a:t>
            </a:r>
            <a:r>
              <a:rPr kumimoji="0" lang="en-US" sz="4800" b="0" i="0" u="none" strike="noStrike" kern="1200" cap="none" spc="0" normalizeH="0" noProof="0" dirty="0">
                <a:ln>
                  <a:noFill/>
                </a:ln>
                <a:solidFill>
                  <a:prstClr val="white"/>
                </a:solidFill>
                <a:effectLst/>
                <a:uLnTx/>
                <a:uFillTx/>
                <a:latin typeface="Garamond" panose="02020404030301010803" pitchFamily="18" charset="0"/>
                <a:ea typeface="+mn-ea"/>
                <a:cs typeface="+mn-cs"/>
              </a:rPr>
              <a:t> Resources</a:t>
            </a:r>
          </a:p>
          <a:p>
            <a:pPr lvl="2"/>
            <a:endParaRPr lang="en-US" sz="2400" dirty="0">
              <a:solidFill>
                <a:schemeClr val="accent1">
                  <a:lumMod val="40000"/>
                  <a:lumOff val="60000"/>
                </a:schemeClr>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Helping</a:t>
            </a:r>
            <a:r>
              <a:rPr lang="en-US" sz="2800" dirty="0">
                <a:solidFill>
                  <a:prstClr val="white"/>
                </a:solidFill>
                <a:latin typeface="Times New Roman" panose="02020603050405020304" pitchFamily="18" charset="0"/>
                <a:cs typeface="Times New Roman" panose="02020603050405020304" pitchFamily="18" charset="0"/>
              </a:rPr>
              <a:t> Your Child Transition to College</a:t>
            </a:r>
          </a:p>
          <a:p>
            <a:pPr lvl="2"/>
            <a:r>
              <a:rPr lang="en-US" sz="2400" u="sng" dirty="0">
                <a:solidFill>
                  <a:schemeClr val="accent1">
                    <a:lumMod val="40000"/>
                    <a:lumOff val="60000"/>
                  </a:schemeClr>
                </a:solidFill>
                <a:latin typeface="Times New Roman" panose="02020603050405020304" pitchFamily="18" charset="0"/>
                <a:cs typeface="Times New Roman" panose="02020603050405020304" pitchFamily="18" charset="0"/>
              </a:rPr>
              <a:t>https://collegeparents.org/2016/08/26/helping-your-child-transition-to-college/</a:t>
            </a:r>
          </a:p>
          <a:p>
            <a:pPr lvl="2"/>
            <a:endParaRPr lang="en-US" sz="2400" u="sng" dirty="0">
              <a:solidFill>
                <a:schemeClr val="accent1">
                  <a:lumMod val="40000"/>
                  <a:lumOff val="60000"/>
                </a:schemeClr>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The Crucial</a:t>
            </a:r>
            <a:r>
              <a:rPr kumimoji="0" lang="en-US" sz="2800" b="0"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First Week of College Classes</a:t>
            </a:r>
            <a:endParaRPr lang="en-US" sz="2800" noProof="0" dirty="0">
              <a:solidFill>
                <a:prstClr val="white"/>
              </a:solidFill>
              <a:latin typeface="Times New Roman" panose="02020603050405020304" pitchFamily="18" charset="0"/>
              <a:cs typeface="Times New Roman" panose="02020603050405020304" pitchFamily="18" charset="0"/>
            </a:endParaRPr>
          </a:p>
          <a:p>
            <a:pPr lvl="2"/>
            <a:r>
              <a:rPr lang="en-US" sz="2400" u="sng" dirty="0">
                <a:solidFill>
                  <a:schemeClr val="accent1">
                    <a:lumMod val="40000"/>
                    <a:lumOff val="60000"/>
                  </a:schemeClr>
                </a:solidFill>
                <a:latin typeface="Times New Roman" panose="02020603050405020304" pitchFamily="18" charset="0"/>
                <a:cs typeface="Times New Roman" panose="02020603050405020304" pitchFamily="18" charset="0"/>
              </a:rPr>
              <a:t>https://www.psychologytoday.com/us/blog/head-the-class/201508/the-crucial-first-week-college-classes-get-good-start</a:t>
            </a:r>
          </a:p>
          <a:p>
            <a:pPr lvl="2"/>
            <a:endParaRPr lang="en-US" sz="2400" u="sng" dirty="0">
              <a:solidFill>
                <a:schemeClr val="accent1">
                  <a:lumMod val="40000"/>
                  <a:lumOff val="60000"/>
                </a:schemeClr>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kumimoji="0" lang="en-US" sz="2800" b="0"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How to Deal with Homesickness at College</a:t>
            </a:r>
          </a:p>
          <a:p>
            <a:pPr lvl="2"/>
            <a:r>
              <a:rPr lang="en-US" sz="2400" u="sng" dirty="0">
                <a:solidFill>
                  <a:schemeClr val="accent1">
                    <a:lumMod val="40000"/>
                    <a:lumOff val="60000"/>
                  </a:schemeClr>
                </a:solidFill>
                <a:latin typeface="Times New Roman" panose="02020603050405020304" pitchFamily="18" charset="0"/>
                <a:cs typeface="Times New Roman" panose="02020603050405020304" pitchFamily="18" charset="0"/>
              </a:rPr>
              <a:t>https://www.cnbc.com/2018/09/07/how-to-deal-with-homesickness-at-college.html</a:t>
            </a:r>
          </a:p>
          <a:p>
            <a:pPr lvl="2"/>
            <a:endParaRPr lang="en-US" sz="2400" u="sng" dirty="0">
              <a:solidFill>
                <a:schemeClr val="accent1">
                  <a:lumMod val="40000"/>
                  <a:lumOff val="60000"/>
                </a:schemeClr>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kumimoji="0" lang="en-US" sz="2800" b="0"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Adult Skills Every 18-Year-Old Should Have</a:t>
            </a:r>
          </a:p>
          <a:p>
            <a:pPr lvl="2"/>
            <a:r>
              <a:rPr lang="en-US" sz="2400" u="sng" dirty="0">
                <a:solidFill>
                  <a:schemeClr val="accent1">
                    <a:lumMod val="40000"/>
                    <a:lumOff val="60000"/>
                  </a:schemeClr>
                </a:solidFill>
                <a:latin typeface="Times New Roman" panose="02020603050405020304" pitchFamily="18" charset="0"/>
                <a:cs typeface="Times New Roman" panose="02020603050405020304" pitchFamily="18" charset="0"/>
              </a:rPr>
              <a:t>https://qz.com/644491/a-stanford-dean-on-adult-skills-every-18-year-old-should-have/</a:t>
            </a:r>
          </a:p>
        </p:txBody>
      </p:sp>
    </p:spTree>
    <p:extLst>
      <p:ext uri="{BB962C8B-B14F-4D97-AF65-F5344CB8AC3E}">
        <p14:creationId xmlns:p14="http://schemas.microsoft.com/office/powerpoint/2010/main" val="280580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p:cNvSpPr txBox="1"/>
          <p:nvPr/>
        </p:nvSpPr>
        <p:spPr>
          <a:xfrm>
            <a:off x="0" y="4877559"/>
            <a:ext cx="12192000" cy="769441"/>
          </a:xfrm>
          <a:prstGeom prst="rect">
            <a:avLst/>
          </a:prstGeom>
          <a:noFill/>
        </p:spPr>
        <p:txBody>
          <a:bodyPr wrap="square" rtlCol="0">
            <a:spAutoFit/>
          </a:bodyPr>
          <a:lstStyle/>
          <a:p>
            <a:pPr algn="ctr"/>
            <a:r>
              <a:rPr lang="en-US" sz="4400" i="1" dirty="0">
                <a:solidFill>
                  <a:schemeClr val="bg1"/>
                </a:solidFill>
                <a:latin typeface="Garamond" charset="0"/>
                <a:ea typeface="Garamond" charset="0"/>
                <a:cs typeface="Garamond" charset="0"/>
              </a:rPr>
              <a:t>Drive to chapel for the closing session.</a:t>
            </a:r>
            <a:endParaRPr lang="en-US" sz="2800" i="1" dirty="0">
              <a:solidFill>
                <a:schemeClr val="bg1"/>
              </a:solidFill>
              <a:latin typeface="Garamond" charset="0"/>
              <a:ea typeface="Garamond" charset="0"/>
              <a:cs typeface="Garamond" charset="0"/>
            </a:endParaRPr>
          </a:p>
        </p:txBody>
      </p:sp>
    </p:spTree>
    <p:extLst>
      <p:ext uri="{BB962C8B-B14F-4D97-AF65-F5344CB8AC3E}">
        <p14:creationId xmlns:p14="http://schemas.microsoft.com/office/powerpoint/2010/main" val="294415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p:cNvSpPr txBox="1"/>
          <p:nvPr/>
        </p:nvSpPr>
        <p:spPr>
          <a:xfrm>
            <a:off x="0" y="4877559"/>
            <a:ext cx="12192000" cy="769441"/>
          </a:xfrm>
          <a:prstGeom prst="rect">
            <a:avLst/>
          </a:prstGeom>
          <a:noFill/>
        </p:spPr>
        <p:txBody>
          <a:bodyPr wrap="square" rtlCol="0">
            <a:spAutoFit/>
          </a:bodyPr>
          <a:lstStyle/>
          <a:p>
            <a:pPr algn="ctr"/>
            <a:r>
              <a:rPr lang="en-US" sz="4400">
                <a:solidFill>
                  <a:schemeClr val="bg1"/>
                </a:solidFill>
                <a:latin typeface="Garamond" charset="0"/>
                <a:ea typeface="Garamond" charset="0"/>
                <a:cs typeface="Garamond" charset="0"/>
              </a:rPr>
              <a:t>New Student Orientation</a:t>
            </a:r>
          </a:p>
        </p:txBody>
      </p:sp>
    </p:spTree>
    <p:extLst>
      <p:ext uri="{BB962C8B-B14F-4D97-AF65-F5344CB8AC3E}">
        <p14:creationId xmlns:p14="http://schemas.microsoft.com/office/powerpoint/2010/main" val="200600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47482"/>
            <a:ext cx="12192000" cy="923330"/>
          </a:xfrm>
          <a:prstGeom prst="rect">
            <a:avLst/>
          </a:prstGeom>
          <a:noFill/>
        </p:spPr>
        <p:txBody>
          <a:bodyPr wrap="square" rtlCol="0">
            <a:spAutoFit/>
          </a:bodyPr>
          <a:lstStyle/>
          <a:p>
            <a:r>
              <a:rPr lang="en-US" sz="5400" dirty="0" smtClean="0">
                <a:solidFill>
                  <a:schemeClr val="bg1"/>
                </a:solidFill>
                <a:latin typeface="Garamond" panose="02020404030301010803" pitchFamily="18" charset="0"/>
              </a:rPr>
              <a:t>Required of all new students:</a:t>
            </a:r>
          </a:p>
        </p:txBody>
      </p:sp>
      <p:sp>
        <p:nvSpPr>
          <p:cNvPr id="4" name="TextBox 3"/>
          <p:cNvSpPr txBox="1"/>
          <p:nvPr/>
        </p:nvSpPr>
        <p:spPr>
          <a:xfrm>
            <a:off x="0" y="47482"/>
            <a:ext cx="12192000" cy="6247864"/>
          </a:xfrm>
          <a:prstGeom prst="rect">
            <a:avLst/>
          </a:prstGeom>
          <a:noFill/>
        </p:spPr>
        <p:txBody>
          <a:bodyPr wrap="square" rtlCol="0">
            <a:spAutoFit/>
          </a:bodyPr>
          <a:lstStyle/>
          <a:p>
            <a:pPr algn="ctr"/>
            <a:endParaRPr lang="en-US" sz="5400" dirty="0" smtClean="0">
              <a:solidFill>
                <a:schemeClr val="bg1"/>
              </a:solidFill>
              <a:latin typeface="Garamond" panose="02020404030301010803" pitchFamily="18" charset="0"/>
            </a:endParaRPr>
          </a:p>
          <a:p>
            <a:endParaRPr lang="en-US" sz="2400" dirty="0">
              <a:solidFill>
                <a:schemeClr val="bg1"/>
              </a:solidFill>
              <a:latin typeface="Garamond" panose="02020404030301010803" pitchFamily="18" charset="0"/>
            </a:endParaRPr>
          </a:p>
          <a:p>
            <a:pPr algn="ctr"/>
            <a:r>
              <a:rPr lang="en-US" sz="5400" dirty="0">
                <a:solidFill>
                  <a:schemeClr val="bg1"/>
                </a:solidFill>
                <a:latin typeface="Garamond" panose="02020404030301010803" pitchFamily="18" charset="0"/>
              </a:rPr>
              <a:t>Move In Day</a:t>
            </a:r>
          </a:p>
          <a:p>
            <a:pPr algn="ctr"/>
            <a:r>
              <a:rPr lang="en-US" sz="4000" i="1" dirty="0">
                <a:solidFill>
                  <a:schemeClr val="bg1"/>
                </a:solidFill>
                <a:latin typeface="Garamond" panose="02020404030301010803" pitchFamily="18" charset="0"/>
              </a:rPr>
              <a:t>August </a:t>
            </a:r>
            <a:r>
              <a:rPr lang="en-US" sz="4000" i="1" dirty="0" smtClean="0">
                <a:solidFill>
                  <a:schemeClr val="bg1"/>
                </a:solidFill>
                <a:latin typeface="Garamond" panose="02020404030301010803" pitchFamily="18" charset="0"/>
              </a:rPr>
              <a:t>25</a:t>
            </a:r>
            <a:endParaRPr lang="en-US" sz="4000" i="1" dirty="0">
              <a:solidFill>
                <a:schemeClr val="bg1"/>
              </a:solidFill>
              <a:latin typeface="Garamond" panose="02020404030301010803" pitchFamily="18" charset="0"/>
            </a:endParaRPr>
          </a:p>
          <a:p>
            <a:pPr algn="ctr"/>
            <a:endParaRPr lang="en-US" sz="2000" dirty="0">
              <a:solidFill>
                <a:schemeClr val="bg1"/>
              </a:solidFill>
              <a:latin typeface="Garamond" panose="02020404030301010803" pitchFamily="18" charset="0"/>
            </a:endParaRPr>
          </a:p>
          <a:p>
            <a:pPr algn="ctr"/>
            <a:r>
              <a:rPr lang="en-US" sz="5400" dirty="0">
                <a:solidFill>
                  <a:schemeClr val="bg1"/>
                </a:solidFill>
                <a:latin typeface="Garamond" panose="02020404030301010803" pitchFamily="18" charset="0"/>
              </a:rPr>
              <a:t>New Student Institute</a:t>
            </a:r>
          </a:p>
          <a:p>
            <a:pPr algn="ctr"/>
            <a:r>
              <a:rPr lang="en-US" sz="4000" i="1" dirty="0">
                <a:solidFill>
                  <a:schemeClr val="bg1"/>
                </a:solidFill>
                <a:latin typeface="Garamond" panose="02020404030301010803" pitchFamily="18" charset="0"/>
              </a:rPr>
              <a:t>August </a:t>
            </a:r>
            <a:r>
              <a:rPr lang="en-US" sz="4000" i="1" dirty="0" smtClean="0">
                <a:solidFill>
                  <a:schemeClr val="bg1"/>
                </a:solidFill>
                <a:latin typeface="Garamond" panose="02020404030301010803" pitchFamily="18" charset="0"/>
              </a:rPr>
              <a:t>26-28</a:t>
            </a:r>
            <a:endParaRPr lang="en-US" sz="4000" i="1" dirty="0">
              <a:solidFill>
                <a:schemeClr val="bg1"/>
              </a:solidFill>
              <a:latin typeface="Garamond" panose="02020404030301010803" pitchFamily="18" charset="0"/>
            </a:endParaRPr>
          </a:p>
          <a:p>
            <a:pPr algn="ctr"/>
            <a:endParaRPr lang="en-US" sz="2000" dirty="0">
              <a:solidFill>
                <a:schemeClr val="bg1"/>
              </a:solidFill>
              <a:latin typeface="Garamond" panose="02020404030301010803" pitchFamily="18" charset="0"/>
            </a:endParaRPr>
          </a:p>
          <a:p>
            <a:pPr algn="ctr"/>
            <a:r>
              <a:rPr lang="en-US" sz="5400" dirty="0">
                <a:solidFill>
                  <a:schemeClr val="bg1"/>
                </a:solidFill>
                <a:latin typeface="Garamond" panose="02020404030301010803" pitchFamily="18" charset="0"/>
              </a:rPr>
              <a:t>Classes Begin</a:t>
            </a:r>
          </a:p>
          <a:p>
            <a:pPr algn="ctr"/>
            <a:r>
              <a:rPr lang="en-US" sz="4000" i="1" dirty="0" smtClean="0">
                <a:solidFill>
                  <a:schemeClr val="bg1"/>
                </a:solidFill>
                <a:latin typeface="Garamond" panose="02020404030301010803" pitchFamily="18" charset="0"/>
              </a:rPr>
              <a:t>August 29</a:t>
            </a:r>
            <a:endParaRPr lang="en-US" sz="4000" i="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5493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196586"/>
            <a:ext cx="12192000" cy="4339650"/>
          </a:xfrm>
          <a:prstGeom prst="rect">
            <a:avLst/>
          </a:prstGeom>
          <a:noFill/>
        </p:spPr>
        <p:txBody>
          <a:bodyPr wrap="square" rtlCol="0">
            <a:spAutoFit/>
          </a:bodyPr>
          <a:lstStyle/>
          <a:p>
            <a:pPr algn="ctr"/>
            <a:r>
              <a:rPr lang="en-US" sz="6600" dirty="0">
                <a:solidFill>
                  <a:schemeClr val="bg1"/>
                </a:solidFill>
                <a:latin typeface="Garamond" panose="02020404030301010803" pitchFamily="18" charset="0"/>
              </a:rPr>
              <a:t>Parent Session 1</a:t>
            </a:r>
          </a:p>
          <a:p>
            <a:pPr algn="ctr"/>
            <a:r>
              <a:rPr lang="en-US" sz="3600" i="1" dirty="0" smtClean="0">
                <a:solidFill>
                  <a:schemeClr val="bg1"/>
                </a:solidFill>
                <a:latin typeface="Garamond" panose="02020404030301010803" pitchFamily="18" charset="0"/>
              </a:rPr>
              <a:t>Nuts and Bolts</a:t>
            </a:r>
          </a:p>
          <a:p>
            <a:pPr algn="ctr"/>
            <a:endParaRPr lang="en-US" sz="3600" i="1" dirty="0">
              <a:solidFill>
                <a:schemeClr val="bg1"/>
              </a:solidFill>
              <a:latin typeface="Garamond" panose="02020404030301010803" pitchFamily="18" charset="0"/>
            </a:endParaRPr>
          </a:p>
          <a:p>
            <a:pPr algn="ctr"/>
            <a:r>
              <a:rPr lang="en-US" sz="6600" dirty="0">
                <a:solidFill>
                  <a:schemeClr val="bg1"/>
                </a:solidFill>
                <a:latin typeface="Garamond" panose="02020404030301010803" pitchFamily="18" charset="0"/>
              </a:rPr>
              <a:t>Parent Session </a:t>
            </a:r>
            <a:r>
              <a:rPr lang="en-US" sz="6600" dirty="0" smtClean="0">
                <a:solidFill>
                  <a:schemeClr val="bg1"/>
                </a:solidFill>
                <a:latin typeface="Garamond" panose="02020404030301010803" pitchFamily="18" charset="0"/>
              </a:rPr>
              <a:t>2</a:t>
            </a:r>
            <a:endParaRPr lang="en-US" sz="6600" dirty="0">
              <a:solidFill>
                <a:schemeClr val="bg1"/>
              </a:solidFill>
              <a:latin typeface="Garamond" panose="02020404030301010803" pitchFamily="18" charset="0"/>
            </a:endParaRPr>
          </a:p>
          <a:p>
            <a:pPr algn="ctr"/>
            <a:r>
              <a:rPr lang="en-US" sz="3600" i="1" dirty="0" smtClean="0">
                <a:solidFill>
                  <a:schemeClr val="bg1"/>
                </a:solidFill>
                <a:latin typeface="Garamond" panose="02020404030301010803" pitchFamily="18" charset="0"/>
              </a:rPr>
              <a:t>Transitioning Well</a:t>
            </a:r>
            <a:endParaRPr lang="en-US" sz="3600" i="1" dirty="0">
              <a:solidFill>
                <a:schemeClr val="bg1"/>
              </a:solidFill>
              <a:latin typeface="Garamond" panose="02020404030301010803" pitchFamily="18" charset="0"/>
            </a:endParaRPr>
          </a:p>
          <a:p>
            <a:pPr algn="ctr"/>
            <a:endParaRPr lang="en-US" sz="3600" i="1" dirty="0">
              <a:solidFill>
                <a:schemeClr val="accent5">
                  <a:lumMod val="40000"/>
                  <a:lumOff val="60000"/>
                </a:schemeClr>
              </a:solidFill>
              <a:latin typeface="Garamond" panose="02020404030301010803" pitchFamily="18" charset="0"/>
            </a:endParaRPr>
          </a:p>
        </p:txBody>
      </p:sp>
    </p:spTree>
    <p:extLst>
      <p:ext uri="{BB962C8B-B14F-4D97-AF65-F5344CB8AC3E}">
        <p14:creationId xmlns:p14="http://schemas.microsoft.com/office/powerpoint/2010/main" val="142728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00295D"/>
              </a:gs>
              <a:gs pos="100000">
                <a:srgbClr val="004983"/>
              </a:gs>
              <a:gs pos="100000">
                <a:srgbClr val="00498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196586"/>
            <a:ext cx="12192000" cy="4431983"/>
          </a:xfrm>
          <a:prstGeom prst="rect">
            <a:avLst/>
          </a:prstGeom>
          <a:noFill/>
        </p:spPr>
        <p:txBody>
          <a:bodyPr wrap="square" rtlCol="0">
            <a:spAutoFit/>
          </a:bodyPr>
          <a:lstStyle/>
          <a:p>
            <a:pPr algn="ctr"/>
            <a:r>
              <a:rPr lang="en-US" sz="6600" dirty="0">
                <a:solidFill>
                  <a:schemeClr val="bg1"/>
                </a:solidFill>
                <a:latin typeface="Garamond" panose="02020404030301010803" pitchFamily="18" charset="0"/>
              </a:rPr>
              <a:t>Parent Session 1</a:t>
            </a:r>
          </a:p>
          <a:p>
            <a:pPr algn="ctr"/>
            <a:r>
              <a:rPr lang="en-US" sz="3600" dirty="0" smtClean="0">
                <a:solidFill>
                  <a:schemeClr val="bg1"/>
                </a:solidFill>
                <a:latin typeface="Garamond" panose="02020404030301010803" pitchFamily="18" charset="0"/>
              </a:rPr>
              <a:t>Campus Ministries</a:t>
            </a:r>
          </a:p>
          <a:p>
            <a:pPr algn="ctr"/>
            <a:r>
              <a:rPr lang="en-US" sz="3600" dirty="0" smtClean="0">
                <a:solidFill>
                  <a:schemeClr val="bg1"/>
                </a:solidFill>
                <a:latin typeface="Garamond" panose="02020404030301010803" pitchFamily="18" charset="0"/>
              </a:rPr>
              <a:t>Student Success</a:t>
            </a:r>
          </a:p>
          <a:p>
            <a:pPr algn="ctr"/>
            <a:r>
              <a:rPr lang="en-US" sz="3600" dirty="0" smtClean="0">
                <a:solidFill>
                  <a:schemeClr val="bg1"/>
                </a:solidFill>
                <a:latin typeface="Garamond" panose="02020404030301010803" pitchFamily="18" charset="0"/>
              </a:rPr>
              <a:t>Financial </a:t>
            </a:r>
            <a:r>
              <a:rPr lang="en-US" sz="3600" dirty="0">
                <a:solidFill>
                  <a:schemeClr val="bg1"/>
                </a:solidFill>
                <a:latin typeface="Garamond" panose="02020404030301010803" pitchFamily="18" charset="0"/>
              </a:rPr>
              <a:t>Aid</a:t>
            </a:r>
          </a:p>
          <a:p>
            <a:pPr algn="ctr"/>
            <a:r>
              <a:rPr lang="en-US" sz="3600" dirty="0" smtClean="0">
                <a:solidFill>
                  <a:schemeClr val="bg1"/>
                </a:solidFill>
                <a:latin typeface="Garamond" panose="02020404030301010803" pitchFamily="18" charset="0"/>
              </a:rPr>
              <a:t>Residence </a:t>
            </a:r>
            <a:r>
              <a:rPr lang="en-US" sz="3600" dirty="0">
                <a:solidFill>
                  <a:schemeClr val="bg1"/>
                </a:solidFill>
                <a:latin typeface="Garamond" panose="02020404030301010803" pitchFamily="18" charset="0"/>
              </a:rPr>
              <a:t>Life</a:t>
            </a:r>
          </a:p>
          <a:p>
            <a:pPr algn="ctr"/>
            <a:r>
              <a:rPr lang="en-US" sz="3600" dirty="0" smtClean="0">
                <a:solidFill>
                  <a:schemeClr val="bg1"/>
                </a:solidFill>
                <a:latin typeface="Garamond" panose="02020404030301010803" pitchFamily="18" charset="0"/>
              </a:rPr>
              <a:t>FERPA</a:t>
            </a:r>
          </a:p>
          <a:p>
            <a:pPr algn="ctr"/>
            <a:r>
              <a:rPr lang="en-US" sz="3600" dirty="0" smtClean="0">
                <a:solidFill>
                  <a:schemeClr val="bg1"/>
                </a:solidFill>
                <a:latin typeface="Garamond" panose="02020404030301010803" pitchFamily="18" charset="0"/>
              </a:rPr>
              <a:t>Academic Calendar</a:t>
            </a:r>
            <a:endParaRPr lang="en-US" sz="3600" dirty="0">
              <a:solidFill>
                <a:schemeClr val="accent5">
                  <a:lumMod val="40000"/>
                  <a:lumOff val="60000"/>
                </a:schemeClr>
              </a:solidFill>
              <a:latin typeface="Garamond" panose="02020404030301010803" pitchFamily="18" charset="0"/>
            </a:endParaRPr>
          </a:p>
        </p:txBody>
      </p:sp>
    </p:spTree>
    <p:extLst>
      <p:ext uri="{BB962C8B-B14F-4D97-AF65-F5344CB8AC3E}">
        <p14:creationId xmlns:p14="http://schemas.microsoft.com/office/powerpoint/2010/main" val="157878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D2909AD17C2F24479C06B8AE9F0E7F040065F2E201F45A1B4A834DFBE5DABA9DA8" ma:contentTypeVersion="2" ma:contentTypeDescription="Create a new presentation." ma:contentTypeScope="" ma:versionID="556ec9f94945fccd6b6ab68eedae03fa">
  <xsd:schema xmlns:xsd="http://www.w3.org/2001/XMLSchema" xmlns:xs="http://www.w3.org/2001/XMLSchema" xmlns:p="http://schemas.microsoft.com/office/2006/metadata/properties" targetNamespace="http://schemas.microsoft.com/office/2006/metadata/properties" ma:root="true" ma:fieldsID="ce039f599f04b29d248e266a6a6528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F49467-3CB8-4A73-A9F7-548DD4D7C34B}">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498F38-E152-4F87-BC3C-3BF38A812C49}">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487BA4E-CD69-45B0-B8CF-CD88F97918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10468</TotalTime>
  <Words>6395</Words>
  <Application>Microsoft Office PowerPoint</Application>
  <PresentationFormat>Widescreen</PresentationFormat>
  <Paragraphs>540</Paragraphs>
  <Slides>65</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Calibri Light</vt:lpstr>
      <vt:lpstr>DIN-Regular</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Travis Keller</dc:creator>
  <cp:lastModifiedBy>Carlos Serrao</cp:lastModifiedBy>
  <cp:revision>222</cp:revision>
  <cp:lastPrinted>2022-06-02T14:28:11Z</cp:lastPrinted>
  <dcterms:created xsi:type="dcterms:W3CDTF">2018-06-21T12:23:22Z</dcterms:created>
  <dcterms:modified xsi:type="dcterms:W3CDTF">2022-06-02T20:39:33Z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0x010100D2909AD17C2F24479C06B8AE9F0E7F040065F2E201F45A1B4A834DFBE5DABA9DA8</vt:lpwstr>
  </property>
  <property fmtid="{D5CDD505-2E9C-101B-9397-08002B2CF9AE}" pid="3" name="SharedWithUsers">
    <vt:lpwstr>28;#Joshua Kusch;#27;#Eric Browning;#16;#Stephanie Lobdell;#165;#Joy Strickland;#132;#Justin T Nowicki;#161;#Vickie Williams;#24;#Tracy J Waal</vt:lpwstr>
  </property>
</Properties>
</file>