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7" r:id="rId5"/>
    <p:sldId id="258" r:id="rId6"/>
    <p:sldId id="263" r:id="rId7"/>
    <p:sldId id="281" r:id="rId8"/>
    <p:sldId id="280" r:id="rId9"/>
    <p:sldId id="291" r:id="rId10"/>
    <p:sldId id="264" r:id="rId11"/>
    <p:sldId id="275" r:id="rId12"/>
    <p:sldId id="259" r:id="rId13"/>
    <p:sldId id="261" r:id="rId14"/>
    <p:sldId id="262" r:id="rId15"/>
    <p:sldId id="268" r:id="rId16"/>
    <p:sldId id="269" r:id="rId17"/>
    <p:sldId id="267" r:id="rId18"/>
    <p:sldId id="296" r:id="rId19"/>
    <p:sldId id="282" r:id="rId20"/>
    <p:sldId id="271" r:id="rId21"/>
    <p:sldId id="273" r:id="rId22"/>
    <p:sldId id="274" r:id="rId23"/>
    <p:sldId id="265" r:id="rId24"/>
    <p:sldId id="289" r:id="rId25"/>
    <p:sldId id="297" r:id="rId26"/>
    <p:sldId id="287" r:id="rId27"/>
    <p:sldId id="276" r:id="rId28"/>
    <p:sldId id="295" r:id="rId29"/>
    <p:sldId id="277" r:id="rId30"/>
    <p:sldId id="298" r:id="rId31"/>
    <p:sldId id="299" r:id="rId32"/>
    <p:sldId id="300" r:id="rId33"/>
    <p:sldId id="301" r:id="rId34"/>
    <p:sldId id="302" r:id="rId35"/>
    <p:sldId id="27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5A993-C6F0-FDB4-E1D6-CECA420EC1E9}" v="103" dt="2021-08-09T14:19:28.419"/>
    <p1510:client id="{B550D397-DCF4-90D9-3B27-A80804522001}" v="11" dt="2021-08-11T16:26:22.904"/>
    <p1510:client id="{B651DAB4-4F8E-92E8-823F-3955130A8934}" v="395" dt="2021-08-10T20:21:33.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D Sherman" userId="S::kscott@mvnu.edu::9aaef330-186c-4437-92e4-033e3b016108" providerId="AD" clId="Web-{4715A993-C6F0-FDB4-E1D6-CECA420EC1E9}"/>
    <pc:docChg chg="modSld sldOrd">
      <pc:chgData name="Katie D Sherman" userId="S::kscott@mvnu.edu::9aaef330-186c-4437-92e4-033e3b016108" providerId="AD" clId="Web-{4715A993-C6F0-FDB4-E1D6-CECA420EC1E9}" dt="2021-08-09T14:40:13.066" v="340"/>
      <pc:docMkLst>
        <pc:docMk/>
      </pc:docMkLst>
      <pc:sldChg chg="modSp">
        <pc:chgData name="Katie D Sherman" userId="S::kscott@mvnu.edu::9aaef330-186c-4437-92e4-033e3b016108" providerId="AD" clId="Web-{4715A993-C6F0-FDB4-E1D6-CECA420EC1E9}" dt="2021-08-09T14:19:26.700" v="285" actId="20577"/>
        <pc:sldMkLst>
          <pc:docMk/>
          <pc:sldMk cId="3145794242" sldId="269"/>
        </pc:sldMkLst>
        <pc:spChg chg="mod">
          <ac:chgData name="Katie D Sherman" userId="S::kscott@mvnu.edu::9aaef330-186c-4437-92e4-033e3b016108" providerId="AD" clId="Web-{4715A993-C6F0-FDB4-E1D6-CECA420EC1E9}" dt="2021-08-09T14:19:26.700" v="285" actId="20577"/>
          <ac:spMkLst>
            <pc:docMk/>
            <pc:sldMk cId="3145794242" sldId="269"/>
            <ac:spMk id="3" creationId="{00000000-0000-0000-0000-000000000000}"/>
          </ac:spMkLst>
        </pc:spChg>
      </pc:sldChg>
      <pc:sldChg chg="modNotes">
        <pc:chgData name="Katie D Sherman" userId="S::kscott@mvnu.edu::9aaef330-186c-4437-92e4-033e3b016108" providerId="AD" clId="Web-{4715A993-C6F0-FDB4-E1D6-CECA420EC1E9}" dt="2021-08-09T14:28:59.795" v="287"/>
        <pc:sldMkLst>
          <pc:docMk/>
          <pc:sldMk cId="585718250" sldId="273"/>
        </pc:sldMkLst>
      </pc:sldChg>
      <pc:sldChg chg="modNotes">
        <pc:chgData name="Katie D Sherman" userId="S::kscott@mvnu.edu::9aaef330-186c-4437-92e4-033e3b016108" providerId="AD" clId="Web-{4715A993-C6F0-FDB4-E1D6-CECA420EC1E9}" dt="2021-08-09T14:29:20.593" v="300"/>
        <pc:sldMkLst>
          <pc:docMk/>
          <pc:sldMk cId="2148844829" sldId="274"/>
        </pc:sldMkLst>
      </pc:sldChg>
      <pc:sldChg chg="delSp">
        <pc:chgData name="Katie D Sherman" userId="S::kscott@mvnu.edu::9aaef330-186c-4437-92e4-033e3b016108" providerId="AD" clId="Web-{4715A993-C6F0-FDB4-E1D6-CECA420EC1E9}" dt="2021-08-09T14:09:15.073" v="11"/>
        <pc:sldMkLst>
          <pc:docMk/>
          <pc:sldMk cId="3810440752" sldId="275"/>
        </pc:sldMkLst>
        <pc:picChg chg="del">
          <ac:chgData name="Katie D Sherman" userId="S::kscott@mvnu.edu::9aaef330-186c-4437-92e4-033e3b016108" providerId="AD" clId="Web-{4715A993-C6F0-FDB4-E1D6-CECA420EC1E9}" dt="2021-08-09T14:09:15.073" v="11"/>
          <ac:picMkLst>
            <pc:docMk/>
            <pc:sldMk cId="3810440752" sldId="275"/>
            <ac:picMk id="11" creationId="{00000000-0000-0000-0000-000000000000}"/>
          </ac:picMkLst>
        </pc:picChg>
      </pc:sldChg>
      <pc:sldChg chg="modNotes">
        <pc:chgData name="Katie D Sherman" userId="S::kscott@mvnu.edu::9aaef330-186c-4437-92e4-033e3b016108" providerId="AD" clId="Web-{4715A993-C6F0-FDB4-E1D6-CECA420EC1E9}" dt="2021-08-09T14:40:13.066" v="340"/>
        <pc:sldMkLst>
          <pc:docMk/>
          <pc:sldMk cId="499250013" sldId="276"/>
        </pc:sldMkLst>
      </pc:sldChg>
      <pc:sldChg chg="modSp ord modNotes">
        <pc:chgData name="Katie D Sherman" userId="S::kscott@mvnu.edu::9aaef330-186c-4437-92e4-033e3b016108" providerId="AD" clId="Web-{4715A993-C6F0-FDB4-E1D6-CECA420EC1E9}" dt="2021-08-09T14:17:33.194" v="282"/>
        <pc:sldMkLst>
          <pc:docMk/>
          <pc:sldMk cId="1717502004" sldId="282"/>
        </pc:sldMkLst>
        <pc:spChg chg="mod">
          <ac:chgData name="Katie D Sherman" userId="S::kscott@mvnu.edu::9aaef330-186c-4437-92e4-033e3b016108" providerId="AD" clId="Web-{4715A993-C6F0-FDB4-E1D6-CECA420EC1E9}" dt="2021-08-09T14:13:21.977" v="112" actId="20577"/>
          <ac:spMkLst>
            <pc:docMk/>
            <pc:sldMk cId="1717502004" sldId="282"/>
            <ac:spMk id="3" creationId="{00000000-0000-0000-0000-000000000000}"/>
          </ac:spMkLst>
        </pc:spChg>
      </pc:sldChg>
      <pc:sldChg chg="modNotes">
        <pc:chgData name="Katie D Sherman" userId="S::kscott@mvnu.edu::9aaef330-186c-4437-92e4-033e3b016108" providerId="AD" clId="Web-{4715A993-C6F0-FDB4-E1D6-CECA420EC1E9}" dt="2021-08-09T14:39:56.768" v="337"/>
        <pc:sldMkLst>
          <pc:docMk/>
          <pc:sldMk cId="2796664034" sldId="287"/>
        </pc:sldMkLst>
      </pc:sldChg>
      <pc:sldChg chg="modNotes">
        <pc:chgData name="Katie D Sherman" userId="S::kscott@mvnu.edu::9aaef330-186c-4437-92e4-033e3b016108" providerId="AD" clId="Web-{4715A993-C6F0-FDB4-E1D6-CECA420EC1E9}" dt="2021-08-09T14:39:48.127" v="323"/>
        <pc:sldMkLst>
          <pc:docMk/>
          <pc:sldMk cId="859014825" sldId="297"/>
        </pc:sldMkLst>
      </pc:sldChg>
    </pc:docChg>
  </pc:docChgLst>
  <pc:docChgLst>
    <pc:chgData name="Katie D Sherman" userId="S::kscott@mvnu.edu::9aaef330-186c-4437-92e4-033e3b016108" providerId="AD" clId="Web-{B651DAB4-4F8E-92E8-823F-3955130A8934}"/>
    <pc:docChg chg="addSld modSld sldOrd">
      <pc:chgData name="Katie D Sherman" userId="S::kscott@mvnu.edu::9aaef330-186c-4437-92e4-033e3b016108" providerId="AD" clId="Web-{B651DAB4-4F8E-92E8-823F-3955130A8934}" dt="2021-08-10T20:21:33.871" v="232" actId="20577"/>
      <pc:docMkLst>
        <pc:docMk/>
      </pc:docMkLst>
      <pc:sldChg chg="modSp">
        <pc:chgData name="Katie D Sherman" userId="S::kscott@mvnu.edu::9aaef330-186c-4437-92e4-033e3b016108" providerId="AD" clId="Web-{B651DAB4-4F8E-92E8-823F-3955130A8934}" dt="2021-08-10T19:36:45.234" v="13" actId="20577"/>
        <pc:sldMkLst>
          <pc:docMk/>
          <pc:sldMk cId="1345717781" sldId="265"/>
        </pc:sldMkLst>
        <pc:spChg chg="mod">
          <ac:chgData name="Katie D Sherman" userId="S::kscott@mvnu.edu::9aaef330-186c-4437-92e4-033e3b016108" providerId="AD" clId="Web-{B651DAB4-4F8E-92E8-823F-3955130A8934}" dt="2021-08-10T19:36:45.234" v="13" actId="20577"/>
          <ac:spMkLst>
            <pc:docMk/>
            <pc:sldMk cId="1345717781" sldId="265"/>
            <ac:spMk id="3" creationId="{00000000-0000-0000-0000-000000000000}"/>
          </ac:spMkLst>
        </pc:spChg>
      </pc:sldChg>
      <pc:sldChg chg="ord">
        <pc:chgData name="Katie D Sherman" userId="S::kscott@mvnu.edu::9aaef330-186c-4437-92e4-033e3b016108" providerId="AD" clId="Web-{B651DAB4-4F8E-92E8-823F-3955130A8934}" dt="2021-08-10T19:35:30.998" v="12"/>
        <pc:sldMkLst>
          <pc:docMk/>
          <pc:sldMk cId="1320272141" sldId="267"/>
        </pc:sldMkLst>
      </pc:sldChg>
      <pc:sldChg chg="addSp modSp">
        <pc:chgData name="Katie D Sherman" userId="S::kscott@mvnu.edu::9aaef330-186c-4437-92e4-033e3b016108" providerId="AD" clId="Web-{B651DAB4-4F8E-92E8-823F-3955130A8934}" dt="2021-08-10T19:33:44.136" v="9" actId="20577"/>
        <pc:sldMkLst>
          <pc:docMk/>
          <pc:sldMk cId="3810440752" sldId="275"/>
        </pc:sldMkLst>
        <pc:spChg chg="mod">
          <ac:chgData name="Katie D Sherman" userId="S::kscott@mvnu.edu::9aaef330-186c-4437-92e4-033e3b016108" providerId="AD" clId="Web-{B651DAB4-4F8E-92E8-823F-3955130A8934}" dt="2021-08-10T19:33:44.136" v="9" actId="20577"/>
          <ac:spMkLst>
            <pc:docMk/>
            <pc:sldMk cId="3810440752" sldId="275"/>
            <ac:spMk id="6" creationId="{00000000-0000-0000-0000-000000000000}"/>
          </ac:spMkLst>
        </pc:spChg>
        <pc:picChg chg="add mod">
          <ac:chgData name="Katie D Sherman" userId="S::kscott@mvnu.edu::9aaef330-186c-4437-92e4-033e3b016108" providerId="AD" clId="Web-{B651DAB4-4F8E-92E8-823F-3955130A8934}" dt="2021-08-10T19:33:38.386" v="2" actId="1076"/>
          <ac:picMkLst>
            <pc:docMk/>
            <pc:sldMk cId="3810440752" sldId="275"/>
            <ac:picMk id="7" creationId="{07E78472-6015-4D09-AF18-3B03F722D33E}"/>
          </ac:picMkLst>
        </pc:picChg>
      </pc:sldChg>
      <pc:sldChg chg="modSp">
        <pc:chgData name="Katie D Sherman" userId="S::kscott@mvnu.edu::9aaef330-186c-4437-92e4-033e3b016108" providerId="AD" clId="Web-{B651DAB4-4F8E-92E8-823F-3955130A8934}" dt="2021-08-10T19:35:24.467" v="11" actId="20577"/>
        <pc:sldMkLst>
          <pc:docMk/>
          <pc:sldMk cId="1717502004" sldId="282"/>
        </pc:sldMkLst>
        <pc:spChg chg="mod">
          <ac:chgData name="Katie D Sherman" userId="S::kscott@mvnu.edu::9aaef330-186c-4437-92e4-033e3b016108" providerId="AD" clId="Web-{B651DAB4-4F8E-92E8-823F-3955130A8934}" dt="2021-08-10T19:35:24.467" v="11" actId="20577"/>
          <ac:spMkLst>
            <pc:docMk/>
            <pc:sldMk cId="1717502004" sldId="282"/>
            <ac:spMk id="3" creationId="{00000000-0000-0000-0000-000000000000}"/>
          </ac:spMkLst>
        </pc:spChg>
      </pc:sldChg>
      <pc:sldChg chg="modSp">
        <pc:chgData name="Katie D Sherman" userId="S::kscott@mvnu.edu::9aaef330-186c-4437-92e4-033e3b016108" providerId="AD" clId="Web-{B651DAB4-4F8E-92E8-823F-3955130A8934}" dt="2021-08-10T19:37:42.501" v="48" actId="1076"/>
        <pc:sldMkLst>
          <pc:docMk/>
          <pc:sldMk cId="859014825" sldId="297"/>
        </pc:sldMkLst>
        <pc:spChg chg="mod">
          <ac:chgData name="Katie D Sherman" userId="S::kscott@mvnu.edu::9aaef330-186c-4437-92e4-033e3b016108" providerId="AD" clId="Web-{B651DAB4-4F8E-92E8-823F-3955130A8934}" dt="2021-08-10T19:37:42.501" v="48" actId="1076"/>
          <ac:spMkLst>
            <pc:docMk/>
            <pc:sldMk cId="859014825" sldId="297"/>
            <ac:spMk id="7" creationId="{00000000-0000-0000-0000-000000000000}"/>
          </ac:spMkLst>
        </pc:spChg>
        <pc:picChg chg="mod">
          <ac:chgData name="Katie D Sherman" userId="S::kscott@mvnu.edu::9aaef330-186c-4437-92e4-033e3b016108" providerId="AD" clId="Web-{B651DAB4-4F8E-92E8-823F-3955130A8934}" dt="2021-08-10T19:37:22.797" v="43" actId="1076"/>
          <ac:picMkLst>
            <pc:docMk/>
            <pc:sldMk cId="859014825" sldId="297"/>
            <ac:picMk id="6" creationId="{00000000-0000-0000-0000-000000000000}"/>
          </ac:picMkLst>
        </pc:picChg>
      </pc:sldChg>
      <pc:sldChg chg="addSp modSp new">
        <pc:chgData name="Katie D Sherman" userId="S::kscott@mvnu.edu::9aaef330-186c-4437-92e4-033e3b016108" providerId="AD" clId="Web-{B651DAB4-4F8E-92E8-823F-3955130A8934}" dt="2021-08-10T20:13:30.372" v="81" actId="20577"/>
        <pc:sldMkLst>
          <pc:docMk/>
          <pc:sldMk cId="1556645945" sldId="298"/>
        </pc:sldMkLst>
        <pc:spChg chg="mod">
          <ac:chgData name="Katie D Sherman" userId="S::kscott@mvnu.edu::9aaef330-186c-4437-92e4-033e3b016108" providerId="AD" clId="Web-{B651DAB4-4F8E-92E8-823F-3955130A8934}" dt="2021-08-10T20:12:18.089" v="56" actId="20577"/>
          <ac:spMkLst>
            <pc:docMk/>
            <pc:sldMk cId="1556645945" sldId="298"/>
            <ac:spMk id="2" creationId="{459193A1-1387-4AF6-963F-C49CDCBC7CEF}"/>
          </ac:spMkLst>
        </pc:spChg>
        <pc:spChg chg="add mod">
          <ac:chgData name="Katie D Sherman" userId="S::kscott@mvnu.edu::9aaef330-186c-4437-92e4-033e3b016108" providerId="AD" clId="Web-{B651DAB4-4F8E-92E8-823F-3955130A8934}" dt="2021-08-10T20:13:04.262" v="73" actId="20577"/>
          <ac:spMkLst>
            <pc:docMk/>
            <pc:sldMk cId="1556645945" sldId="298"/>
            <ac:spMk id="3" creationId="{C77B7F8E-2296-48FE-893E-B4807ED12EAD}"/>
          </ac:spMkLst>
        </pc:spChg>
        <pc:spChg chg="add mod">
          <ac:chgData name="Katie D Sherman" userId="S::kscott@mvnu.edu::9aaef330-186c-4437-92e4-033e3b016108" providerId="AD" clId="Web-{B651DAB4-4F8E-92E8-823F-3955130A8934}" dt="2021-08-10T20:13:30.372" v="81" actId="20577"/>
          <ac:spMkLst>
            <pc:docMk/>
            <pc:sldMk cId="1556645945" sldId="298"/>
            <ac:spMk id="4" creationId="{FBB3FB56-45C4-4FF9-898E-A7045FDF7BF1}"/>
          </ac:spMkLst>
        </pc:spChg>
      </pc:sldChg>
      <pc:sldChg chg="addSp modSp new">
        <pc:chgData name="Katie D Sherman" userId="S::kscott@mvnu.edu::9aaef330-186c-4437-92e4-033e3b016108" providerId="AD" clId="Web-{B651DAB4-4F8E-92E8-823F-3955130A8934}" dt="2021-08-10T20:14:30.686" v="103" actId="1076"/>
        <pc:sldMkLst>
          <pc:docMk/>
          <pc:sldMk cId="12700998" sldId="299"/>
        </pc:sldMkLst>
        <pc:spChg chg="mod">
          <ac:chgData name="Katie D Sherman" userId="S::kscott@mvnu.edu::9aaef330-186c-4437-92e4-033e3b016108" providerId="AD" clId="Web-{B651DAB4-4F8E-92E8-823F-3955130A8934}" dt="2021-08-10T20:13:54.420" v="94" actId="20577"/>
          <ac:spMkLst>
            <pc:docMk/>
            <pc:sldMk cId="12700998" sldId="299"/>
            <ac:spMk id="2" creationId="{4F689FC3-507E-4754-80AC-89B9AF84A4EF}"/>
          </ac:spMkLst>
        </pc:spChg>
        <pc:spChg chg="add mod">
          <ac:chgData name="Katie D Sherman" userId="S::kscott@mvnu.edu::9aaef330-186c-4437-92e4-033e3b016108" providerId="AD" clId="Web-{B651DAB4-4F8E-92E8-823F-3955130A8934}" dt="2021-08-10T20:14:05.998" v="98" actId="14100"/>
          <ac:spMkLst>
            <pc:docMk/>
            <pc:sldMk cId="12700998" sldId="299"/>
            <ac:spMk id="3" creationId="{ADA5E8E3-4849-476E-B0D1-01FB6560A512}"/>
          </ac:spMkLst>
        </pc:spChg>
        <pc:picChg chg="add mod">
          <ac:chgData name="Katie D Sherman" userId="S::kscott@mvnu.edu::9aaef330-186c-4437-92e4-033e3b016108" providerId="AD" clId="Web-{B651DAB4-4F8E-92E8-823F-3955130A8934}" dt="2021-08-10T20:14:30.686" v="103" actId="1076"/>
          <ac:picMkLst>
            <pc:docMk/>
            <pc:sldMk cId="12700998" sldId="299"/>
            <ac:picMk id="4" creationId="{E72CDBBE-2F56-47C1-8B1E-A294094253B5}"/>
          </ac:picMkLst>
        </pc:picChg>
      </pc:sldChg>
      <pc:sldChg chg="addSp modSp new">
        <pc:chgData name="Katie D Sherman" userId="S::kscott@mvnu.edu::9aaef330-186c-4437-92e4-033e3b016108" providerId="AD" clId="Web-{B651DAB4-4F8E-92E8-823F-3955130A8934}" dt="2021-08-10T20:16:38.737" v="146" actId="20577"/>
        <pc:sldMkLst>
          <pc:docMk/>
          <pc:sldMk cId="2603912409" sldId="300"/>
        </pc:sldMkLst>
        <pc:spChg chg="mod">
          <ac:chgData name="Katie D Sherman" userId="S::kscott@mvnu.edu::9aaef330-186c-4437-92e4-033e3b016108" providerId="AD" clId="Web-{B651DAB4-4F8E-92E8-823F-3955130A8934}" dt="2021-08-10T20:15:50.298" v="126" actId="14100"/>
          <ac:spMkLst>
            <pc:docMk/>
            <pc:sldMk cId="2603912409" sldId="300"/>
            <ac:spMk id="2" creationId="{B9BC40EB-67EC-45A2-B8DD-770F4A51F539}"/>
          </ac:spMkLst>
        </pc:spChg>
        <pc:spChg chg="add mod">
          <ac:chgData name="Katie D Sherman" userId="S::kscott@mvnu.edu::9aaef330-186c-4437-92e4-033e3b016108" providerId="AD" clId="Web-{B651DAB4-4F8E-92E8-823F-3955130A8934}" dt="2021-08-10T20:16:38.737" v="146" actId="20577"/>
          <ac:spMkLst>
            <pc:docMk/>
            <pc:sldMk cId="2603912409" sldId="300"/>
            <ac:spMk id="3" creationId="{7E797125-F400-4C5B-B2E7-3977BE60A490}"/>
          </ac:spMkLst>
        </pc:spChg>
      </pc:sldChg>
      <pc:sldChg chg="addSp delSp modSp add replId">
        <pc:chgData name="Katie D Sherman" userId="S::kscott@mvnu.edu::9aaef330-186c-4437-92e4-033e3b016108" providerId="AD" clId="Web-{B651DAB4-4F8E-92E8-823F-3955130A8934}" dt="2021-08-10T20:17:14.847" v="156" actId="1076"/>
        <pc:sldMkLst>
          <pc:docMk/>
          <pc:sldMk cId="2685587727" sldId="301"/>
        </pc:sldMkLst>
        <pc:spChg chg="del mod">
          <ac:chgData name="Katie D Sherman" userId="S::kscott@mvnu.edu::9aaef330-186c-4437-92e4-033e3b016108" providerId="AD" clId="Web-{B651DAB4-4F8E-92E8-823F-3955130A8934}" dt="2021-08-10T20:16:52.175" v="149"/>
          <ac:spMkLst>
            <pc:docMk/>
            <pc:sldMk cId="2685587727" sldId="301"/>
            <ac:spMk id="3" creationId="{7E797125-F400-4C5B-B2E7-3977BE60A490}"/>
          </ac:spMkLst>
        </pc:spChg>
        <pc:picChg chg="add mod">
          <ac:chgData name="Katie D Sherman" userId="S::kscott@mvnu.edu::9aaef330-186c-4437-92e4-033e3b016108" providerId="AD" clId="Web-{B651DAB4-4F8E-92E8-823F-3955130A8934}" dt="2021-08-10T20:17:14.847" v="156" actId="1076"/>
          <ac:picMkLst>
            <pc:docMk/>
            <pc:sldMk cId="2685587727" sldId="301"/>
            <ac:picMk id="4" creationId="{1DA153CE-2A26-47FD-BE34-E959ED0B1720}"/>
          </ac:picMkLst>
        </pc:picChg>
      </pc:sldChg>
      <pc:sldChg chg="addSp modSp new">
        <pc:chgData name="Katie D Sherman" userId="S::kscott@mvnu.edu::9aaef330-186c-4437-92e4-033e3b016108" providerId="AD" clId="Web-{B651DAB4-4F8E-92E8-823F-3955130A8934}" dt="2021-08-10T20:21:33.871" v="232" actId="20577"/>
        <pc:sldMkLst>
          <pc:docMk/>
          <pc:sldMk cId="507573401" sldId="302"/>
        </pc:sldMkLst>
        <pc:spChg chg="mod">
          <ac:chgData name="Katie D Sherman" userId="S::kscott@mvnu.edu::9aaef330-186c-4437-92e4-033e3b016108" providerId="AD" clId="Web-{B651DAB4-4F8E-92E8-823F-3955130A8934}" dt="2021-08-10T20:17:33.192" v="170" actId="20577"/>
          <ac:spMkLst>
            <pc:docMk/>
            <pc:sldMk cId="507573401" sldId="302"/>
            <ac:spMk id="2" creationId="{303E1DC6-E6A2-45C2-9A21-62DB0A863DA5}"/>
          </ac:spMkLst>
        </pc:spChg>
        <pc:spChg chg="add mod">
          <ac:chgData name="Katie D Sherman" userId="S::kscott@mvnu.edu::9aaef330-186c-4437-92e4-033e3b016108" providerId="AD" clId="Web-{B651DAB4-4F8E-92E8-823F-3955130A8934}" dt="2021-08-10T20:21:33.871" v="232" actId="20577"/>
          <ac:spMkLst>
            <pc:docMk/>
            <pc:sldMk cId="507573401" sldId="302"/>
            <ac:spMk id="3" creationId="{9A2B27FA-BBD0-400E-AE95-C1B9B15557FD}"/>
          </ac:spMkLst>
        </pc:spChg>
      </pc:sldChg>
    </pc:docChg>
  </pc:docChgLst>
  <pc:docChgLst>
    <pc:chgData name="Katie D Sherman" userId="S::kscott@mvnu.edu::9aaef330-186c-4437-92e4-033e3b016108" providerId="AD" clId="Web-{B550D397-DCF4-90D9-3B27-A80804522001}"/>
    <pc:docChg chg="modSld sldOrd">
      <pc:chgData name="Katie D Sherman" userId="S::kscott@mvnu.edu::9aaef330-186c-4437-92e4-033e3b016108" providerId="AD" clId="Web-{B550D397-DCF4-90D9-3B27-A80804522001}" dt="2021-08-11T16:26:22.904" v="7" actId="1076"/>
      <pc:docMkLst>
        <pc:docMk/>
      </pc:docMkLst>
      <pc:sldChg chg="modSp">
        <pc:chgData name="Katie D Sherman" userId="S::kscott@mvnu.edu::9aaef330-186c-4437-92e4-033e3b016108" providerId="AD" clId="Web-{B550D397-DCF4-90D9-3B27-A80804522001}" dt="2021-08-11T16:25:57.013" v="2" actId="20577"/>
        <pc:sldMkLst>
          <pc:docMk/>
          <pc:sldMk cId="3499820770" sldId="289"/>
        </pc:sldMkLst>
        <pc:spChg chg="mod">
          <ac:chgData name="Katie D Sherman" userId="S::kscott@mvnu.edu::9aaef330-186c-4437-92e4-033e3b016108" providerId="AD" clId="Web-{B550D397-DCF4-90D9-3B27-A80804522001}" dt="2021-08-11T16:25:57.013" v="2" actId="20577"/>
          <ac:spMkLst>
            <pc:docMk/>
            <pc:sldMk cId="3499820770" sldId="289"/>
            <ac:spMk id="3" creationId="{00000000-0000-0000-0000-000000000000}"/>
          </ac:spMkLst>
        </pc:spChg>
      </pc:sldChg>
      <pc:sldChg chg="ord">
        <pc:chgData name="Katie D Sherman" userId="S::kscott@mvnu.edu::9aaef330-186c-4437-92e4-033e3b016108" providerId="AD" clId="Web-{B550D397-DCF4-90D9-3B27-A80804522001}" dt="2021-08-11T16:24:00.761" v="0"/>
        <pc:sldMkLst>
          <pc:docMk/>
          <pc:sldMk cId="3774373889" sldId="296"/>
        </pc:sldMkLst>
      </pc:sldChg>
      <pc:sldChg chg="modSp">
        <pc:chgData name="Katie D Sherman" userId="S::kscott@mvnu.edu::9aaef330-186c-4437-92e4-033e3b016108" providerId="AD" clId="Web-{B550D397-DCF4-90D9-3B27-A80804522001}" dt="2021-08-11T16:26:22.904" v="7" actId="1076"/>
        <pc:sldMkLst>
          <pc:docMk/>
          <pc:sldMk cId="859014825" sldId="297"/>
        </pc:sldMkLst>
        <pc:spChg chg="mod">
          <ac:chgData name="Katie D Sherman" userId="S::kscott@mvnu.edu::9aaef330-186c-4437-92e4-033e3b016108" providerId="AD" clId="Web-{B550D397-DCF4-90D9-3B27-A80804522001}" dt="2021-08-11T16:26:22.904" v="7" actId="1076"/>
          <ac:spMkLst>
            <pc:docMk/>
            <pc:sldMk cId="859014825" sldId="297"/>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52F7B-FC11-4965-A59B-7C0F56DF2F42}" type="datetimeFigureOut">
              <a:rPr lang="en-US" smtClean="0"/>
              <a:t>8/11/2021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177DC-7AF3-492B-8397-02374C4A79AD}" type="slidenum">
              <a:rPr lang="en-US" smtClean="0"/>
              <a:t>‹#›</a:t>
            </a:fld>
            <a:endParaRPr lang="en-US"/>
          </a:p>
        </p:txBody>
      </p:sp>
    </p:spTree>
    <p:extLst>
      <p:ext uri="{BB962C8B-B14F-4D97-AF65-F5344CB8AC3E}">
        <p14:creationId xmlns:p14="http://schemas.microsoft.com/office/powerpoint/2010/main" val="201371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1</a:t>
            </a:fld>
            <a:endParaRPr lang="en-US"/>
          </a:p>
        </p:txBody>
      </p:sp>
    </p:spTree>
    <p:extLst>
      <p:ext uri="{BB962C8B-B14F-4D97-AF65-F5344CB8AC3E}">
        <p14:creationId xmlns:p14="http://schemas.microsoft.com/office/powerpoint/2010/main" val="116652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10</a:t>
            </a:fld>
            <a:endParaRPr lang="en-US"/>
          </a:p>
        </p:txBody>
      </p:sp>
    </p:spTree>
    <p:extLst>
      <p:ext uri="{BB962C8B-B14F-4D97-AF65-F5344CB8AC3E}">
        <p14:creationId xmlns:p14="http://schemas.microsoft.com/office/powerpoint/2010/main" val="346680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11</a:t>
            </a:fld>
            <a:endParaRPr lang="en-US"/>
          </a:p>
        </p:txBody>
      </p:sp>
    </p:spTree>
    <p:extLst>
      <p:ext uri="{BB962C8B-B14F-4D97-AF65-F5344CB8AC3E}">
        <p14:creationId xmlns:p14="http://schemas.microsoft.com/office/powerpoint/2010/main" val="388782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stuff needs changed, depending on what Chris says.</a:t>
            </a:r>
          </a:p>
        </p:txBody>
      </p:sp>
      <p:sp>
        <p:nvSpPr>
          <p:cNvPr id="4" name="Slide Number Placeholder 3"/>
          <p:cNvSpPr>
            <a:spLocks noGrp="1"/>
          </p:cNvSpPr>
          <p:nvPr>
            <p:ph type="sldNum" sz="quarter" idx="10"/>
          </p:nvPr>
        </p:nvSpPr>
        <p:spPr/>
        <p:txBody>
          <a:bodyPr/>
          <a:lstStyle/>
          <a:p>
            <a:fld id="{BE9177DC-7AF3-492B-8397-02374C4A79AD}" type="slidenum">
              <a:rPr lang="en-US" smtClean="0"/>
              <a:t>12</a:t>
            </a:fld>
            <a:endParaRPr lang="en-US"/>
          </a:p>
        </p:txBody>
      </p:sp>
    </p:spTree>
    <p:extLst>
      <p:ext uri="{BB962C8B-B14F-4D97-AF65-F5344CB8AC3E}">
        <p14:creationId xmlns:p14="http://schemas.microsoft.com/office/powerpoint/2010/main" val="1182900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list of interim measures</a:t>
            </a:r>
            <a:r>
              <a:rPr lang="en-US" baseline="0" dirty="0"/>
              <a:t> after this?</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13</a:t>
            </a:fld>
            <a:endParaRPr lang="en-US"/>
          </a:p>
        </p:txBody>
      </p:sp>
    </p:spTree>
    <p:extLst>
      <p:ext uri="{BB962C8B-B14F-4D97-AF65-F5344CB8AC3E}">
        <p14:creationId xmlns:p14="http://schemas.microsoft.com/office/powerpoint/2010/main" val="23894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a:t>
            </a:r>
            <a:r>
              <a:rPr lang="en-US" baseline="0" dirty="0"/>
              <a:t> need adjusted</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14</a:t>
            </a:fld>
            <a:endParaRPr lang="en-US"/>
          </a:p>
        </p:txBody>
      </p:sp>
    </p:spTree>
    <p:extLst>
      <p:ext uri="{BB962C8B-B14F-4D97-AF65-F5344CB8AC3E}">
        <p14:creationId xmlns:p14="http://schemas.microsoft.com/office/powerpoint/2010/main" val="3055519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really depends on jurisdiction. If we have control over the respondent and what's going on, both. So a guest group on campus may not fall into our jurisdiction because we don't put on the event. But, a sports camp over the summer, a campus visit, </a:t>
            </a:r>
            <a:r>
              <a:rPr lang="en-US" dirty="0" err="1"/>
              <a:t>etc</a:t>
            </a:r>
            <a:r>
              <a:rPr lang="en-US" dirty="0"/>
              <a:t>, would fall under Title IX.</a:t>
            </a:r>
          </a:p>
        </p:txBody>
      </p:sp>
      <p:sp>
        <p:nvSpPr>
          <p:cNvPr id="4" name="Slide Number Placeholder 3"/>
          <p:cNvSpPr>
            <a:spLocks noGrp="1"/>
          </p:cNvSpPr>
          <p:nvPr>
            <p:ph type="sldNum" sz="quarter" idx="10"/>
          </p:nvPr>
        </p:nvSpPr>
        <p:spPr/>
        <p:txBody>
          <a:bodyPr/>
          <a:lstStyle/>
          <a:p>
            <a:fld id="{BE9177DC-7AF3-492B-8397-02374C4A79AD}" type="slidenum">
              <a:rPr lang="en-US" smtClean="0"/>
              <a:t>15</a:t>
            </a:fld>
            <a:endParaRPr lang="en-US"/>
          </a:p>
        </p:txBody>
      </p:sp>
    </p:spTree>
    <p:extLst>
      <p:ext uri="{BB962C8B-B14F-4D97-AF65-F5344CB8AC3E}">
        <p14:creationId xmlns:p14="http://schemas.microsoft.com/office/powerpoint/2010/main" val="3450702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17</a:t>
            </a:fld>
            <a:endParaRPr lang="en-US"/>
          </a:p>
        </p:txBody>
      </p:sp>
    </p:spTree>
    <p:extLst>
      <p:ext uri="{BB962C8B-B14F-4D97-AF65-F5344CB8AC3E}">
        <p14:creationId xmlns:p14="http://schemas.microsoft.com/office/powerpoint/2010/main" val="1549488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E9177DC-7AF3-492B-8397-02374C4A79AD}" type="slidenum">
              <a:rPr lang="en-US" smtClean="0"/>
              <a:t>18</a:t>
            </a:fld>
            <a:endParaRPr lang="en-US"/>
          </a:p>
        </p:txBody>
      </p:sp>
    </p:spTree>
    <p:extLst>
      <p:ext uri="{BB962C8B-B14F-4D97-AF65-F5344CB8AC3E}">
        <p14:creationId xmlns:p14="http://schemas.microsoft.com/office/powerpoint/2010/main" val="971185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19</a:t>
            </a:fld>
            <a:endParaRPr lang="en-US"/>
          </a:p>
        </p:txBody>
      </p:sp>
    </p:spTree>
    <p:extLst>
      <p:ext uri="{BB962C8B-B14F-4D97-AF65-F5344CB8AC3E}">
        <p14:creationId xmlns:p14="http://schemas.microsoft.com/office/powerpoint/2010/main" val="279243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 options</a:t>
            </a:r>
            <a:r>
              <a:rPr lang="en-US" baseline="0" dirty="0"/>
              <a:t> include in person to Title IX </a:t>
            </a:r>
            <a:r>
              <a:rPr lang="en-US" baseline="0" dirty="0" err="1"/>
              <a:t>coor</a:t>
            </a:r>
            <a:r>
              <a:rPr lang="en-US" baseline="0" dirty="0"/>
              <a:t> (preferred), to a responsible employee, online incident report, anonymous (limits to what we can do and cannot be done by an EE). Talk about amnesty policy here.</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20</a:t>
            </a:fld>
            <a:endParaRPr lang="en-US"/>
          </a:p>
        </p:txBody>
      </p:sp>
    </p:spTree>
    <p:extLst>
      <p:ext uri="{BB962C8B-B14F-4D97-AF65-F5344CB8AC3E}">
        <p14:creationId xmlns:p14="http://schemas.microsoft.com/office/powerpoint/2010/main" val="421478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need to change this title</a:t>
            </a:r>
          </a:p>
        </p:txBody>
      </p:sp>
      <p:sp>
        <p:nvSpPr>
          <p:cNvPr id="4" name="Slide Number Placeholder 3"/>
          <p:cNvSpPr>
            <a:spLocks noGrp="1"/>
          </p:cNvSpPr>
          <p:nvPr>
            <p:ph type="sldNum" sz="quarter" idx="10"/>
          </p:nvPr>
        </p:nvSpPr>
        <p:spPr/>
        <p:txBody>
          <a:bodyPr/>
          <a:lstStyle/>
          <a:p>
            <a:fld id="{BE9177DC-7AF3-492B-8397-02374C4A79AD}" type="slidenum">
              <a:rPr lang="en-US" smtClean="0"/>
              <a:t>2</a:t>
            </a:fld>
            <a:endParaRPr lang="en-US"/>
          </a:p>
        </p:txBody>
      </p:sp>
    </p:spTree>
    <p:extLst>
      <p:ext uri="{BB962C8B-B14F-4D97-AF65-F5344CB8AC3E}">
        <p14:creationId xmlns:p14="http://schemas.microsoft.com/office/powerpoint/2010/main" val="171576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pronouns-</a:t>
            </a:r>
            <a:r>
              <a:rPr lang="en-US" baseline="0" dirty="0"/>
              <a:t> isn’t clear who you’re talking about</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21</a:t>
            </a:fld>
            <a:endParaRPr lang="en-US"/>
          </a:p>
        </p:txBody>
      </p:sp>
    </p:spTree>
    <p:extLst>
      <p:ext uri="{BB962C8B-B14F-4D97-AF65-F5344CB8AC3E}">
        <p14:creationId xmlns:p14="http://schemas.microsoft.com/office/powerpoint/2010/main" val="3990069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Transportation considerations</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22</a:t>
            </a:fld>
            <a:endParaRPr lang="en-US"/>
          </a:p>
        </p:txBody>
      </p:sp>
    </p:spTree>
    <p:extLst>
      <p:ext uri="{BB962C8B-B14F-4D97-AF65-F5344CB8AC3E}">
        <p14:creationId xmlns:p14="http://schemas.microsoft.com/office/powerpoint/2010/main" val="2696222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23</a:t>
            </a:fld>
            <a:endParaRPr lang="en-US"/>
          </a:p>
        </p:txBody>
      </p:sp>
    </p:spTree>
    <p:extLst>
      <p:ext uri="{BB962C8B-B14F-4D97-AF65-F5344CB8AC3E}">
        <p14:creationId xmlns:p14="http://schemas.microsoft.com/office/powerpoint/2010/main" val="3964790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E9177DC-7AF3-492B-8397-02374C4A79AD}" type="slidenum">
              <a:rPr lang="en-US" smtClean="0"/>
              <a:t>24</a:t>
            </a:fld>
            <a:endParaRPr lang="en-US"/>
          </a:p>
        </p:txBody>
      </p:sp>
    </p:spTree>
    <p:extLst>
      <p:ext uri="{BB962C8B-B14F-4D97-AF65-F5344CB8AC3E}">
        <p14:creationId xmlns:p14="http://schemas.microsoft.com/office/powerpoint/2010/main" val="2847373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25</a:t>
            </a:fld>
            <a:endParaRPr lang="en-US"/>
          </a:p>
        </p:txBody>
      </p:sp>
    </p:spTree>
    <p:extLst>
      <p:ext uri="{BB962C8B-B14F-4D97-AF65-F5344CB8AC3E}">
        <p14:creationId xmlns:p14="http://schemas.microsoft.com/office/powerpoint/2010/main" val="3788196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26</a:t>
            </a:fld>
            <a:endParaRPr lang="en-US"/>
          </a:p>
        </p:txBody>
      </p:sp>
    </p:spTree>
    <p:extLst>
      <p:ext uri="{BB962C8B-B14F-4D97-AF65-F5344CB8AC3E}">
        <p14:creationId xmlns:p14="http://schemas.microsoft.com/office/powerpoint/2010/main" val="287168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t>
            </a:r>
            <a:r>
              <a:rPr lang="en-US"/>
              <a:t>general processes</a:t>
            </a:r>
          </a:p>
        </p:txBody>
      </p:sp>
      <p:sp>
        <p:nvSpPr>
          <p:cNvPr id="4" name="Slide Number Placeholder 3"/>
          <p:cNvSpPr>
            <a:spLocks noGrp="1"/>
          </p:cNvSpPr>
          <p:nvPr>
            <p:ph type="sldNum" sz="quarter" idx="10"/>
          </p:nvPr>
        </p:nvSpPr>
        <p:spPr/>
        <p:txBody>
          <a:bodyPr/>
          <a:lstStyle/>
          <a:p>
            <a:fld id="{BE9177DC-7AF3-492B-8397-02374C4A79AD}" type="slidenum">
              <a:rPr lang="en-US" smtClean="0"/>
              <a:t>32</a:t>
            </a:fld>
            <a:endParaRPr lang="en-US"/>
          </a:p>
        </p:txBody>
      </p:sp>
    </p:spTree>
    <p:extLst>
      <p:ext uri="{BB962C8B-B14F-4D97-AF65-F5344CB8AC3E}">
        <p14:creationId xmlns:p14="http://schemas.microsoft.com/office/powerpoint/2010/main" val="295844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Clery</a:t>
            </a:r>
            <a:r>
              <a:rPr lang="en-US" dirty="0"/>
              <a:t> requires</a:t>
            </a:r>
            <a:r>
              <a:rPr lang="en-US" baseline="0" dirty="0"/>
              <a:t> Title IX people to educate on what they’re responsible to report since </a:t>
            </a:r>
            <a:r>
              <a:rPr lang="en-US" baseline="0" dirty="0" err="1"/>
              <a:t>Clery</a:t>
            </a:r>
            <a:r>
              <a:rPr lang="en-US" baseline="0" dirty="0"/>
              <a:t> effects it.</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3</a:t>
            </a:fld>
            <a:endParaRPr lang="en-US"/>
          </a:p>
        </p:txBody>
      </p:sp>
    </p:spTree>
    <p:extLst>
      <p:ext uri="{BB962C8B-B14F-4D97-AF65-F5344CB8AC3E}">
        <p14:creationId xmlns:p14="http://schemas.microsoft.com/office/powerpoint/2010/main" val="133308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4</a:t>
            </a:fld>
            <a:endParaRPr lang="en-US"/>
          </a:p>
        </p:txBody>
      </p:sp>
    </p:spTree>
    <p:extLst>
      <p:ext uri="{BB962C8B-B14F-4D97-AF65-F5344CB8AC3E}">
        <p14:creationId xmlns:p14="http://schemas.microsoft.com/office/powerpoint/2010/main" val="192794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5</a:t>
            </a:fld>
            <a:endParaRPr lang="en-US"/>
          </a:p>
        </p:txBody>
      </p:sp>
    </p:spTree>
    <p:extLst>
      <p:ext uri="{BB962C8B-B14F-4D97-AF65-F5344CB8AC3E}">
        <p14:creationId xmlns:p14="http://schemas.microsoft.com/office/powerpoint/2010/main" val="2959548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University sponsored events,</a:t>
            </a:r>
            <a:r>
              <a:rPr lang="en-US" baseline="0" dirty="0"/>
              <a:t> anything that has an effect on our campus community (community member)</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6</a:t>
            </a:fld>
            <a:endParaRPr lang="en-US"/>
          </a:p>
        </p:txBody>
      </p:sp>
    </p:spTree>
    <p:extLst>
      <p:ext uri="{BB962C8B-B14F-4D97-AF65-F5344CB8AC3E}">
        <p14:creationId xmlns:p14="http://schemas.microsoft.com/office/powerpoint/2010/main" val="144619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Shouldn’t sexual assault be here?</a:t>
            </a:r>
          </a:p>
        </p:txBody>
      </p:sp>
      <p:sp>
        <p:nvSpPr>
          <p:cNvPr id="4" name="Slide Number Placeholder 3"/>
          <p:cNvSpPr>
            <a:spLocks noGrp="1"/>
          </p:cNvSpPr>
          <p:nvPr>
            <p:ph type="sldNum" sz="quarter" idx="10"/>
          </p:nvPr>
        </p:nvSpPr>
        <p:spPr/>
        <p:txBody>
          <a:bodyPr/>
          <a:lstStyle/>
          <a:p>
            <a:fld id="{BE9177DC-7AF3-492B-8397-02374C4A79AD}" type="slidenum">
              <a:rPr lang="en-US" smtClean="0"/>
              <a:t>7</a:t>
            </a:fld>
            <a:endParaRPr lang="en-US"/>
          </a:p>
        </p:txBody>
      </p:sp>
    </p:spTree>
    <p:extLst>
      <p:ext uri="{BB962C8B-B14F-4D97-AF65-F5344CB8AC3E}">
        <p14:creationId xmlns:p14="http://schemas.microsoft.com/office/powerpoint/2010/main" val="328259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we are not confidential resources. Move investigation</a:t>
            </a:r>
            <a:r>
              <a:rPr lang="en-US" baseline="0" dirty="0"/>
              <a:t> unit to the processes</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8</a:t>
            </a:fld>
            <a:endParaRPr lang="en-US"/>
          </a:p>
        </p:txBody>
      </p:sp>
    </p:spTree>
    <p:extLst>
      <p:ext uri="{BB962C8B-B14F-4D97-AF65-F5344CB8AC3E}">
        <p14:creationId xmlns:p14="http://schemas.microsoft.com/office/powerpoint/2010/main" val="188906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9</a:t>
            </a:fld>
            <a:endParaRPr lang="en-US"/>
          </a:p>
        </p:txBody>
      </p:sp>
    </p:spTree>
    <p:extLst>
      <p:ext uri="{BB962C8B-B14F-4D97-AF65-F5344CB8AC3E}">
        <p14:creationId xmlns:p14="http://schemas.microsoft.com/office/powerpoint/2010/main" val="416351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4B2C15-8770-7F46-AD39-31F0870958B9}"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78570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4269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121082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22814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B2C15-8770-7F46-AD39-31F0870958B9}"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40992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B2C15-8770-7F46-AD39-31F0870958B9}"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89459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B2C15-8770-7F46-AD39-31F0870958B9}"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35048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B2C15-8770-7F46-AD39-31F0870958B9}"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42402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B2C15-8770-7F46-AD39-31F0870958B9}" type="datetimeFigureOut">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1683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B2C15-8770-7F46-AD39-31F0870958B9}"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926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B2C15-8770-7F46-AD39-31F0870958B9}"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56449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B2C15-8770-7F46-AD39-31F0870958B9}" type="datetimeFigureOut">
              <a:rPr lang="en-US" smtClean="0"/>
              <a:t>8/11/2021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026A4-848F-5D43-A53B-4072046B4277}" type="slidenum">
              <a:rPr lang="en-US" smtClean="0"/>
              <a:t>‹#›</a:t>
            </a:fld>
            <a:endParaRPr lang="en-US"/>
          </a:p>
        </p:txBody>
      </p:sp>
    </p:spTree>
    <p:extLst>
      <p:ext uri="{BB962C8B-B14F-4D97-AF65-F5344CB8AC3E}">
        <p14:creationId xmlns:p14="http://schemas.microsoft.com/office/powerpoint/2010/main" val="21438607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vnu.edu/titlei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www.mvnu.edu/titlei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599" y="3886200"/>
            <a:ext cx="6869151" cy="1752600"/>
          </a:xfrm>
        </p:spPr>
        <p:txBody>
          <a:bodyPr>
            <a:normAutofit/>
          </a:bodyPr>
          <a:lstStyle/>
          <a:p>
            <a:r>
              <a:rPr lang="en-US" sz="4800" b="1" i="1" dirty="0">
                <a:solidFill>
                  <a:schemeClr val="accent3">
                    <a:lumMod val="60000"/>
                    <a:lumOff val="40000"/>
                  </a:schemeClr>
                </a:solidFill>
              </a:rPr>
              <a:t>Employee Training</a:t>
            </a:r>
          </a:p>
          <a:p>
            <a:r>
              <a:rPr lang="en-US" sz="4800" b="1" i="1" dirty="0">
                <a:solidFill>
                  <a:schemeClr val="accent3">
                    <a:lumMod val="60000"/>
                    <a:lumOff val="40000"/>
                  </a:schemeClr>
                </a:solidFill>
              </a:rPr>
              <a:t>August 2021</a:t>
            </a:r>
          </a:p>
        </p:txBody>
      </p:sp>
      <p:pic>
        <p:nvPicPr>
          <p:cNvPr id="5" name="Picture 4" descr="TitleIX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897" y="448234"/>
            <a:ext cx="5088284" cy="3193336"/>
          </a:xfrm>
          <a:prstGeom prst="rect">
            <a:avLst/>
          </a:prstGeom>
        </p:spPr>
      </p:pic>
    </p:spTree>
    <p:extLst>
      <p:ext uri="{BB962C8B-B14F-4D97-AF65-F5344CB8AC3E}">
        <p14:creationId xmlns:p14="http://schemas.microsoft.com/office/powerpoint/2010/main" val="1982851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Title IX is NOT</a:t>
            </a:r>
          </a:p>
        </p:txBody>
      </p:sp>
      <p:sp>
        <p:nvSpPr>
          <p:cNvPr id="3" name="Content Placeholder 2"/>
          <p:cNvSpPr>
            <a:spLocks noGrp="1"/>
          </p:cNvSpPr>
          <p:nvPr>
            <p:ph idx="1"/>
          </p:nvPr>
        </p:nvSpPr>
        <p:spPr>
          <a:xfrm>
            <a:off x="457200" y="1912471"/>
            <a:ext cx="8229600" cy="4213692"/>
          </a:xfrm>
        </p:spPr>
        <p:txBody>
          <a:bodyPr>
            <a:normAutofit/>
          </a:bodyPr>
          <a:lstStyle/>
          <a:p>
            <a:r>
              <a:rPr lang="en-US" sz="4000" i="1" dirty="0"/>
              <a:t>Not only </a:t>
            </a:r>
            <a:r>
              <a:rPr lang="en-US" sz="4000" dirty="0"/>
              <a:t>for athletics</a:t>
            </a:r>
          </a:p>
          <a:p>
            <a:endParaRPr lang="en-US" sz="4000" dirty="0"/>
          </a:p>
          <a:p>
            <a:r>
              <a:rPr lang="en-US" sz="4000" i="1" dirty="0"/>
              <a:t>Not only </a:t>
            </a:r>
            <a:r>
              <a:rPr lang="en-US" sz="4000" dirty="0"/>
              <a:t>for women</a:t>
            </a:r>
          </a:p>
          <a:p>
            <a:endParaRPr lang="en-US" sz="4000" dirty="0"/>
          </a:p>
          <a:p>
            <a:r>
              <a:rPr lang="en-US" sz="4000" i="1" dirty="0"/>
              <a:t>Not only </a:t>
            </a:r>
            <a:r>
              <a:rPr lang="en-US" sz="4000" dirty="0"/>
              <a:t>about sexual assault </a:t>
            </a:r>
          </a:p>
        </p:txBody>
      </p:sp>
    </p:spTree>
    <p:extLst>
      <p:ext uri="{BB962C8B-B14F-4D97-AF65-F5344CB8AC3E}">
        <p14:creationId xmlns:p14="http://schemas.microsoft.com/office/powerpoint/2010/main" val="256539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is Title IX?</a:t>
            </a:r>
          </a:p>
        </p:txBody>
      </p:sp>
      <p:sp>
        <p:nvSpPr>
          <p:cNvPr id="3" name="Content Placeholder 2"/>
          <p:cNvSpPr>
            <a:spLocks noGrp="1"/>
          </p:cNvSpPr>
          <p:nvPr>
            <p:ph idx="1"/>
          </p:nvPr>
        </p:nvSpPr>
        <p:spPr>
          <a:xfrm>
            <a:off x="457200" y="1748118"/>
            <a:ext cx="8229600" cy="4557058"/>
          </a:xfrm>
        </p:spPr>
        <p:txBody>
          <a:bodyPr>
            <a:normAutofit/>
          </a:bodyPr>
          <a:lstStyle/>
          <a:p>
            <a:pPr lvl="0" fontAlgn="base"/>
            <a:r>
              <a:rPr lang="en-US" b="1" dirty="0">
                <a:solidFill>
                  <a:srgbClr val="FFFF00"/>
                </a:solidFill>
              </a:rPr>
              <a:t>Environment free from harassment</a:t>
            </a:r>
            <a:endParaRPr lang="en-US" sz="1100" b="1" dirty="0">
              <a:solidFill>
                <a:srgbClr val="FFFF00"/>
              </a:solidFill>
            </a:endParaRPr>
          </a:p>
          <a:p>
            <a:pPr lvl="1" fontAlgn="base"/>
            <a:r>
              <a:rPr lang="en-US" dirty="0"/>
              <a:t>Speech, behavior, images</a:t>
            </a:r>
            <a:br>
              <a:rPr lang="en-US" sz="1600" dirty="0"/>
            </a:br>
            <a:endParaRPr lang="en-US" sz="1600" dirty="0"/>
          </a:p>
          <a:p>
            <a:pPr lvl="0" fontAlgn="base"/>
            <a:r>
              <a:rPr lang="en-US" b="1" dirty="0"/>
              <a:t>Schools Must:</a:t>
            </a:r>
            <a:endParaRPr lang="en-US" sz="1100" b="1" dirty="0"/>
          </a:p>
          <a:p>
            <a:pPr lvl="2" fontAlgn="base"/>
            <a:r>
              <a:rPr lang="en-US" b="1" i="1" dirty="0">
                <a:solidFill>
                  <a:srgbClr val="FFFF00"/>
                </a:solidFill>
              </a:rPr>
              <a:t>Stop</a:t>
            </a:r>
            <a:r>
              <a:rPr lang="en-US" i="1" dirty="0">
                <a:solidFill>
                  <a:srgbClr val="FFFF00"/>
                </a:solidFill>
              </a:rPr>
              <a:t> -- the behavior</a:t>
            </a:r>
            <a:r>
              <a:rPr lang="en-US" sz="1200" i="1" dirty="0">
                <a:solidFill>
                  <a:srgbClr val="FFFF00"/>
                </a:solidFill>
              </a:rPr>
              <a:t> </a:t>
            </a:r>
          </a:p>
          <a:p>
            <a:pPr lvl="2" fontAlgn="base"/>
            <a:r>
              <a:rPr lang="en-US" b="1" i="1" dirty="0">
                <a:solidFill>
                  <a:srgbClr val="FFFF00"/>
                </a:solidFill>
              </a:rPr>
              <a:t>Prevent</a:t>
            </a:r>
            <a:r>
              <a:rPr lang="en-US" i="1" dirty="0">
                <a:solidFill>
                  <a:srgbClr val="FFFF00"/>
                </a:solidFill>
              </a:rPr>
              <a:t> -- the behavior from recurring </a:t>
            </a:r>
          </a:p>
          <a:p>
            <a:pPr lvl="2" fontAlgn="base"/>
            <a:r>
              <a:rPr lang="en-US" b="1" i="1" dirty="0">
                <a:solidFill>
                  <a:srgbClr val="FFFF00"/>
                </a:solidFill>
              </a:rPr>
              <a:t>Remedy</a:t>
            </a:r>
            <a:r>
              <a:rPr lang="en-US" i="1" dirty="0">
                <a:solidFill>
                  <a:srgbClr val="FFFF00"/>
                </a:solidFill>
              </a:rPr>
              <a:t> </a:t>
            </a:r>
            <a:r>
              <a:rPr lang="mr-IN" i="1" dirty="0">
                <a:solidFill>
                  <a:srgbClr val="FFFF00"/>
                </a:solidFill>
              </a:rPr>
              <a:t>–</a:t>
            </a:r>
            <a:r>
              <a:rPr lang="en-US" i="1" dirty="0">
                <a:solidFill>
                  <a:srgbClr val="FFFF00"/>
                </a:solidFill>
              </a:rPr>
              <a:t> the effects of behavior</a:t>
            </a:r>
          </a:p>
          <a:p>
            <a:pPr marL="914400" lvl="2" indent="0" fontAlgn="base">
              <a:buNone/>
            </a:pPr>
            <a:endParaRPr lang="en-US" sz="1600" dirty="0"/>
          </a:p>
          <a:p>
            <a:endParaRPr lang="en-US" dirty="0"/>
          </a:p>
        </p:txBody>
      </p:sp>
    </p:spTree>
    <p:extLst>
      <p:ext uri="{BB962C8B-B14F-4D97-AF65-F5344CB8AC3E}">
        <p14:creationId xmlns:p14="http://schemas.microsoft.com/office/powerpoint/2010/main" val="47552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472"/>
            <a:ext cx="8229600" cy="753552"/>
          </a:xfrm>
        </p:spPr>
        <p:txBody>
          <a:bodyPr>
            <a:normAutofit fontScale="90000"/>
          </a:bodyPr>
          <a:lstStyle/>
          <a:p>
            <a:r>
              <a:rPr lang="en-US" b="1" dirty="0"/>
              <a:t>Scope of Policy</a:t>
            </a:r>
          </a:p>
        </p:txBody>
      </p:sp>
      <p:sp>
        <p:nvSpPr>
          <p:cNvPr id="3" name="Content Placeholder 2"/>
          <p:cNvSpPr>
            <a:spLocks noGrp="1"/>
          </p:cNvSpPr>
          <p:nvPr>
            <p:ph idx="1"/>
          </p:nvPr>
        </p:nvSpPr>
        <p:spPr>
          <a:xfrm>
            <a:off x="369276" y="888024"/>
            <a:ext cx="8229600" cy="5736664"/>
          </a:xfrm>
        </p:spPr>
        <p:txBody>
          <a:bodyPr>
            <a:normAutofit lnSpcReduction="10000"/>
          </a:bodyPr>
          <a:lstStyle/>
          <a:p>
            <a:pPr marL="0" indent="0" algn="ctr">
              <a:buNone/>
            </a:pPr>
            <a:r>
              <a:rPr lang="en-US" dirty="0"/>
              <a:t>Title IX policy </a:t>
            </a:r>
            <a:r>
              <a:rPr lang="en-US" u="sng" dirty="0"/>
              <a:t>applies to all University employees and students.</a:t>
            </a:r>
            <a:endParaRPr lang="en-US" dirty="0"/>
          </a:p>
          <a:p>
            <a:pPr marL="0" lvl="0" indent="0" fontAlgn="base">
              <a:buNone/>
            </a:pPr>
            <a:r>
              <a:rPr lang="en-US" sz="3600" b="1" dirty="0"/>
              <a:t>Title IX:</a:t>
            </a:r>
          </a:p>
          <a:p>
            <a:pPr lvl="0" fontAlgn="base"/>
            <a:r>
              <a:rPr lang="en-US" sz="2800" b="1" dirty="0"/>
              <a:t>Prohibited Conduct Occurring</a:t>
            </a:r>
            <a:r>
              <a:rPr lang="en-US" sz="2800" dirty="0"/>
              <a:t>:</a:t>
            </a:r>
            <a:endParaRPr lang="en-US" sz="1050" dirty="0"/>
          </a:p>
          <a:p>
            <a:pPr lvl="1" fontAlgn="base"/>
            <a:r>
              <a:rPr lang="en-US" dirty="0"/>
              <a:t>In the United States</a:t>
            </a:r>
          </a:p>
          <a:p>
            <a:pPr lvl="1" fontAlgn="base"/>
            <a:r>
              <a:rPr lang="en-US" dirty="0"/>
              <a:t>A program or activity where MVNU has substantial control over both</a:t>
            </a:r>
          </a:p>
          <a:p>
            <a:pPr lvl="2" fontAlgn="base"/>
            <a:r>
              <a:rPr lang="en-US" sz="2000" dirty="0"/>
              <a:t>The context</a:t>
            </a:r>
          </a:p>
          <a:p>
            <a:pPr lvl="2" fontAlgn="base"/>
            <a:r>
              <a:rPr lang="en-US" sz="2000" dirty="0"/>
              <a:t>Respondent</a:t>
            </a:r>
          </a:p>
          <a:p>
            <a:pPr lvl="2" fontAlgn="base"/>
            <a:r>
              <a:rPr lang="en-US" sz="2000" dirty="0"/>
              <a:t>Sexual Harassment</a:t>
            </a:r>
          </a:p>
          <a:p>
            <a:pPr lvl="3" fontAlgn="base"/>
            <a:r>
              <a:rPr lang="en-US" sz="1600" dirty="0"/>
              <a:t>Quid Pro Quo</a:t>
            </a:r>
          </a:p>
          <a:p>
            <a:pPr lvl="3" fontAlgn="base"/>
            <a:r>
              <a:rPr lang="en-US" sz="1600" dirty="0"/>
              <a:t>Hostile Environment that is</a:t>
            </a:r>
          </a:p>
          <a:p>
            <a:pPr lvl="4" fontAlgn="base"/>
            <a:r>
              <a:rPr lang="en-US" sz="1600" dirty="0"/>
              <a:t>Severe</a:t>
            </a:r>
          </a:p>
          <a:p>
            <a:pPr lvl="4" fontAlgn="base"/>
            <a:r>
              <a:rPr lang="en-US" sz="1600" dirty="0"/>
              <a:t>Offensive </a:t>
            </a:r>
          </a:p>
          <a:p>
            <a:pPr lvl="4" fontAlgn="base"/>
            <a:r>
              <a:rPr lang="en-US" sz="1600" dirty="0"/>
              <a:t>Pervasive (wide spread)</a:t>
            </a:r>
          </a:p>
          <a:p>
            <a:pPr marL="457200" lvl="1" indent="0" fontAlgn="base">
              <a:buNone/>
            </a:pPr>
            <a:endParaRPr lang="en-US" sz="3400" dirty="0"/>
          </a:p>
          <a:p>
            <a:pPr lvl="1" fontAlgn="base"/>
            <a:endParaRPr lang="en-US" sz="3400" dirty="0"/>
          </a:p>
          <a:p>
            <a:endParaRPr lang="en-US" dirty="0"/>
          </a:p>
        </p:txBody>
      </p:sp>
    </p:spTree>
    <p:extLst>
      <p:ext uri="{BB962C8B-B14F-4D97-AF65-F5344CB8AC3E}">
        <p14:creationId xmlns:p14="http://schemas.microsoft.com/office/powerpoint/2010/main" val="165681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Scope of Policy</a:t>
            </a:r>
          </a:p>
        </p:txBody>
      </p:sp>
      <p:sp>
        <p:nvSpPr>
          <p:cNvPr id="3" name="Content Placeholder 2"/>
          <p:cNvSpPr>
            <a:spLocks noGrp="1"/>
          </p:cNvSpPr>
          <p:nvPr>
            <p:ph idx="1"/>
          </p:nvPr>
        </p:nvSpPr>
        <p:spPr>
          <a:xfrm>
            <a:off x="298938" y="1712282"/>
            <a:ext cx="8387862" cy="4655586"/>
          </a:xfrm>
        </p:spPr>
        <p:txBody>
          <a:bodyPr vert="horz" lIns="91440" tIns="45720" rIns="91440" bIns="45720" rtlCol="0" anchor="t">
            <a:normAutofit lnSpcReduction="10000"/>
          </a:bodyPr>
          <a:lstStyle/>
          <a:p>
            <a:pPr lvl="0">
              <a:buFont typeface="Arial" panose="020B0604020202020204" pitchFamily="34" charset="0"/>
              <a:buChar char="•"/>
            </a:pPr>
            <a:r>
              <a:rPr lang="en-US" b="1" dirty="0"/>
              <a:t>Not Title IX (But still covered under our policy):</a:t>
            </a:r>
          </a:p>
          <a:p>
            <a:pPr lvl="0" fontAlgn="base"/>
            <a:r>
              <a:rPr lang="en-US" sz="2400" b="1" dirty="0"/>
              <a:t>Prohibited Conduct Occurring</a:t>
            </a:r>
            <a:r>
              <a:rPr lang="en-US" sz="2400" dirty="0"/>
              <a:t>:</a:t>
            </a:r>
            <a:endParaRPr lang="en-US" sz="2400" dirty="0">
              <a:cs typeface="Calibri"/>
            </a:endParaRPr>
          </a:p>
          <a:p>
            <a:pPr lvl="1" fontAlgn="base"/>
            <a:r>
              <a:rPr lang="en-US" sz="2400" dirty="0"/>
              <a:t>Anytime there is unwelcome, gender/sex conduct that adversely effects our students’ educational environment</a:t>
            </a:r>
            <a:endParaRPr lang="en-US" sz="2400" dirty="0">
              <a:cs typeface="Calibri"/>
            </a:endParaRPr>
          </a:p>
          <a:p>
            <a:pPr lvl="1" fontAlgn="base"/>
            <a:r>
              <a:rPr lang="en-US" sz="2400" dirty="0"/>
              <a:t>AND the conduct falls under the prohibited conduct in our Policy</a:t>
            </a:r>
            <a:endParaRPr lang="en-US" sz="2400" dirty="0">
              <a:cs typeface="Calibri"/>
            </a:endParaRPr>
          </a:p>
          <a:p>
            <a:pPr fontAlgn="base"/>
            <a:r>
              <a:rPr lang="en-US" sz="2800" dirty="0"/>
              <a:t> Regardless of when, where or with whom the conduct occurred, the </a:t>
            </a:r>
            <a:r>
              <a:rPr lang="en-US" sz="2800" u="sng" dirty="0">
                <a:solidFill>
                  <a:srgbClr val="FFFF00"/>
                </a:solidFill>
              </a:rPr>
              <a:t>University will offer resources and assistance </a:t>
            </a:r>
            <a:r>
              <a:rPr lang="en-US" sz="2800" dirty="0">
                <a:solidFill>
                  <a:srgbClr val="FFFFFF"/>
                </a:solidFill>
              </a:rPr>
              <a:t>to any individuals who have been affected by Prohibited Conduct.</a:t>
            </a:r>
            <a:endParaRPr lang="en-US" sz="2800" dirty="0"/>
          </a:p>
          <a:p>
            <a:pPr lvl="0">
              <a:buFont typeface="Wingdings" charset="2"/>
              <a:buChar char="v"/>
            </a:pPr>
            <a:endParaRPr lang="en-US" dirty="0"/>
          </a:p>
        </p:txBody>
      </p:sp>
    </p:spTree>
    <p:extLst>
      <p:ext uri="{BB962C8B-B14F-4D97-AF65-F5344CB8AC3E}">
        <p14:creationId xmlns:p14="http://schemas.microsoft.com/office/powerpoint/2010/main" val="3145794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Prohibited Conduct </a:t>
            </a:r>
          </a:p>
        </p:txBody>
      </p:sp>
      <p:sp>
        <p:nvSpPr>
          <p:cNvPr id="3" name="Content Placeholder 2"/>
          <p:cNvSpPr>
            <a:spLocks noGrp="1"/>
          </p:cNvSpPr>
          <p:nvPr>
            <p:ph idx="1"/>
          </p:nvPr>
        </p:nvSpPr>
        <p:spPr>
          <a:xfrm>
            <a:off x="457200" y="1310054"/>
            <a:ext cx="8229600" cy="5144534"/>
          </a:xfrm>
        </p:spPr>
        <p:txBody>
          <a:bodyPr>
            <a:normAutofit fontScale="85000" lnSpcReduction="20000"/>
          </a:bodyPr>
          <a:lstStyle/>
          <a:p>
            <a:pPr lvl="0"/>
            <a:r>
              <a:rPr lang="en-US" dirty="0">
                <a:solidFill>
                  <a:srgbClr val="FFFF00"/>
                </a:solidFill>
              </a:rPr>
              <a:t>Sexual Harassment</a:t>
            </a:r>
          </a:p>
          <a:p>
            <a:pPr lvl="0"/>
            <a:r>
              <a:rPr lang="en-US" dirty="0"/>
              <a:t>Sex/Gender Discrimination (disparate treatment because of sex)</a:t>
            </a:r>
          </a:p>
          <a:p>
            <a:pPr lvl="0"/>
            <a:r>
              <a:rPr lang="en-US" dirty="0">
                <a:solidFill>
                  <a:srgbClr val="FFFF00"/>
                </a:solidFill>
              </a:rPr>
              <a:t>Sexual Assault</a:t>
            </a:r>
          </a:p>
          <a:p>
            <a:pPr lvl="0"/>
            <a:r>
              <a:rPr lang="en-US" dirty="0"/>
              <a:t>Non-Consensual Sexual Contact</a:t>
            </a:r>
          </a:p>
          <a:p>
            <a:pPr lvl="0"/>
            <a:r>
              <a:rPr lang="en-US" dirty="0"/>
              <a:t>Sexual Exploitation</a:t>
            </a:r>
          </a:p>
          <a:p>
            <a:pPr lvl="0"/>
            <a:r>
              <a:rPr lang="en-US" dirty="0">
                <a:solidFill>
                  <a:srgbClr val="FFFF00"/>
                </a:solidFill>
              </a:rPr>
              <a:t>Stalking (on the basis of sex)</a:t>
            </a:r>
          </a:p>
          <a:p>
            <a:pPr lvl="0"/>
            <a:r>
              <a:rPr lang="en-US" dirty="0"/>
              <a:t>Physical Harm and Intimidation</a:t>
            </a:r>
          </a:p>
          <a:p>
            <a:pPr lvl="0"/>
            <a:r>
              <a:rPr lang="en-US" dirty="0"/>
              <a:t>Cyber bullying (on the basis of sex)</a:t>
            </a:r>
          </a:p>
          <a:p>
            <a:pPr lvl="0"/>
            <a:r>
              <a:rPr lang="en-US" dirty="0">
                <a:solidFill>
                  <a:srgbClr val="FFFF00"/>
                </a:solidFill>
              </a:rPr>
              <a:t>Dating Violence</a:t>
            </a:r>
          </a:p>
          <a:p>
            <a:pPr lvl="0"/>
            <a:r>
              <a:rPr lang="en-US" dirty="0">
                <a:solidFill>
                  <a:srgbClr val="FFFF00"/>
                </a:solidFill>
              </a:rPr>
              <a:t>Domestic Violence</a:t>
            </a:r>
          </a:p>
          <a:p>
            <a:pPr lvl="0"/>
            <a:r>
              <a:rPr lang="en-US" dirty="0"/>
              <a:t>Retaliation</a:t>
            </a:r>
          </a:p>
          <a:p>
            <a:endParaRPr lang="en-US" dirty="0"/>
          </a:p>
        </p:txBody>
      </p:sp>
    </p:spTree>
    <p:extLst>
      <p:ext uri="{BB962C8B-B14F-4D97-AF65-F5344CB8AC3E}">
        <p14:creationId xmlns:p14="http://schemas.microsoft.com/office/powerpoint/2010/main" val="132027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Defined</a:t>
            </a:r>
          </a:p>
        </p:txBody>
      </p:sp>
      <p:sp>
        <p:nvSpPr>
          <p:cNvPr id="3" name="Content Placeholder 2"/>
          <p:cNvSpPr>
            <a:spLocks noGrp="1"/>
          </p:cNvSpPr>
          <p:nvPr>
            <p:ph idx="1"/>
          </p:nvPr>
        </p:nvSpPr>
        <p:spPr>
          <a:xfrm>
            <a:off x="457200" y="1600200"/>
            <a:ext cx="8229600" cy="4818185"/>
          </a:xfrm>
        </p:spPr>
        <p:txBody>
          <a:bodyPr>
            <a:normAutofit fontScale="77500" lnSpcReduction="20000"/>
          </a:bodyPr>
          <a:lstStyle/>
          <a:p>
            <a:pPr fontAlgn="base"/>
            <a:r>
              <a:rPr lang="en-US" dirty="0"/>
              <a:t>Must be informed, knowing and voluntary </a:t>
            </a:r>
            <a:r>
              <a:rPr lang="mr-IN" dirty="0"/>
              <a:t>–</a:t>
            </a:r>
            <a:r>
              <a:rPr lang="en-US" dirty="0"/>
              <a:t> freely given through clear words or action​</a:t>
            </a:r>
          </a:p>
          <a:p>
            <a:pPr fontAlgn="base"/>
            <a:r>
              <a:rPr lang="en-US" dirty="0"/>
              <a:t>Cannot use force, threats, intimidating behavior, or coercion (unreasonable/persistent pressure).​</a:t>
            </a:r>
          </a:p>
          <a:p>
            <a:pPr fontAlgn="base"/>
            <a:r>
              <a:rPr lang="en-US" dirty="0"/>
              <a:t>It cannot be given by someone known to be </a:t>
            </a:r>
            <a:r>
              <a:rPr lang="mr-IN" dirty="0"/>
              <a:t>–</a:t>
            </a:r>
            <a:r>
              <a:rPr lang="en-US" dirty="0"/>
              <a:t> or who should be known to be mentally or physically incapacitated.​</a:t>
            </a:r>
          </a:p>
          <a:p>
            <a:pPr marL="0" indent="0" fontAlgn="base">
              <a:buNone/>
            </a:pPr>
            <a:r>
              <a:rPr lang="en-US" dirty="0"/>
              <a:t>​</a:t>
            </a:r>
          </a:p>
          <a:p>
            <a:pPr marL="0" indent="0" algn="ctr" fontAlgn="base">
              <a:buNone/>
            </a:pPr>
            <a:r>
              <a:rPr lang="en-US" b="1" u="sng" dirty="0">
                <a:solidFill>
                  <a:srgbClr val="FFFF00"/>
                </a:solidFill>
              </a:rPr>
              <a:t>Consent requires the following conditions</a:t>
            </a:r>
            <a:r>
              <a:rPr lang="en-US" b="1" dirty="0">
                <a:solidFill>
                  <a:srgbClr val="FFFF00"/>
                </a:solidFill>
              </a:rPr>
              <a:t>:</a:t>
            </a:r>
            <a:r>
              <a:rPr lang="en-US" dirty="0">
                <a:solidFill>
                  <a:srgbClr val="FFFF00"/>
                </a:solidFill>
              </a:rPr>
              <a:t> ​</a:t>
            </a:r>
            <a:br>
              <a:rPr lang="en-US" dirty="0"/>
            </a:br>
            <a:r>
              <a:rPr lang="en-US" dirty="0"/>
              <a:t>​</a:t>
            </a:r>
          </a:p>
          <a:p>
            <a:pPr fontAlgn="base"/>
            <a:r>
              <a:rPr lang="en-US" dirty="0"/>
              <a:t>All parties are fully conscious.​</a:t>
            </a:r>
          </a:p>
          <a:p>
            <a:pPr fontAlgn="base"/>
            <a:r>
              <a:rPr lang="en-US" dirty="0"/>
              <a:t>All parties are equally free to act.​</a:t>
            </a:r>
          </a:p>
          <a:p>
            <a:pPr fontAlgn="base"/>
            <a:r>
              <a:rPr lang="en-US" dirty="0"/>
              <a:t>All parties have positively and clearly communicated their intent. </a:t>
            </a:r>
          </a:p>
          <a:p>
            <a:endParaRPr lang="en-US" dirty="0"/>
          </a:p>
        </p:txBody>
      </p:sp>
    </p:spTree>
    <p:extLst>
      <p:ext uri="{BB962C8B-B14F-4D97-AF65-F5344CB8AC3E}">
        <p14:creationId xmlns:p14="http://schemas.microsoft.com/office/powerpoint/2010/main" val="377437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Minors on Campus</a:t>
            </a:r>
          </a:p>
        </p:txBody>
      </p:sp>
      <p:sp>
        <p:nvSpPr>
          <p:cNvPr id="3" name="Content Placeholder 2"/>
          <p:cNvSpPr>
            <a:spLocks noGrp="1"/>
          </p:cNvSpPr>
          <p:nvPr>
            <p:ph idx="1"/>
          </p:nvPr>
        </p:nvSpPr>
        <p:spPr>
          <a:xfrm>
            <a:off x="457200" y="1600200"/>
            <a:ext cx="8229600" cy="4838071"/>
          </a:xfrm>
        </p:spPr>
        <p:txBody>
          <a:bodyPr vert="horz" lIns="91440" tIns="45720" rIns="91440" bIns="45720" rtlCol="0" anchor="t">
            <a:normAutofit/>
          </a:bodyPr>
          <a:lstStyle/>
          <a:p>
            <a:pPr lvl="0" fontAlgn="base"/>
            <a:r>
              <a:rPr lang="en-US" dirty="0"/>
              <a:t>Prospective students are likely minors</a:t>
            </a:r>
          </a:p>
          <a:p>
            <a:r>
              <a:rPr lang="en-US" dirty="0"/>
              <a:t>CCP Students</a:t>
            </a:r>
            <a:endParaRPr lang="en-US" dirty="0">
              <a:cs typeface="Calibri"/>
            </a:endParaRPr>
          </a:p>
          <a:p>
            <a:pPr lvl="0" fontAlgn="base"/>
            <a:r>
              <a:rPr lang="en-US" dirty="0"/>
              <a:t>Report any concerns to </a:t>
            </a:r>
          </a:p>
          <a:p>
            <a:pPr lvl="1" fontAlgn="base"/>
            <a:r>
              <a:rPr lang="en-US" dirty="0"/>
              <a:t>Title IX office</a:t>
            </a:r>
            <a:endParaRPr lang="en-US" dirty="0">
              <a:cs typeface="Calibri"/>
            </a:endParaRPr>
          </a:p>
          <a:p>
            <a:pPr lvl="1"/>
            <a:r>
              <a:rPr lang="en-US" dirty="0"/>
              <a:t>Campus Safety</a:t>
            </a:r>
            <a:endParaRPr lang="en-US" dirty="0">
              <a:cs typeface="Calibri"/>
            </a:endParaRPr>
          </a:p>
          <a:p>
            <a:pPr lvl="1" fontAlgn="base"/>
            <a:r>
              <a:rPr lang="en-US"/>
              <a:t>Knox County Child Protective Services:  740-392-5437</a:t>
            </a:r>
            <a:endParaRPr lang="en-US">
              <a:cs typeface="Calibri"/>
            </a:endParaRPr>
          </a:p>
          <a:p>
            <a:pPr marL="0" indent="0">
              <a:buNone/>
            </a:pPr>
            <a:endParaRPr lang="en-US" dirty="0">
              <a:cs typeface="Calibri"/>
            </a:endParaRPr>
          </a:p>
        </p:txBody>
      </p:sp>
    </p:spTree>
    <p:extLst>
      <p:ext uri="{BB962C8B-B14F-4D97-AF65-F5344CB8AC3E}">
        <p14:creationId xmlns:p14="http://schemas.microsoft.com/office/powerpoint/2010/main" val="171750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Who is a Responsible Employee?</a:t>
            </a:r>
          </a:p>
        </p:txBody>
      </p:sp>
      <p:sp>
        <p:nvSpPr>
          <p:cNvPr id="3" name="Content Placeholder 2"/>
          <p:cNvSpPr>
            <a:spLocks noGrp="1"/>
          </p:cNvSpPr>
          <p:nvPr>
            <p:ph idx="1"/>
          </p:nvPr>
        </p:nvSpPr>
        <p:spPr>
          <a:xfrm>
            <a:off x="457200" y="1600200"/>
            <a:ext cx="8229600" cy="4854388"/>
          </a:xfrm>
        </p:spPr>
        <p:txBody>
          <a:bodyPr>
            <a:normAutofit fontScale="85000" lnSpcReduction="20000"/>
          </a:bodyPr>
          <a:lstStyle/>
          <a:p>
            <a:r>
              <a:rPr lang="en-US" dirty="0"/>
              <a:t>All MVNU employees EXCEPT those who are designated as </a:t>
            </a:r>
            <a:r>
              <a:rPr lang="en-US" i="1" dirty="0"/>
              <a:t>confidential resources</a:t>
            </a:r>
            <a:endParaRPr lang="en-US" dirty="0"/>
          </a:p>
          <a:p>
            <a:pPr marL="0" indent="0">
              <a:buNone/>
            </a:pPr>
            <a:endParaRPr lang="en-US" dirty="0"/>
          </a:p>
          <a:p>
            <a:r>
              <a:rPr lang="en-US" dirty="0"/>
              <a:t>Responsible Employees are required:</a:t>
            </a:r>
          </a:p>
          <a:p>
            <a:pPr lvl="1" fontAlgn="base"/>
            <a:r>
              <a:rPr lang="en-US" dirty="0"/>
              <a:t>Report any behavior of which you are aware, or reasonably aware, as soon as possible</a:t>
            </a:r>
            <a:br>
              <a:rPr lang="en-US" sz="700" dirty="0"/>
            </a:br>
            <a:endParaRPr lang="en-US" sz="700" dirty="0"/>
          </a:p>
          <a:p>
            <a:pPr marL="0" lvl="0" indent="0" fontAlgn="base">
              <a:buNone/>
            </a:pPr>
            <a:br>
              <a:rPr lang="en-US" sz="700" dirty="0"/>
            </a:br>
            <a:endParaRPr lang="en-US" sz="700" dirty="0"/>
          </a:p>
          <a:p>
            <a:pPr lvl="1" fontAlgn="base"/>
            <a:r>
              <a:rPr lang="en-US" dirty="0"/>
              <a:t>Report as much information as you know</a:t>
            </a:r>
            <a:endParaRPr lang="en-US" sz="700" dirty="0"/>
          </a:p>
          <a:p>
            <a:pPr lvl="2" fontAlgn="base"/>
            <a:r>
              <a:rPr lang="en-US" dirty="0"/>
              <a:t>Names, behavior, location, etc.</a:t>
            </a:r>
          </a:p>
          <a:p>
            <a:pPr marL="914400" lvl="2" indent="0" fontAlgn="base">
              <a:buNone/>
            </a:pPr>
            <a:endParaRPr lang="en-US" dirty="0"/>
          </a:p>
          <a:p>
            <a:pPr lvl="0" fontAlgn="base"/>
            <a:r>
              <a:rPr lang="en-US" dirty="0"/>
              <a:t>Reports can be made to:</a:t>
            </a:r>
            <a:endParaRPr lang="en-US" sz="1600" dirty="0"/>
          </a:p>
          <a:p>
            <a:pPr lvl="1" fontAlgn="base"/>
            <a:r>
              <a:rPr lang="en-US" dirty="0"/>
              <a:t>TIX Coordinator or Deputy Coordinator</a:t>
            </a:r>
          </a:p>
          <a:p>
            <a:pPr lvl="1" fontAlgn="base"/>
            <a:r>
              <a:rPr lang="en-US" dirty="0"/>
              <a:t>Campus Safety </a:t>
            </a:r>
            <a:r>
              <a:rPr lang="mr-IN" dirty="0"/>
              <a:t>–</a:t>
            </a:r>
            <a:r>
              <a:rPr lang="en-US" dirty="0"/>
              <a:t> </a:t>
            </a:r>
            <a:r>
              <a:rPr lang="en-US" i="1" dirty="0"/>
              <a:t>who will notify the TIX Coordinator</a:t>
            </a:r>
            <a:endParaRPr lang="en-US" sz="2800" dirty="0"/>
          </a:p>
          <a:p>
            <a:pPr lvl="2" fontAlgn="base"/>
            <a:endParaRPr lang="en-US" sz="1200" dirty="0"/>
          </a:p>
          <a:p>
            <a:endParaRPr lang="en-US" dirty="0"/>
          </a:p>
        </p:txBody>
      </p:sp>
      <p:pic>
        <p:nvPicPr>
          <p:cNvPr id="4" name="Picture 3" descr="Unknown-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131" y="3763961"/>
            <a:ext cx="1645603" cy="1645603"/>
          </a:xfrm>
          <a:prstGeom prst="rect">
            <a:avLst/>
          </a:prstGeom>
        </p:spPr>
      </p:pic>
    </p:spTree>
    <p:extLst>
      <p:ext uri="{BB962C8B-B14F-4D97-AF65-F5344CB8AC3E}">
        <p14:creationId xmlns:p14="http://schemas.microsoft.com/office/powerpoint/2010/main" val="184169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a Responsible Employee </a:t>
            </a:r>
            <a:br>
              <a:rPr lang="en-US" b="1" dirty="0"/>
            </a:br>
            <a:r>
              <a:rPr lang="en-US" b="1" dirty="0"/>
              <a:t>Must Say . . .</a:t>
            </a:r>
          </a:p>
        </p:txBody>
      </p:sp>
      <p:sp>
        <p:nvSpPr>
          <p:cNvPr id="3" name="Content Placeholder 2"/>
          <p:cNvSpPr>
            <a:spLocks noGrp="1"/>
          </p:cNvSpPr>
          <p:nvPr>
            <p:ph idx="1"/>
          </p:nvPr>
        </p:nvSpPr>
        <p:spPr>
          <a:xfrm>
            <a:off x="457200" y="1748118"/>
            <a:ext cx="8229600" cy="4840941"/>
          </a:xfrm>
        </p:spPr>
        <p:txBody>
          <a:bodyPr>
            <a:normAutofit fontScale="92500" lnSpcReduction="10000"/>
          </a:bodyPr>
          <a:lstStyle/>
          <a:p>
            <a:pPr marL="0" indent="0" algn="ctr">
              <a:buNone/>
            </a:pPr>
            <a:r>
              <a:rPr lang="en-US" i="1" dirty="0">
                <a:solidFill>
                  <a:srgbClr val="FFFF00"/>
                </a:solidFill>
              </a:rPr>
              <a:t>What a Responsible Employee Must Tell Someone Sharing information about Sex or Gender Discrimination or Misconduct Incident</a:t>
            </a:r>
          </a:p>
          <a:p>
            <a:pPr marL="0" indent="0">
              <a:buNone/>
            </a:pPr>
            <a:endParaRPr lang="en-US" sz="2200" dirty="0"/>
          </a:p>
          <a:p>
            <a:pPr lvl="0"/>
            <a:r>
              <a:rPr lang="en-US" dirty="0"/>
              <a:t>Inform reporting party of:</a:t>
            </a:r>
            <a:endParaRPr lang="en-US" sz="4000" dirty="0"/>
          </a:p>
          <a:p>
            <a:pPr lvl="1"/>
            <a:r>
              <a:rPr lang="en-US" dirty="0"/>
              <a:t>The Responsible Party’s obligation to report the information to the Title IX Coordinator</a:t>
            </a:r>
            <a:endParaRPr lang="en-US" sz="3600" dirty="0"/>
          </a:p>
          <a:p>
            <a:pPr lvl="1"/>
            <a:r>
              <a:rPr lang="en-US" dirty="0"/>
              <a:t>Where they can report confidentially</a:t>
            </a:r>
            <a:endParaRPr lang="en-US" sz="3600" dirty="0"/>
          </a:p>
          <a:p>
            <a:pPr lvl="1"/>
            <a:r>
              <a:rPr lang="en-US" dirty="0"/>
              <a:t>The right to file a Title IX-based complaint</a:t>
            </a:r>
            <a:endParaRPr lang="en-US" sz="3600" dirty="0"/>
          </a:p>
          <a:p>
            <a:pPr lvl="1"/>
            <a:r>
              <a:rPr lang="en-US" dirty="0"/>
              <a:t>The right to report the crime to campus or local law enforcement</a:t>
            </a:r>
            <a:endParaRPr lang="en-US" sz="3600" dirty="0"/>
          </a:p>
          <a:p>
            <a:endParaRPr lang="en-US" dirty="0"/>
          </a:p>
        </p:txBody>
      </p:sp>
    </p:spTree>
    <p:extLst>
      <p:ext uri="{BB962C8B-B14F-4D97-AF65-F5344CB8AC3E}">
        <p14:creationId xmlns:p14="http://schemas.microsoft.com/office/powerpoint/2010/main" val="585718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Confidential Resources</a:t>
            </a:r>
          </a:p>
        </p:txBody>
      </p:sp>
      <p:sp>
        <p:nvSpPr>
          <p:cNvPr id="7" name="Content Placeholder 6"/>
          <p:cNvSpPr>
            <a:spLocks noGrp="1"/>
          </p:cNvSpPr>
          <p:nvPr>
            <p:ph idx="1"/>
          </p:nvPr>
        </p:nvSpPr>
        <p:spPr>
          <a:xfrm>
            <a:off x="457200" y="1417638"/>
            <a:ext cx="8229600" cy="5201303"/>
          </a:xfrm>
        </p:spPr>
        <p:txBody>
          <a:bodyPr>
            <a:normAutofit fontScale="85000" lnSpcReduction="10000"/>
          </a:bodyPr>
          <a:lstStyle/>
          <a:p>
            <a:pPr marL="0" indent="0">
              <a:buNone/>
            </a:pPr>
            <a:r>
              <a:rPr lang="en-US" u="sng" dirty="0">
                <a:solidFill>
                  <a:srgbClr val="FFFF00"/>
                </a:solidFill>
              </a:rPr>
              <a:t>On Campus</a:t>
            </a:r>
            <a:endParaRPr lang="en-US" sz="900" u="sng" dirty="0">
              <a:solidFill>
                <a:srgbClr val="FFFF00"/>
              </a:solidFill>
            </a:endParaRPr>
          </a:p>
          <a:p>
            <a:pPr marL="0" indent="0">
              <a:buNone/>
            </a:pPr>
            <a:endParaRPr lang="en-US" sz="1100" u="sng" dirty="0"/>
          </a:p>
          <a:p>
            <a:pPr>
              <a:buFont typeface="Wingdings" charset="2"/>
              <a:buChar char="Ø"/>
            </a:pPr>
            <a:r>
              <a:rPr lang="en-US" dirty="0"/>
              <a:t>Campus Counseling Center</a:t>
            </a:r>
          </a:p>
          <a:p>
            <a:pPr>
              <a:buFont typeface="Wingdings" charset="2"/>
              <a:buChar char="Ø"/>
            </a:pPr>
            <a:r>
              <a:rPr lang="en-US" dirty="0"/>
              <a:t>Campus Pastor and Associate Pastor</a:t>
            </a:r>
          </a:p>
          <a:p>
            <a:pPr>
              <a:buFont typeface="Wingdings" charset="2"/>
              <a:buChar char="Ø"/>
            </a:pPr>
            <a:r>
              <a:rPr lang="en-US" dirty="0"/>
              <a:t>Student Health Services</a:t>
            </a:r>
          </a:p>
          <a:p>
            <a:pPr marL="0" indent="0">
              <a:buNone/>
            </a:pPr>
            <a:endParaRPr lang="en-US" sz="1100" dirty="0"/>
          </a:p>
          <a:p>
            <a:pPr marL="0" indent="0">
              <a:buNone/>
            </a:pPr>
            <a:r>
              <a:rPr lang="en-US" u="sng" dirty="0">
                <a:solidFill>
                  <a:srgbClr val="FFFF00"/>
                </a:solidFill>
              </a:rPr>
              <a:t>Off Campus</a:t>
            </a:r>
          </a:p>
          <a:p>
            <a:pPr>
              <a:buFont typeface="Wingdings" charset="2"/>
              <a:buChar char="Ø"/>
            </a:pPr>
            <a:r>
              <a:rPr lang="en-US" dirty="0"/>
              <a:t>New Directions Domestic Abuse &amp; Rape Crisis Center</a:t>
            </a:r>
          </a:p>
          <a:p>
            <a:pPr>
              <a:buFont typeface="Wingdings" charset="2"/>
              <a:buChar char="Ø"/>
            </a:pPr>
            <a:r>
              <a:rPr lang="en-US" dirty="0"/>
              <a:t>Knox County Victim’s Assistance</a:t>
            </a:r>
          </a:p>
          <a:p>
            <a:pPr>
              <a:buFont typeface="Wingdings" charset="2"/>
              <a:buChar char="Ø"/>
            </a:pPr>
            <a:r>
              <a:rPr lang="en-US" dirty="0"/>
              <a:t>National Domestic Violence Hotline</a:t>
            </a:r>
          </a:p>
          <a:p>
            <a:pPr>
              <a:buFont typeface="Wingdings" charset="2"/>
              <a:buChar char="Ø"/>
            </a:pPr>
            <a:r>
              <a:rPr lang="en-US" dirty="0"/>
              <a:t>Ohio Sexual Violence Domestic Violence Hotline </a:t>
            </a:r>
          </a:p>
          <a:p>
            <a:pPr>
              <a:buFont typeface="Wingdings" charset="2"/>
              <a:buChar char="Ø"/>
            </a:pPr>
            <a:r>
              <a:rPr lang="en-US" dirty="0"/>
              <a:t>Ohio Hispanic Coalition Domestic Violence Hotline</a:t>
            </a:r>
          </a:p>
        </p:txBody>
      </p:sp>
      <p:pic>
        <p:nvPicPr>
          <p:cNvPr id="8" name="Picture 7" descr="32464366_2120930944816823_8768567324132245504_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129" y="1417638"/>
            <a:ext cx="2450353" cy="2450353"/>
          </a:xfrm>
          <a:prstGeom prst="rect">
            <a:avLst/>
          </a:prstGeom>
        </p:spPr>
      </p:pic>
    </p:spTree>
    <p:extLst>
      <p:ext uri="{BB962C8B-B14F-4D97-AF65-F5344CB8AC3E}">
        <p14:creationId xmlns:p14="http://schemas.microsoft.com/office/powerpoint/2010/main" val="214884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1681" y="4210110"/>
            <a:ext cx="6400800" cy="2465294"/>
          </a:xfrm>
        </p:spPr>
        <p:txBody>
          <a:bodyPr>
            <a:normAutofit/>
          </a:bodyPr>
          <a:lstStyle/>
          <a:p>
            <a:r>
              <a:rPr lang="en-US" b="1" i="1" dirty="0">
                <a:solidFill>
                  <a:schemeClr val="accent3">
                    <a:lumMod val="60000"/>
                    <a:lumOff val="40000"/>
                  </a:schemeClr>
                </a:solidFill>
              </a:rPr>
              <a:t>Sex/Gender-Based Harassment,</a:t>
            </a:r>
            <a:endParaRPr lang="en-US" i="1" dirty="0">
              <a:solidFill>
                <a:schemeClr val="accent3">
                  <a:lumMod val="60000"/>
                  <a:lumOff val="40000"/>
                </a:schemeClr>
              </a:solidFill>
            </a:endParaRPr>
          </a:p>
          <a:p>
            <a:r>
              <a:rPr lang="en-US" b="1" i="1" dirty="0">
                <a:solidFill>
                  <a:schemeClr val="accent3">
                    <a:lumMod val="60000"/>
                    <a:lumOff val="40000"/>
                  </a:schemeClr>
                </a:solidFill>
              </a:rPr>
              <a:t>Discrimination and Sexual Misconduct </a:t>
            </a:r>
          </a:p>
          <a:p>
            <a:r>
              <a:rPr lang="en-US" b="1" i="1" dirty="0">
                <a:solidFill>
                  <a:schemeClr val="accent3">
                    <a:lumMod val="60000"/>
                    <a:lumOff val="40000"/>
                  </a:schemeClr>
                </a:solidFill>
              </a:rPr>
              <a:t>Policy &amp; Procedures</a:t>
            </a:r>
            <a:endParaRPr lang="en-US" i="1" dirty="0">
              <a:solidFill>
                <a:schemeClr val="accent3">
                  <a:lumMod val="60000"/>
                  <a:lumOff val="40000"/>
                </a:schemeClr>
              </a:solidFill>
            </a:endParaRPr>
          </a:p>
        </p:txBody>
      </p:sp>
      <p:pic>
        <p:nvPicPr>
          <p:cNvPr id="6" name="Picture 5" descr="TitleIX_Logo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188" y="464732"/>
            <a:ext cx="5573059" cy="3584328"/>
          </a:xfrm>
          <a:prstGeom prst="rect">
            <a:avLst/>
          </a:prstGeom>
        </p:spPr>
      </p:pic>
    </p:spTree>
    <p:extLst>
      <p:ext uri="{BB962C8B-B14F-4D97-AF65-F5344CB8AC3E}">
        <p14:creationId xmlns:p14="http://schemas.microsoft.com/office/powerpoint/2010/main" val="146916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65177"/>
          </a:xfrm>
        </p:spPr>
        <p:txBody>
          <a:bodyPr>
            <a:normAutofit fontScale="90000"/>
          </a:bodyPr>
          <a:lstStyle/>
          <a:p>
            <a:r>
              <a:rPr lang="en-US" b="1" dirty="0"/>
              <a:t>Sex/Gender-Based Harassment,</a:t>
            </a:r>
            <a:br>
              <a:rPr lang="en-US" dirty="0"/>
            </a:br>
            <a:r>
              <a:rPr lang="en-US" b="1" dirty="0"/>
              <a:t>Discrimination and Sexual Misconduct </a:t>
            </a:r>
            <a:br>
              <a:rPr lang="en-US" b="1" dirty="0"/>
            </a:br>
            <a:r>
              <a:rPr lang="en-US" b="1" dirty="0"/>
              <a:t>Policy</a:t>
            </a:r>
            <a:r>
              <a:rPr lang="en-US" dirty="0"/>
              <a:t> </a:t>
            </a:r>
            <a:r>
              <a:rPr lang="en-US" b="1" dirty="0"/>
              <a:t>&amp; Procedure</a:t>
            </a:r>
          </a:p>
        </p:txBody>
      </p:sp>
      <p:sp>
        <p:nvSpPr>
          <p:cNvPr id="3" name="Content Placeholder 2"/>
          <p:cNvSpPr>
            <a:spLocks noGrp="1"/>
          </p:cNvSpPr>
          <p:nvPr>
            <p:ph idx="1"/>
          </p:nvPr>
        </p:nvSpPr>
        <p:spPr>
          <a:xfrm>
            <a:off x="-149469" y="2284966"/>
            <a:ext cx="9205545" cy="3078163"/>
          </a:xfrm>
        </p:spPr>
        <p:txBody>
          <a:bodyPr vert="horz" lIns="91440" tIns="45720" rIns="91440" bIns="45720" rtlCol="0" anchor="t">
            <a:normAutofit/>
          </a:bodyPr>
          <a:lstStyle/>
          <a:p>
            <a:r>
              <a:rPr lang="en-US" sz="3000" dirty="0"/>
              <a:t>The complete policy and the procedure can be found on the MVNU web page: </a:t>
            </a:r>
            <a:r>
              <a:rPr lang="en-US" sz="3000" dirty="0">
                <a:solidFill>
                  <a:srgbClr val="FF0000"/>
                </a:solidFill>
                <a:hlinkClick r:id="rId3">
                  <a:extLst>
                    <a:ext uri="{A12FA001-AC4F-418D-AE19-62706E023703}">
                      <ahyp:hlinkClr xmlns:ahyp="http://schemas.microsoft.com/office/drawing/2018/hyperlinkcolor" val="tx"/>
                    </a:ext>
                  </a:extLst>
                </a:hlinkClick>
              </a:rPr>
              <a:t>https://www.mvnu.edu/titleix</a:t>
            </a:r>
            <a:endParaRPr lang="en-US" sz="3000" dirty="0">
              <a:solidFill>
                <a:srgbClr val="FF0000"/>
              </a:solidFill>
            </a:endParaRPr>
          </a:p>
          <a:p>
            <a:pPr lvl="1">
              <a:buFont typeface="Wingdings" charset="2"/>
              <a:buChar char="Ø"/>
            </a:pPr>
            <a:r>
              <a:rPr lang="en-US" sz="2600" dirty="0"/>
              <a:t>Reporting Options</a:t>
            </a:r>
          </a:p>
          <a:p>
            <a:pPr lvl="1">
              <a:buFont typeface="Wingdings" charset="2"/>
              <a:buChar char="Ø"/>
            </a:pPr>
            <a:r>
              <a:rPr lang="en-US" sz="2600" dirty="0"/>
              <a:t>Amnesty</a:t>
            </a:r>
          </a:p>
          <a:p>
            <a:pPr lvl="1">
              <a:buFont typeface="Wingdings" charset="2"/>
              <a:buChar char="Ø"/>
            </a:pPr>
            <a:r>
              <a:rPr lang="en-US" sz="2600" dirty="0"/>
              <a:t>Privacy</a:t>
            </a:r>
          </a:p>
          <a:p>
            <a:pPr marL="457200" lvl="1" indent="0">
              <a:buNone/>
            </a:pPr>
            <a:endParaRPr lang="en-US" dirty="0"/>
          </a:p>
          <a:p>
            <a:pPr marL="0" indent="0">
              <a:buNone/>
            </a:pPr>
            <a:endParaRPr lang="en-US" dirty="0"/>
          </a:p>
        </p:txBody>
      </p:sp>
      <p:pic>
        <p:nvPicPr>
          <p:cNvPr id="5" name="Picture 4"/>
          <p:cNvPicPr>
            <a:picLocks noChangeAspect="1"/>
          </p:cNvPicPr>
          <p:nvPr/>
        </p:nvPicPr>
        <p:blipFill>
          <a:blip r:embed="rId4"/>
          <a:stretch>
            <a:fillRect/>
          </a:stretch>
        </p:blipFill>
        <p:spPr>
          <a:xfrm>
            <a:off x="3824654" y="3411416"/>
            <a:ext cx="4097149" cy="3191607"/>
          </a:xfrm>
          <a:prstGeom prst="rect">
            <a:avLst/>
          </a:prstGeom>
        </p:spPr>
      </p:pic>
    </p:spTree>
    <p:extLst>
      <p:ext uri="{BB962C8B-B14F-4D97-AF65-F5344CB8AC3E}">
        <p14:creationId xmlns:p14="http://schemas.microsoft.com/office/powerpoint/2010/main" val="134571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38"/>
            <a:ext cx="8229600" cy="1111304"/>
          </a:xfrm>
        </p:spPr>
        <p:txBody>
          <a:bodyPr/>
          <a:lstStyle/>
          <a:p>
            <a:r>
              <a:rPr lang="en-US" b="1" dirty="0"/>
              <a:t>Writing a TIX Incident Report</a:t>
            </a:r>
          </a:p>
        </p:txBody>
      </p:sp>
      <p:sp>
        <p:nvSpPr>
          <p:cNvPr id="3" name="Content Placeholder 2"/>
          <p:cNvSpPr>
            <a:spLocks noGrp="1"/>
          </p:cNvSpPr>
          <p:nvPr>
            <p:ph idx="1"/>
          </p:nvPr>
        </p:nvSpPr>
        <p:spPr>
          <a:xfrm>
            <a:off x="457200" y="1217142"/>
            <a:ext cx="8229600" cy="5640859"/>
          </a:xfrm>
        </p:spPr>
        <p:txBody>
          <a:bodyPr vert="horz" lIns="91440" tIns="45720" rIns="91440" bIns="45720" rtlCol="0" anchor="t">
            <a:normAutofit/>
          </a:bodyPr>
          <a:lstStyle/>
          <a:p>
            <a:pPr lvl="0" fontAlgn="base"/>
            <a:r>
              <a:rPr lang="en-US" sz="2800" dirty="0"/>
              <a:t>Use the Incident Report Form online @ </a:t>
            </a:r>
            <a:r>
              <a:rPr lang="en-US" sz="2800" u="sng" dirty="0">
                <a:highlight>
                  <a:srgbClr val="C0C0C0"/>
                </a:highlight>
                <a:hlinkClick r:id="rId3"/>
              </a:rPr>
              <a:t>www.mvnu.edu/titleix</a:t>
            </a:r>
            <a:endParaRPr lang="en-US" sz="2800" u="sng" dirty="0">
              <a:highlight>
                <a:srgbClr val="C0C0C0"/>
              </a:highlight>
            </a:endParaRPr>
          </a:p>
          <a:p>
            <a:pPr lvl="0" fontAlgn="base"/>
            <a:endParaRPr lang="en-US" sz="2800" dirty="0"/>
          </a:p>
          <a:p>
            <a:pPr fontAlgn="base"/>
            <a:r>
              <a:rPr lang="en-US" sz="2800" dirty="0"/>
              <a:t>Fill out the rest of the form to the best of your ability.  As a responsible employee you cannot report anonymously.</a:t>
            </a:r>
          </a:p>
          <a:p>
            <a:pPr lvl="0" fontAlgn="base"/>
            <a:r>
              <a:rPr lang="en-US" sz="2800" dirty="0"/>
              <a:t>Be clear. Use first/last names. Avoid pronouns.</a:t>
            </a:r>
          </a:p>
          <a:p>
            <a:pPr lvl="0" fontAlgn="base"/>
            <a:r>
              <a:rPr lang="en-US" sz="2800" dirty="0"/>
              <a:t>If you don’t know the exact date of the incident, indicate that in the narrative.</a:t>
            </a:r>
          </a:p>
          <a:p>
            <a:pPr lvl="0" fontAlgn="base"/>
            <a:endParaRPr lang="en-US" sz="2800" dirty="0"/>
          </a:p>
          <a:p>
            <a:endParaRPr lang="en-US" dirty="0"/>
          </a:p>
        </p:txBody>
      </p:sp>
    </p:spTree>
    <p:extLst>
      <p:ext uri="{BB962C8B-B14F-4D97-AF65-F5344CB8AC3E}">
        <p14:creationId xmlns:p14="http://schemas.microsoft.com/office/powerpoint/2010/main" val="3499820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a:t>Medical Treatment</a:t>
            </a:r>
          </a:p>
        </p:txBody>
      </p:sp>
      <p:pic>
        <p:nvPicPr>
          <p:cNvPr id="6" name="Picture 5"/>
          <p:cNvPicPr>
            <a:picLocks noChangeAspect="1"/>
          </p:cNvPicPr>
          <p:nvPr/>
        </p:nvPicPr>
        <p:blipFill>
          <a:blip r:embed="rId3"/>
          <a:stretch>
            <a:fillRect/>
          </a:stretch>
        </p:blipFill>
        <p:spPr>
          <a:xfrm>
            <a:off x="779388" y="2745186"/>
            <a:ext cx="7805537" cy="3828899"/>
          </a:xfrm>
          <a:prstGeom prst="rect">
            <a:avLst/>
          </a:prstGeom>
        </p:spPr>
      </p:pic>
      <p:sp>
        <p:nvSpPr>
          <p:cNvPr id="7" name="TextBox 6"/>
          <p:cNvSpPr txBox="1"/>
          <p:nvPr/>
        </p:nvSpPr>
        <p:spPr>
          <a:xfrm>
            <a:off x="735785" y="1033754"/>
            <a:ext cx="7846061" cy="15696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Get the student help</a:t>
            </a:r>
            <a:endParaRPr lang="en-US" sz="2400" dirty="0">
              <a:cs typeface="Calibri"/>
            </a:endParaRPr>
          </a:p>
          <a:p>
            <a:pPr marL="285750" indent="-285750">
              <a:buFont typeface="Arial" panose="020B0604020202020204" pitchFamily="34" charset="0"/>
              <a:buChar char="•"/>
            </a:pPr>
            <a:r>
              <a:rPr lang="en-US" sz="2400" dirty="0"/>
              <a:t>Contact Title IX Coordinator</a:t>
            </a:r>
            <a:endParaRPr lang="en-US" sz="2400" dirty="0">
              <a:cs typeface="Calibri"/>
            </a:endParaRPr>
          </a:p>
          <a:p>
            <a:pPr marL="285750" indent="-285750">
              <a:buFont typeface="Arial" panose="020B0604020202020204" pitchFamily="34" charset="0"/>
              <a:buChar char="•"/>
            </a:pPr>
            <a:r>
              <a:rPr lang="en-US" sz="2400" dirty="0"/>
              <a:t>If there is a scene, make sure it stays undisturbed</a:t>
            </a:r>
            <a:endParaRPr lang="en-US" sz="2400" dirty="0">
              <a:cs typeface="Calibri"/>
            </a:endParaRPr>
          </a:p>
          <a:p>
            <a:pPr marL="285750" indent="-285750">
              <a:buFont typeface="Arial" panose="020B0604020202020204" pitchFamily="34" charset="0"/>
              <a:buChar char="•"/>
            </a:pPr>
            <a:r>
              <a:rPr lang="en-US" sz="2400" dirty="0">
                <a:cs typeface="Calibri"/>
              </a:rPr>
              <a:t>It is best practice for you to not transport them yourselves</a:t>
            </a:r>
            <a:endParaRPr lang="en-US" sz="2400" dirty="0"/>
          </a:p>
        </p:txBody>
      </p:sp>
    </p:spTree>
    <p:extLst>
      <p:ext uri="{BB962C8B-B14F-4D97-AF65-F5344CB8AC3E}">
        <p14:creationId xmlns:p14="http://schemas.microsoft.com/office/powerpoint/2010/main" val="859014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a:t>Responding to Disclosure</a:t>
            </a:r>
          </a:p>
        </p:txBody>
      </p:sp>
      <p:sp>
        <p:nvSpPr>
          <p:cNvPr id="3" name="Content Placeholder 2"/>
          <p:cNvSpPr>
            <a:spLocks noGrp="1"/>
          </p:cNvSpPr>
          <p:nvPr>
            <p:ph idx="1"/>
          </p:nvPr>
        </p:nvSpPr>
        <p:spPr>
          <a:xfrm>
            <a:off x="457200" y="2403972"/>
            <a:ext cx="8229600" cy="4372337"/>
          </a:xfrm>
        </p:spPr>
        <p:txBody>
          <a:bodyPr>
            <a:normAutofit/>
          </a:bodyPr>
          <a:lstStyle/>
          <a:p>
            <a:pPr lvl="0" fontAlgn="base"/>
            <a:r>
              <a:rPr lang="en-US" dirty="0"/>
              <a:t>Clarify role as a Responsible Employee.</a:t>
            </a:r>
          </a:p>
          <a:p>
            <a:pPr marL="0" lvl="0" indent="0" fontAlgn="base">
              <a:buNone/>
            </a:pPr>
            <a:endParaRPr lang="en-US" sz="1000" dirty="0"/>
          </a:p>
          <a:p>
            <a:pPr lvl="0" fontAlgn="base"/>
            <a:r>
              <a:rPr lang="en-US" dirty="0"/>
              <a:t>Remind them that you must report to the TIX C, but talking to the TIX C is </a:t>
            </a:r>
            <a:r>
              <a:rPr lang="en-US" i="1" dirty="0"/>
              <a:t>optional.</a:t>
            </a:r>
          </a:p>
          <a:p>
            <a:pPr marL="0" lvl="0" indent="0" fontAlgn="base">
              <a:buNone/>
            </a:pPr>
            <a:endParaRPr lang="en-US" sz="1000" i="1" dirty="0"/>
          </a:p>
          <a:p>
            <a:pPr fontAlgn="base"/>
            <a:r>
              <a:rPr lang="en-US" dirty="0"/>
              <a:t>The TIX C will keep the disclosure private.</a:t>
            </a:r>
          </a:p>
          <a:p>
            <a:pPr marL="0" indent="0" fontAlgn="base">
              <a:buNone/>
            </a:pPr>
            <a:endParaRPr lang="en-US" sz="1000" dirty="0"/>
          </a:p>
          <a:p>
            <a:pPr fontAlgn="base"/>
            <a:r>
              <a:rPr lang="en-US" dirty="0"/>
              <a:t>Do NOT investigate!  Do NOT mediate!</a:t>
            </a:r>
          </a:p>
          <a:p>
            <a:pPr marL="0" indent="0" fontAlgn="base">
              <a:buNone/>
            </a:pPr>
            <a:endParaRPr lang="en-US" sz="1000" dirty="0"/>
          </a:p>
          <a:p>
            <a:pPr lvl="0" fontAlgn="base"/>
            <a:r>
              <a:rPr lang="en-US" dirty="0"/>
              <a:t>Listen. Support. Refer. Measures. Document.</a:t>
            </a:r>
          </a:p>
          <a:p>
            <a:endParaRPr lang="en-US" dirty="0"/>
          </a:p>
        </p:txBody>
      </p:sp>
      <p:pic>
        <p:nvPicPr>
          <p:cNvPr id="4" name="Picture 3" descr="departments-react-and-respond-hdr80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514" y="1055077"/>
            <a:ext cx="2685326" cy="1342663"/>
          </a:xfrm>
          <a:prstGeom prst="rect">
            <a:avLst/>
          </a:prstGeom>
        </p:spPr>
      </p:pic>
    </p:spTree>
    <p:extLst>
      <p:ext uri="{BB962C8B-B14F-4D97-AF65-F5344CB8AC3E}">
        <p14:creationId xmlns:p14="http://schemas.microsoft.com/office/powerpoint/2010/main" val="2796664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2824" y="744562"/>
            <a:ext cx="8618614" cy="5781305"/>
          </a:xfrm>
        </p:spPr>
        <p:txBody>
          <a:bodyPr>
            <a:noAutofit/>
          </a:bodyPr>
          <a:lstStyle/>
          <a:p>
            <a:r>
              <a:rPr lang="en-US" sz="2800" dirty="0"/>
              <a:t>The options available for the procedural process can be found on the webpage: www.mvnu.edu/titleix</a:t>
            </a:r>
          </a:p>
          <a:p>
            <a:pPr marL="0" indent="0">
              <a:buNone/>
            </a:pPr>
            <a:endParaRPr lang="en-US" sz="2800" dirty="0"/>
          </a:p>
          <a:p>
            <a:pPr lvl="1"/>
            <a:r>
              <a:rPr lang="en-US" dirty="0"/>
              <a:t>Inquiry/assessment</a:t>
            </a:r>
          </a:p>
          <a:p>
            <a:pPr lvl="1"/>
            <a:r>
              <a:rPr lang="en-US" dirty="0"/>
              <a:t>Supportive Measures</a:t>
            </a:r>
          </a:p>
          <a:p>
            <a:pPr lvl="1"/>
            <a:r>
              <a:rPr lang="en-US" dirty="0">
                <a:solidFill>
                  <a:srgbClr val="FFFF00"/>
                </a:solidFill>
              </a:rPr>
              <a:t>Formal Complaint Filed</a:t>
            </a:r>
          </a:p>
          <a:p>
            <a:pPr lvl="1"/>
            <a:r>
              <a:rPr lang="en-US" dirty="0"/>
              <a:t>Informal Resolution</a:t>
            </a:r>
          </a:p>
          <a:p>
            <a:pPr lvl="1"/>
            <a:r>
              <a:rPr lang="en-US" dirty="0"/>
              <a:t>Formal Resolution </a:t>
            </a:r>
          </a:p>
          <a:p>
            <a:pPr lvl="1"/>
            <a:r>
              <a:rPr lang="en-US" dirty="0"/>
              <a:t>Investigation</a:t>
            </a:r>
          </a:p>
          <a:p>
            <a:pPr lvl="1"/>
            <a:r>
              <a:rPr lang="en-US" dirty="0">
                <a:solidFill>
                  <a:srgbClr val="FFFF00"/>
                </a:solidFill>
              </a:rPr>
              <a:t>Hearing</a:t>
            </a:r>
          </a:p>
          <a:p>
            <a:pPr lvl="1"/>
            <a:r>
              <a:rPr lang="en-US" dirty="0"/>
              <a:t>Appeal </a:t>
            </a:r>
          </a:p>
        </p:txBody>
      </p:sp>
      <p:pic>
        <p:nvPicPr>
          <p:cNvPr id="3" name="Picture 2"/>
          <p:cNvPicPr>
            <a:picLocks noChangeAspect="1"/>
          </p:cNvPicPr>
          <p:nvPr/>
        </p:nvPicPr>
        <p:blipFill>
          <a:blip r:embed="rId3"/>
          <a:stretch>
            <a:fillRect/>
          </a:stretch>
        </p:blipFill>
        <p:spPr>
          <a:xfrm>
            <a:off x="5119452" y="2959984"/>
            <a:ext cx="3072650" cy="2133785"/>
          </a:xfrm>
          <a:prstGeom prst="rect">
            <a:avLst/>
          </a:prstGeom>
        </p:spPr>
      </p:pic>
    </p:spTree>
    <p:extLst>
      <p:ext uri="{BB962C8B-B14F-4D97-AF65-F5344CB8AC3E}">
        <p14:creationId xmlns:p14="http://schemas.microsoft.com/office/powerpoint/2010/main" val="499250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Supportive Measures</a:t>
            </a:r>
          </a:p>
        </p:txBody>
      </p:sp>
      <p:pic>
        <p:nvPicPr>
          <p:cNvPr id="6" name="Content Placeholder 5"/>
          <p:cNvPicPr>
            <a:picLocks noGrp="1" noChangeAspect="1"/>
          </p:cNvPicPr>
          <p:nvPr>
            <p:ph idx="1"/>
          </p:nvPr>
        </p:nvPicPr>
        <p:blipFill>
          <a:blip r:embed="rId3"/>
          <a:stretch>
            <a:fillRect/>
          </a:stretch>
        </p:blipFill>
        <p:spPr>
          <a:xfrm>
            <a:off x="993379" y="1635369"/>
            <a:ext cx="7557829" cy="4000499"/>
          </a:xfrm>
          <a:prstGeom prst="rect">
            <a:avLst/>
          </a:prstGeom>
        </p:spPr>
      </p:pic>
    </p:spTree>
    <p:extLst>
      <p:ext uri="{BB962C8B-B14F-4D97-AF65-F5344CB8AC3E}">
        <p14:creationId xmlns:p14="http://schemas.microsoft.com/office/powerpoint/2010/main" val="2194373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585710_2120986018144649_3958265692767125504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42" y="1079498"/>
            <a:ext cx="7545294" cy="5658971"/>
          </a:xfrm>
          <a:prstGeom prst="rect">
            <a:avLst/>
          </a:prstGeom>
        </p:spPr>
      </p:pic>
      <p:sp>
        <p:nvSpPr>
          <p:cNvPr id="5" name="Title 4"/>
          <p:cNvSpPr>
            <a:spLocks noGrp="1"/>
          </p:cNvSpPr>
          <p:nvPr>
            <p:ph type="title"/>
          </p:nvPr>
        </p:nvSpPr>
        <p:spPr>
          <a:xfrm>
            <a:off x="457200" y="274638"/>
            <a:ext cx="8229600" cy="804860"/>
          </a:xfrm>
        </p:spPr>
        <p:txBody>
          <a:bodyPr/>
          <a:lstStyle/>
          <a:p>
            <a:r>
              <a:rPr lang="en-US" dirty="0"/>
              <a:t>Bystander Intervention</a:t>
            </a:r>
          </a:p>
        </p:txBody>
      </p:sp>
    </p:spTree>
    <p:extLst>
      <p:ext uri="{BB962C8B-B14F-4D97-AF65-F5344CB8AC3E}">
        <p14:creationId xmlns:p14="http://schemas.microsoft.com/office/powerpoint/2010/main" val="3146026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93A1-1387-4AF6-963F-C49CDCBC7CEF}"/>
              </a:ext>
            </a:extLst>
          </p:cNvPr>
          <p:cNvSpPr>
            <a:spLocks noGrp="1"/>
          </p:cNvSpPr>
          <p:nvPr>
            <p:ph type="title"/>
          </p:nvPr>
        </p:nvSpPr>
        <p:spPr/>
        <p:txBody>
          <a:bodyPr/>
          <a:lstStyle/>
          <a:p>
            <a:r>
              <a:rPr lang="en-US">
                <a:cs typeface="Calibri"/>
              </a:rPr>
              <a:t>Recognizing Trauma</a:t>
            </a:r>
            <a:endParaRPr lang="en-US"/>
          </a:p>
        </p:txBody>
      </p:sp>
      <p:sp>
        <p:nvSpPr>
          <p:cNvPr id="3" name="TextBox 2">
            <a:extLst>
              <a:ext uri="{FF2B5EF4-FFF2-40B4-BE49-F238E27FC236}">
                <a16:creationId xmlns:a16="http://schemas.microsoft.com/office/drawing/2014/main" id="{C77B7F8E-2296-48FE-893E-B4807ED12EAD}"/>
              </a:ext>
            </a:extLst>
          </p:cNvPr>
          <p:cNvSpPr txBox="1"/>
          <p:nvPr/>
        </p:nvSpPr>
        <p:spPr>
          <a:xfrm>
            <a:off x="518400" y="1598400"/>
            <a:ext cx="36252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
              <a:buChar char="•"/>
            </a:pPr>
            <a:r>
              <a:rPr lang="en-US" sz="2000">
                <a:latin typeface="Century Gothic"/>
                <a:cs typeface="Arial"/>
              </a:rPr>
              <a:t>Anxiety/Depression​</a:t>
            </a:r>
            <a:endParaRPr lang="en-US">
              <a:cs typeface="Calibri"/>
            </a:endParaRPr>
          </a:p>
          <a:p>
            <a:pPr marL="800100" lvl="1" indent="-342900">
              <a:buFont typeface="Arial"/>
              <a:buChar char="•"/>
            </a:pPr>
            <a:r>
              <a:rPr lang="en-US" sz="2000">
                <a:latin typeface="Century Gothic"/>
                <a:cs typeface="Arial"/>
              </a:rPr>
              <a:t>Low self-esteem​</a:t>
            </a:r>
          </a:p>
          <a:p>
            <a:pPr marL="800100" lvl="1" indent="-342900">
              <a:buFont typeface="Arial"/>
              <a:buChar char="•"/>
            </a:pPr>
            <a:r>
              <a:rPr lang="en-US" sz="2000">
                <a:latin typeface="Century Gothic"/>
                <a:cs typeface="Arial"/>
              </a:rPr>
              <a:t>Reinforcements of stereotypes​</a:t>
            </a:r>
          </a:p>
          <a:p>
            <a:pPr marL="800100" lvl="1" indent="-342900">
              <a:buFont typeface="Arial"/>
              <a:buChar char="•"/>
            </a:pPr>
            <a:r>
              <a:rPr lang="en-US" sz="2000">
                <a:latin typeface="Century Gothic"/>
                <a:cs typeface="Arial"/>
              </a:rPr>
              <a:t>Flashbacks​</a:t>
            </a:r>
          </a:p>
          <a:p>
            <a:pPr marL="800100" lvl="1" indent="-342900">
              <a:buFont typeface="Arial"/>
              <a:buChar char="•"/>
            </a:pPr>
            <a:r>
              <a:rPr lang="en-US" sz="2000">
                <a:latin typeface="Century Gothic"/>
                <a:cs typeface="Arial"/>
              </a:rPr>
              <a:t>Disrupted sleep, loss of concentration​</a:t>
            </a:r>
          </a:p>
          <a:p>
            <a:pPr marL="800100" lvl="1" indent="-342900">
              <a:buFont typeface="Arial"/>
              <a:buChar char="•"/>
            </a:pPr>
            <a:r>
              <a:rPr lang="en-US" sz="2000">
                <a:latin typeface="Century Gothic"/>
                <a:cs typeface="Arial"/>
              </a:rPr>
              <a:t>Suicidal thoughts/self-harming ​</a:t>
            </a:r>
          </a:p>
          <a:p>
            <a:pPr marL="800100" lvl="1" indent="-342900">
              <a:buFont typeface="Arial"/>
              <a:buChar char="•"/>
            </a:pPr>
            <a:r>
              <a:rPr lang="en-US" sz="2000">
                <a:latin typeface="Century Gothic"/>
                <a:cs typeface="Arial"/>
              </a:rPr>
              <a:t>Breakdown in trust</a:t>
            </a:r>
          </a:p>
        </p:txBody>
      </p:sp>
      <p:sp>
        <p:nvSpPr>
          <p:cNvPr id="4" name="TextBox 3">
            <a:extLst>
              <a:ext uri="{FF2B5EF4-FFF2-40B4-BE49-F238E27FC236}">
                <a16:creationId xmlns:a16="http://schemas.microsoft.com/office/drawing/2014/main" id="{FBB3FB56-45C4-4FF9-898E-A7045FDF7BF1}"/>
              </a:ext>
            </a:extLst>
          </p:cNvPr>
          <p:cNvSpPr txBox="1"/>
          <p:nvPr/>
        </p:nvSpPr>
        <p:spPr>
          <a:xfrm>
            <a:off x="5297400" y="1598400"/>
            <a:ext cx="274320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Century Gothic"/>
                <a:cs typeface="Arial"/>
              </a:rPr>
              <a:t>Dizziness​</a:t>
            </a:r>
            <a:endParaRPr lang="en-US" sz="2000">
              <a:cs typeface="Calibri"/>
            </a:endParaRPr>
          </a:p>
          <a:p>
            <a:pPr marL="285750" indent="-285750">
              <a:buFont typeface="Arial"/>
              <a:buChar char="•"/>
            </a:pPr>
            <a:r>
              <a:rPr lang="en-US" sz="2000">
                <a:latin typeface="Century Gothic"/>
                <a:cs typeface="Arial"/>
              </a:rPr>
              <a:t>Dilated pupils​</a:t>
            </a:r>
          </a:p>
          <a:p>
            <a:pPr marL="285750" indent="-285750">
              <a:buFont typeface="Arial"/>
              <a:buChar char="•"/>
            </a:pPr>
            <a:r>
              <a:rPr lang="en-US" sz="2000">
                <a:latin typeface="Century Gothic"/>
                <a:cs typeface="Arial"/>
              </a:rPr>
              <a:t>Dry mouth​</a:t>
            </a:r>
          </a:p>
          <a:p>
            <a:pPr marL="285750" indent="-285750">
              <a:buFont typeface="Arial"/>
              <a:buChar char="•"/>
            </a:pPr>
            <a:r>
              <a:rPr lang="en-US" sz="2000">
                <a:latin typeface="Century Gothic"/>
                <a:cs typeface="Arial"/>
              </a:rPr>
              <a:t>Muscle tension​</a:t>
            </a:r>
          </a:p>
          <a:p>
            <a:pPr marL="285750" indent="-285750">
              <a:buFont typeface="Arial"/>
              <a:buChar char="•"/>
            </a:pPr>
            <a:r>
              <a:rPr lang="en-US" sz="2000">
                <a:latin typeface="Century Gothic"/>
                <a:cs typeface="Arial"/>
              </a:rPr>
              <a:t>Hyperventilation​</a:t>
            </a:r>
          </a:p>
          <a:p>
            <a:pPr marL="285750" indent="-285750">
              <a:buFont typeface="Arial"/>
              <a:buChar char="•"/>
            </a:pPr>
            <a:r>
              <a:rPr lang="en-US" sz="2000">
                <a:latin typeface="Century Gothic"/>
                <a:cs typeface="Arial"/>
              </a:rPr>
              <a:t>Rapid Speech​</a:t>
            </a:r>
          </a:p>
          <a:p>
            <a:pPr marL="285750" indent="-285750">
              <a:buFont typeface="Arial"/>
              <a:buChar char="•"/>
            </a:pPr>
            <a:r>
              <a:rPr lang="en-US" sz="2000">
                <a:latin typeface="Century Gothic"/>
                <a:cs typeface="Arial"/>
              </a:rPr>
              <a:t>Anxiety​</a:t>
            </a:r>
          </a:p>
          <a:p>
            <a:pPr marL="285750" indent="-285750">
              <a:buFont typeface="Arial"/>
              <a:buChar char="•"/>
            </a:pPr>
            <a:r>
              <a:rPr lang="en-US" sz="2000">
                <a:latin typeface="Century Gothic"/>
                <a:cs typeface="Arial"/>
              </a:rPr>
              <a:t>Floods of Emotion​</a:t>
            </a:r>
          </a:p>
          <a:p>
            <a:pPr marL="285750" indent="-285750">
              <a:buFont typeface="Arial"/>
              <a:buChar char="•"/>
            </a:pPr>
            <a:r>
              <a:rPr lang="en-US" sz="2000">
                <a:latin typeface="Century Gothic"/>
                <a:cs typeface="Arial"/>
              </a:rPr>
              <a:t>Unfocused eyes​</a:t>
            </a:r>
          </a:p>
          <a:p>
            <a:pPr marL="285750" indent="-285750">
              <a:buFont typeface="Arial"/>
              <a:buChar char="•"/>
            </a:pPr>
            <a:r>
              <a:rPr lang="en-US" sz="2000">
                <a:latin typeface="Century Gothic"/>
                <a:cs typeface="Arial"/>
              </a:rPr>
              <a:t>Disassociation​</a:t>
            </a:r>
          </a:p>
          <a:p>
            <a:pPr marL="285750" indent="-285750">
              <a:buFont typeface="Arial"/>
              <a:buChar char="•"/>
            </a:pPr>
            <a:r>
              <a:rPr lang="en-US" sz="2000">
                <a:latin typeface="Century Gothic"/>
                <a:cs typeface="Arial"/>
              </a:rPr>
              <a:t>Low energy​</a:t>
            </a:r>
          </a:p>
          <a:p>
            <a:pPr marL="285750" indent="-285750">
              <a:buFont typeface="Arial"/>
              <a:buChar char="•"/>
            </a:pPr>
            <a:r>
              <a:rPr lang="en-US" sz="2000">
                <a:latin typeface="Century Gothic"/>
                <a:cs typeface="Arial"/>
              </a:rPr>
              <a:t>Non-responsive</a:t>
            </a:r>
          </a:p>
        </p:txBody>
      </p:sp>
    </p:spTree>
    <p:extLst>
      <p:ext uri="{BB962C8B-B14F-4D97-AF65-F5344CB8AC3E}">
        <p14:creationId xmlns:p14="http://schemas.microsoft.com/office/powerpoint/2010/main" val="1556645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9FC3-507E-4754-80AC-89B9AF84A4EF}"/>
              </a:ext>
            </a:extLst>
          </p:cNvPr>
          <p:cNvSpPr>
            <a:spLocks noGrp="1"/>
          </p:cNvSpPr>
          <p:nvPr>
            <p:ph type="title"/>
          </p:nvPr>
        </p:nvSpPr>
        <p:spPr/>
        <p:txBody>
          <a:bodyPr/>
          <a:lstStyle/>
          <a:p>
            <a:r>
              <a:rPr lang="en-US">
                <a:cs typeface="Calibri"/>
              </a:rPr>
              <a:t>How do you help?</a:t>
            </a:r>
            <a:endParaRPr lang="en-US"/>
          </a:p>
        </p:txBody>
      </p:sp>
      <p:sp>
        <p:nvSpPr>
          <p:cNvPr id="3" name="TextBox 2">
            <a:extLst>
              <a:ext uri="{FF2B5EF4-FFF2-40B4-BE49-F238E27FC236}">
                <a16:creationId xmlns:a16="http://schemas.microsoft.com/office/drawing/2014/main" id="{ADA5E8E3-4849-476E-B0D1-01FB6560A512}"/>
              </a:ext>
            </a:extLst>
          </p:cNvPr>
          <p:cNvSpPr txBox="1"/>
          <p:nvPr/>
        </p:nvSpPr>
        <p:spPr>
          <a:xfrm>
            <a:off x="518400" y="1274400"/>
            <a:ext cx="8017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a:latin typeface="Century Gothic"/>
                <a:cs typeface="Arial"/>
              </a:rPr>
              <a:t>Be present, active listening, be patient​</a:t>
            </a:r>
          </a:p>
          <a:p>
            <a:pPr>
              <a:buChar char="•"/>
            </a:pPr>
            <a:r>
              <a:rPr lang="en-US">
                <a:latin typeface="Century Gothic"/>
                <a:cs typeface="Arial"/>
              </a:rPr>
              <a:t>Validate their feelings​</a:t>
            </a:r>
          </a:p>
          <a:p>
            <a:pPr>
              <a:buChar char="•"/>
            </a:pPr>
            <a:r>
              <a:rPr lang="en-US">
                <a:latin typeface="Century Gothic"/>
                <a:cs typeface="Arial"/>
              </a:rPr>
              <a:t>Offer resources​</a:t>
            </a:r>
          </a:p>
          <a:p>
            <a:pPr lvl="1">
              <a:buChar char="•"/>
            </a:pPr>
            <a:r>
              <a:rPr lang="en-US">
                <a:latin typeface="Century Gothic"/>
                <a:cs typeface="Arial"/>
              </a:rPr>
              <a:t>Counseling/Campus pastors, Title IX office support (adjust class schedules, police report, no-contact orders, room re-assignments, etc)</a:t>
            </a:r>
          </a:p>
        </p:txBody>
      </p:sp>
      <p:pic>
        <p:nvPicPr>
          <p:cNvPr id="4" name="Picture 4" descr="Graphical user interface, text&#10;&#10;Description automatically generated">
            <a:extLst>
              <a:ext uri="{FF2B5EF4-FFF2-40B4-BE49-F238E27FC236}">
                <a16:creationId xmlns:a16="http://schemas.microsoft.com/office/drawing/2014/main" id="{E72CDBBE-2F56-47C1-8B1E-A294094253B5}"/>
              </a:ext>
            </a:extLst>
          </p:cNvPr>
          <p:cNvPicPr>
            <a:picLocks noChangeAspect="1"/>
          </p:cNvPicPr>
          <p:nvPr/>
        </p:nvPicPr>
        <p:blipFill>
          <a:blip r:embed="rId2"/>
          <a:stretch>
            <a:fillRect/>
          </a:stretch>
        </p:blipFill>
        <p:spPr>
          <a:xfrm>
            <a:off x="761400" y="3193564"/>
            <a:ext cx="7621200" cy="3206872"/>
          </a:xfrm>
          <a:prstGeom prst="rect">
            <a:avLst/>
          </a:prstGeom>
        </p:spPr>
      </p:pic>
    </p:spTree>
    <p:extLst>
      <p:ext uri="{BB962C8B-B14F-4D97-AF65-F5344CB8AC3E}">
        <p14:creationId xmlns:p14="http://schemas.microsoft.com/office/powerpoint/2010/main" val="12700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C40EB-67EC-45A2-B8DD-770F4A51F539}"/>
              </a:ext>
            </a:extLst>
          </p:cNvPr>
          <p:cNvSpPr>
            <a:spLocks noGrp="1"/>
          </p:cNvSpPr>
          <p:nvPr>
            <p:ph type="title"/>
          </p:nvPr>
        </p:nvSpPr>
        <p:spPr>
          <a:xfrm>
            <a:off x="457200" y="274638"/>
            <a:ext cx="8526600" cy="1143000"/>
          </a:xfrm>
        </p:spPr>
        <p:txBody>
          <a:bodyPr>
            <a:normAutofit fontScale="90000"/>
          </a:bodyPr>
          <a:lstStyle/>
          <a:p>
            <a:r>
              <a:rPr lang="en-US" dirty="0">
                <a:cs typeface="Calibri"/>
              </a:rPr>
              <a:t>Grounding Techniques for those in </a:t>
            </a:r>
            <a:r>
              <a:rPr lang="en-US">
                <a:cs typeface="Calibri"/>
              </a:rPr>
              <a:t>Crisis</a:t>
            </a:r>
            <a:endParaRPr lang="en-US"/>
          </a:p>
        </p:txBody>
      </p:sp>
      <p:sp>
        <p:nvSpPr>
          <p:cNvPr id="3" name="TextBox 2">
            <a:extLst>
              <a:ext uri="{FF2B5EF4-FFF2-40B4-BE49-F238E27FC236}">
                <a16:creationId xmlns:a16="http://schemas.microsoft.com/office/drawing/2014/main" id="{7E797125-F400-4C5B-B2E7-3977BE60A490}"/>
              </a:ext>
            </a:extLst>
          </p:cNvPr>
          <p:cNvSpPr txBox="1"/>
          <p:nvPr/>
        </p:nvSpPr>
        <p:spPr>
          <a:xfrm>
            <a:off x="1598400" y="1886400"/>
            <a:ext cx="678420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Century Gothic"/>
                <a:cs typeface="Arial"/>
              </a:rPr>
              <a:t>Grounding is a set of simple strategies that can help you detach from emotional pain (e.g.,anxiety, anger, sadness, self-harm). ​</a:t>
            </a:r>
            <a:endParaRPr lang="en-US" sz="2000">
              <a:cs typeface="Calibri"/>
            </a:endParaRPr>
          </a:p>
          <a:p>
            <a:pPr marL="285750" indent="-285750">
              <a:buFont typeface="Arial"/>
              <a:buChar char="•"/>
            </a:pPr>
            <a:endParaRPr lang="en-US" sz="2000" dirty="0">
              <a:latin typeface="Century Gothic"/>
              <a:cs typeface="Arial"/>
            </a:endParaRPr>
          </a:p>
          <a:p>
            <a:pPr marL="285750" indent="-285750">
              <a:buFont typeface="Arial"/>
              <a:buChar char="•"/>
            </a:pPr>
            <a:r>
              <a:rPr lang="en-US" sz="2000">
                <a:latin typeface="Century Gothic"/>
                <a:cs typeface="Arial"/>
              </a:rPr>
              <a:t>It is basically a way to distract yourself by focusing on something other than the difficult emotions you are experiencing. ​</a:t>
            </a:r>
            <a:endParaRPr lang="en-US" sz="2000" dirty="0">
              <a:latin typeface="Century Gothic"/>
              <a:cs typeface="Arial"/>
            </a:endParaRPr>
          </a:p>
          <a:p>
            <a:pPr marL="285750" indent="-285750">
              <a:buFont typeface="Arial"/>
              <a:buChar char="•"/>
            </a:pPr>
            <a:endParaRPr lang="en-US" sz="2000" dirty="0">
              <a:latin typeface="Century Gothic"/>
              <a:cs typeface="Arial"/>
            </a:endParaRPr>
          </a:p>
          <a:p>
            <a:pPr marL="285750" indent="-285750">
              <a:buFont typeface="Arial"/>
              <a:buChar char="•"/>
            </a:pPr>
            <a:r>
              <a:rPr lang="en-US" sz="2000">
                <a:latin typeface="Century Gothic"/>
                <a:cs typeface="Arial"/>
              </a:rPr>
              <a:t>Although grounding does not solve the problem that is contributing to your unpleasant emotions, it does provide a temporary way to gain control over your feelings and prevent things from getting worse.</a:t>
            </a:r>
            <a:r>
              <a:rPr lang="en-US" dirty="0">
                <a:latin typeface="Century Gothic"/>
                <a:cs typeface="Arial"/>
              </a:rPr>
              <a:t> </a:t>
            </a:r>
          </a:p>
        </p:txBody>
      </p:sp>
    </p:spTree>
    <p:extLst>
      <p:ext uri="{BB962C8B-B14F-4D97-AF65-F5344CB8AC3E}">
        <p14:creationId xmlns:p14="http://schemas.microsoft.com/office/powerpoint/2010/main" val="260391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4885" y="274638"/>
            <a:ext cx="5359008" cy="933547"/>
          </a:xfrm>
        </p:spPr>
        <p:txBody>
          <a:bodyPr/>
          <a:lstStyle/>
          <a:p>
            <a:pPr algn="l"/>
            <a:r>
              <a:rPr lang="en-US" b="1" i="1" dirty="0">
                <a:solidFill>
                  <a:srgbClr val="FFFFFF"/>
                </a:solidFill>
              </a:rPr>
              <a:t>What is the </a:t>
            </a:r>
            <a:r>
              <a:rPr lang="en-US" b="1" i="1" dirty="0" err="1">
                <a:solidFill>
                  <a:srgbClr val="FFFFFF"/>
                </a:solidFill>
              </a:rPr>
              <a:t>Clery</a:t>
            </a:r>
            <a:r>
              <a:rPr lang="en-US" b="1" i="1" dirty="0">
                <a:solidFill>
                  <a:srgbClr val="FFFFFF"/>
                </a:solidFill>
              </a:rPr>
              <a:t> Act?</a:t>
            </a:r>
          </a:p>
        </p:txBody>
      </p:sp>
      <p:sp>
        <p:nvSpPr>
          <p:cNvPr id="3" name="Content Placeholder 2"/>
          <p:cNvSpPr>
            <a:spLocks noGrp="1"/>
          </p:cNvSpPr>
          <p:nvPr>
            <p:ph idx="1"/>
          </p:nvPr>
        </p:nvSpPr>
        <p:spPr>
          <a:xfrm>
            <a:off x="278791" y="1600200"/>
            <a:ext cx="8642561" cy="5257800"/>
          </a:xfrm>
        </p:spPr>
        <p:txBody>
          <a:bodyPr>
            <a:normAutofit fontScale="25000" lnSpcReduction="20000"/>
          </a:bodyPr>
          <a:lstStyle/>
          <a:p>
            <a:pPr lvl="0" fontAlgn="base"/>
            <a:r>
              <a:rPr lang="en-US" sz="9600" dirty="0"/>
              <a:t>Enacted in 1990 - Colleges and Universities receiving Federal funding (student financial aid) must comply</a:t>
            </a:r>
            <a:br>
              <a:rPr lang="en-US" sz="9600" dirty="0"/>
            </a:br>
            <a:endParaRPr lang="en-US" sz="9600" dirty="0"/>
          </a:p>
          <a:p>
            <a:pPr lvl="0" fontAlgn="base"/>
            <a:r>
              <a:rPr lang="en-US" sz="9600" dirty="0"/>
              <a:t>Identified categories of crimes must be reported to the College</a:t>
            </a:r>
            <a:br>
              <a:rPr lang="en-US" sz="9600" dirty="0"/>
            </a:br>
            <a:endParaRPr lang="en-US" sz="9600" dirty="0"/>
          </a:p>
          <a:p>
            <a:r>
              <a:rPr lang="en-US" sz="9600" dirty="0"/>
              <a:t>College must maintain a Daily Crime Log</a:t>
            </a:r>
            <a:br>
              <a:rPr lang="en-US" sz="9600" dirty="0"/>
            </a:br>
            <a:endParaRPr lang="en-US" sz="9600" dirty="0"/>
          </a:p>
          <a:p>
            <a:pPr lvl="0" fontAlgn="base"/>
            <a:r>
              <a:rPr lang="en-US" sz="9600" dirty="0"/>
              <a:t>College must publish an Annual Security Report (ASR)</a:t>
            </a:r>
            <a:br>
              <a:rPr lang="en-US" sz="9600" dirty="0"/>
            </a:br>
            <a:endParaRPr lang="en-US" sz="9600" dirty="0"/>
          </a:p>
          <a:p>
            <a:pPr lvl="0" fontAlgn="base"/>
            <a:r>
              <a:rPr lang="en-US" sz="9600" dirty="0"/>
              <a:t>College must publish crime statistics from the previous calendar year</a:t>
            </a:r>
            <a:br>
              <a:rPr lang="en-US" sz="9600" dirty="0"/>
            </a:br>
            <a:endParaRPr lang="en-US" sz="9600" dirty="0"/>
          </a:p>
          <a:p>
            <a:pPr lvl="0" fontAlgn="base"/>
            <a:r>
              <a:rPr lang="en-US" sz="9600" dirty="0"/>
              <a:t>Colleges must identify and train Campus Security Authorities (CSAs)</a:t>
            </a:r>
          </a:p>
        </p:txBody>
      </p:sp>
      <p:pic>
        <p:nvPicPr>
          <p:cNvPr id="7" name="Picture 6"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93" y="83733"/>
            <a:ext cx="3260899" cy="1516467"/>
          </a:xfrm>
          <a:prstGeom prst="rect">
            <a:avLst/>
          </a:prstGeom>
        </p:spPr>
      </p:pic>
    </p:spTree>
    <p:extLst>
      <p:ext uri="{BB962C8B-B14F-4D97-AF65-F5344CB8AC3E}">
        <p14:creationId xmlns:p14="http://schemas.microsoft.com/office/powerpoint/2010/main" val="2019588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C40EB-67EC-45A2-B8DD-770F4A51F539}"/>
              </a:ext>
            </a:extLst>
          </p:cNvPr>
          <p:cNvSpPr>
            <a:spLocks noGrp="1"/>
          </p:cNvSpPr>
          <p:nvPr>
            <p:ph type="title"/>
          </p:nvPr>
        </p:nvSpPr>
        <p:spPr>
          <a:xfrm>
            <a:off x="457200" y="274638"/>
            <a:ext cx="8526600" cy="1143000"/>
          </a:xfrm>
        </p:spPr>
        <p:txBody>
          <a:bodyPr>
            <a:normAutofit fontScale="90000"/>
          </a:bodyPr>
          <a:lstStyle/>
          <a:p>
            <a:r>
              <a:rPr lang="en-US" dirty="0">
                <a:cs typeface="Calibri"/>
              </a:rPr>
              <a:t>Grounding Techniques for those in </a:t>
            </a:r>
            <a:r>
              <a:rPr lang="en-US">
                <a:cs typeface="Calibri"/>
              </a:rPr>
              <a:t>Crisis</a:t>
            </a:r>
            <a:endParaRPr lang="en-US"/>
          </a:p>
        </p:txBody>
      </p:sp>
      <p:pic>
        <p:nvPicPr>
          <p:cNvPr id="4" name="Picture 4" descr="Text, letter&#10;&#10;Description automatically generated">
            <a:extLst>
              <a:ext uri="{FF2B5EF4-FFF2-40B4-BE49-F238E27FC236}">
                <a16:creationId xmlns:a16="http://schemas.microsoft.com/office/drawing/2014/main" id="{1DA153CE-2A26-47FD-BE34-E959ED0B1720}"/>
              </a:ext>
            </a:extLst>
          </p:cNvPr>
          <p:cNvPicPr>
            <a:picLocks noChangeAspect="1"/>
          </p:cNvPicPr>
          <p:nvPr/>
        </p:nvPicPr>
        <p:blipFill>
          <a:blip r:embed="rId2"/>
          <a:stretch>
            <a:fillRect/>
          </a:stretch>
        </p:blipFill>
        <p:spPr>
          <a:xfrm>
            <a:off x="671400" y="1648115"/>
            <a:ext cx="8107200" cy="4416770"/>
          </a:xfrm>
          <a:prstGeom prst="rect">
            <a:avLst/>
          </a:prstGeom>
        </p:spPr>
      </p:pic>
    </p:spTree>
    <p:extLst>
      <p:ext uri="{BB962C8B-B14F-4D97-AF65-F5344CB8AC3E}">
        <p14:creationId xmlns:p14="http://schemas.microsoft.com/office/powerpoint/2010/main" val="2685587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1DC6-E6A2-45C2-9A21-62DB0A863DA5}"/>
              </a:ext>
            </a:extLst>
          </p:cNvPr>
          <p:cNvSpPr>
            <a:spLocks noGrp="1"/>
          </p:cNvSpPr>
          <p:nvPr>
            <p:ph type="title"/>
          </p:nvPr>
        </p:nvSpPr>
        <p:spPr/>
        <p:txBody>
          <a:bodyPr/>
          <a:lstStyle/>
          <a:p>
            <a:r>
              <a:rPr lang="en-US">
                <a:cs typeface="Calibri"/>
              </a:rPr>
              <a:t>Building Culture</a:t>
            </a:r>
            <a:endParaRPr lang="en-US"/>
          </a:p>
        </p:txBody>
      </p:sp>
      <p:sp>
        <p:nvSpPr>
          <p:cNvPr id="3" name="TextBox 2">
            <a:extLst>
              <a:ext uri="{FF2B5EF4-FFF2-40B4-BE49-F238E27FC236}">
                <a16:creationId xmlns:a16="http://schemas.microsoft.com/office/drawing/2014/main" id="{9A2B27FA-BBD0-400E-AE95-C1B9B15557FD}"/>
              </a:ext>
            </a:extLst>
          </p:cNvPr>
          <p:cNvSpPr txBox="1"/>
          <p:nvPr/>
        </p:nvSpPr>
        <p:spPr>
          <a:xfrm>
            <a:off x="275400" y="1544400"/>
            <a:ext cx="87192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Century Gothic"/>
                <a:cs typeface="Arial"/>
              </a:rPr>
              <a:t>Pay attention to culture, and shut down conversations, jokes, actions, or media that you wouldn't want directed at you or a loved one.​</a:t>
            </a:r>
            <a:endParaRPr lang="en-US">
              <a:cs typeface="Calibri"/>
            </a:endParaRPr>
          </a:p>
          <a:p>
            <a:endParaRPr lang="en-US" dirty="0">
              <a:latin typeface="Century Gothic"/>
              <a:cs typeface="Arial"/>
            </a:endParaRPr>
          </a:p>
          <a:p>
            <a:pPr marL="285750" indent="-285750">
              <a:buFont typeface="Arial"/>
              <a:buChar char="•"/>
            </a:pPr>
            <a:r>
              <a:rPr lang="en-US">
                <a:latin typeface="Century Gothic"/>
                <a:cs typeface="Arial"/>
              </a:rPr>
              <a:t>Step into situations that seem like they might be getting out of hand​</a:t>
            </a:r>
          </a:p>
          <a:p>
            <a:pPr marL="285750" indent="-285750">
              <a:buFont typeface="Arial"/>
              <a:buChar char="•"/>
            </a:pPr>
            <a:endParaRPr lang="en-US" dirty="0">
              <a:latin typeface="Century Gothic"/>
              <a:cs typeface="Arial"/>
            </a:endParaRPr>
          </a:p>
          <a:p>
            <a:pPr marL="285750" indent="-285750">
              <a:buFont typeface="Arial"/>
              <a:buChar char="•"/>
            </a:pPr>
            <a:r>
              <a:rPr lang="en-US">
                <a:latin typeface="Century Gothic"/>
                <a:cs typeface="Arial"/>
              </a:rPr>
              <a:t>Continue to build trust and bonds with your group. ​</a:t>
            </a:r>
          </a:p>
          <a:p>
            <a:pPr marL="742950" lvl="1" indent="-285750">
              <a:buFont typeface="Arial"/>
              <a:buChar char="•"/>
            </a:pPr>
            <a:r>
              <a:rPr lang="en-US">
                <a:latin typeface="Century Gothic"/>
                <a:cs typeface="Arial"/>
              </a:rPr>
              <a:t>In our student survey in 2016, 75% of people said they’d rather disclose to a friend than anyone else if they were to experience sexual violence.</a:t>
            </a:r>
          </a:p>
          <a:p>
            <a:pPr marL="285750" indent="-285750">
              <a:buFont typeface="Arial"/>
              <a:buChar char="•"/>
            </a:pPr>
            <a:r>
              <a:rPr lang="en-US">
                <a:latin typeface="Century Gothic"/>
                <a:cs typeface="Arial"/>
              </a:rPr>
              <a:t>Encourage Healthy Social Media habits</a:t>
            </a:r>
          </a:p>
          <a:p>
            <a:pPr marL="285750" indent="-285750">
              <a:buFont typeface="Arial"/>
              <a:buChar char="•"/>
            </a:pPr>
            <a:r>
              <a:rPr lang="en-US">
                <a:latin typeface="Century Gothic"/>
                <a:cs typeface="Arial"/>
              </a:rPr>
              <a:t>Tie this respect culture into our faith discussions</a:t>
            </a:r>
            <a:endParaRPr lang="en-US" dirty="0">
              <a:latin typeface="Century Gothic"/>
              <a:cs typeface="Arial"/>
            </a:endParaRPr>
          </a:p>
        </p:txBody>
      </p:sp>
    </p:spTree>
    <p:extLst>
      <p:ext uri="{BB962C8B-B14F-4D97-AF65-F5344CB8AC3E}">
        <p14:creationId xmlns:p14="http://schemas.microsoft.com/office/powerpoint/2010/main" val="507573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 IX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786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241"/>
            <a:ext cx="8229600" cy="937100"/>
          </a:xfrm>
        </p:spPr>
        <p:txBody>
          <a:bodyPr>
            <a:normAutofit/>
          </a:bodyPr>
          <a:lstStyle/>
          <a:p>
            <a:r>
              <a:rPr lang="en-US" sz="4800" b="1" dirty="0" err="1"/>
              <a:t>Clery</a:t>
            </a:r>
            <a:r>
              <a:rPr lang="en-US" sz="4800" b="1" dirty="0"/>
              <a:t> Act Categories of Crimes</a:t>
            </a:r>
          </a:p>
        </p:txBody>
      </p:sp>
      <p:sp>
        <p:nvSpPr>
          <p:cNvPr id="3" name="Content Placeholder 2"/>
          <p:cNvSpPr>
            <a:spLocks noGrp="1"/>
          </p:cNvSpPr>
          <p:nvPr>
            <p:ph idx="1"/>
          </p:nvPr>
        </p:nvSpPr>
        <p:spPr>
          <a:xfrm>
            <a:off x="457200" y="1182539"/>
            <a:ext cx="8229600" cy="5471071"/>
          </a:xfrm>
        </p:spPr>
        <p:txBody>
          <a:bodyPr>
            <a:normAutofit fontScale="92500" lnSpcReduction="20000"/>
          </a:bodyPr>
          <a:lstStyle/>
          <a:p>
            <a:pPr lvl="0" fontAlgn="base"/>
            <a:r>
              <a:rPr lang="en-US" b="1" dirty="0">
                <a:solidFill>
                  <a:srgbClr val="FFFF00"/>
                </a:solidFill>
              </a:rPr>
              <a:t>Criminal Offenses</a:t>
            </a:r>
          </a:p>
          <a:p>
            <a:pPr lvl="1" fontAlgn="base"/>
            <a:r>
              <a:rPr lang="en-US" dirty="0"/>
              <a:t>Criminal homicide, murder, manslaughter, non-negligent manslaughter, sexual assault, rape, fondling, incest, statutory rape, robbery, aggravated assault, burglary, motor vehicle theft, arson</a:t>
            </a:r>
            <a:br>
              <a:rPr lang="en-US" sz="1800" dirty="0"/>
            </a:br>
            <a:endParaRPr lang="en-US" sz="1800" dirty="0"/>
          </a:p>
          <a:p>
            <a:pPr lvl="0" fontAlgn="base"/>
            <a:r>
              <a:rPr lang="en-US" b="1" dirty="0">
                <a:solidFill>
                  <a:srgbClr val="FFFF00"/>
                </a:solidFill>
              </a:rPr>
              <a:t>Hate Crimes</a:t>
            </a:r>
            <a:endParaRPr lang="en-US" sz="2000" b="1" dirty="0">
              <a:solidFill>
                <a:srgbClr val="FFFF00"/>
              </a:solidFill>
            </a:endParaRPr>
          </a:p>
          <a:p>
            <a:pPr lvl="1" fontAlgn="base"/>
            <a:r>
              <a:rPr lang="en-US" dirty="0"/>
              <a:t>Race, religion, sexual orientation, gender, gender identity, ethnicity, national origin, disability</a:t>
            </a:r>
            <a:br>
              <a:rPr lang="en-US" sz="1600" dirty="0"/>
            </a:br>
            <a:endParaRPr lang="en-US" sz="1600" dirty="0"/>
          </a:p>
          <a:p>
            <a:pPr lvl="0" fontAlgn="base"/>
            <a:r>
              <a:rPr lang="en-US" b="1" dirty="0">
                <a:solidFill>
                  <a:srgbClr val="FFFF00"/>
                </a:solidFill>
              </a:rPr>
              <a:t>VAWA Offenses</a:t>
            </a:r>
            <a:endParaRPr lang="en-US" sz="1600" b="1" dirty="0">
              <a:solidFill>
                <a:srgbClr val="FFFF00"/>
              </a:solidFill>
            </a:endParaRPr>
          </a:p>
          <a:p>
            <a:pPr lvl="1" fontAlgn="base"/>
            <a:r>
              <a:rPr lang="en-US" dirty="0"/>
              <a:t>Dating violence, domestic violence, stalking</a:t>
            </a:r>
            <a:br>
              <a:rPr lang="en-US" sz="2000" dirty="0"/>
            </a:br>
            <a:endParaRPr lang="en-US" sz="2700" dirty="0"/>
          </a:p>
          <a:p>
            <a:pPr lvl="0" fontAlgn="base"/>
            <a:r>
              <a:rPr lang="en-US" b="1" dirty="0">
                <a:solidFill>
                  <a:srgbClr val="FFFF00"/>
                </a:solidFill>
              </a:rPr>
              <a:t>Arrests &amp; Referrals for Disciplinary Action</a:t>
            </a:r>
            <a:endParaRPr lang="en-US" sz="2000" b="1" dirty="0">
              <a:solidFill>
                <a:srgbClr val="FFFF00"/>
              </a:solidFill>
            </a:endParaRPr>
          </a:p>
          <a:p>
            <a:pPr lvl="1" fontAlgn="base"/>
            <a:r>
              <a:rPr lang="en-US" dirty="0"/>
              <a:t>Weapons, drug abuse, liquor law violations</a:t>
            </a:r>
            <a:endParaRPr lang="en-US" sz="1800" dirty="0"/>
          </a:p>
          <a:p>
            <a:pPr lvl="1" fontAlgn="base"/>
            <a:endParaRPr lang="en-US" sz="2000" b="1" dirty="0"/>
          </a:p>
          <a:p>
            <a:pPr lvl="1" fontAlgn="base"/>
            <a:endParaRPr lang="en-US" sz="2000" b="1" dirty="0"/>
          </a:p>
          <a:p>
            <a:pPr lvl="1" fontAlgn="base"/>
            <a:endParaRPr lang="en-US" sz="2000" b="1" dirty="0"/>
          </a:p>
          <a:p>
            <a:endParaRPr lang="en-US" dirty="0"/>
          </a:p>
        </p:txBody>
      </p:sp>
    </p:spTree>
    <p:extLst>
      <p:ext uri="{BB962C8B-B14F-4D97-AF65-F5344CB8AC3E}">
        <p14:creationId xmlns:p14="http://schemas.microsoft.com/office/powerpoint/2010/main" val="284257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Campus Security Authority (CSA)</a:t>
            </a:r>
          </a:p>
        </p:txBody>
      </p:sp>
      <p:sp>
        <p:nvSpPr>
          <p:cNvPr id="3" name="Content Placeholder 2"/>
          <p:cNvSpPr>
            <a:spLocks noGrp="1"/>
          </p:cNvSpPr>
          <p:nvPr>
            <p:ph idx="1"/>
          </p:nvPr>
        </p:nvSpPr>
        <p:spPr>
          <a:xfrm>
            <a:off x="457200" y="1417638"/>
            <a:ext cx="8229600" cy="5268821"/>
          </a:xfrm>
        </p:spPr>
        <p:txBody>
          <a:bodyPr>
            <a:normAutofit/>
          </a:bodyPr>
          <a:lstStyle/>
          <a:p>
            <a:pPr marL="0" lvl="0" indent="0" fontAlgn="base">
              <a:buNone/>
            </a:pPr>
            <a:r>
              <a:rPr lang="en-US" sz="1400" dirty="0"/>
              <a:t> </a:t>
            </a:r>
          </a:p>
          <a:p>
            <a:pPr lvl="0" fontAlgn="base"/>
            <a:r>
              <a:rPr lang="en-US" u="sng" dirty="0"/>
              <a:t>Who is a CSA</a:t>
            </a:r>
            <a:r>
              <a:rPr lang="en-US" dirty="0"/>
              <a:t>?  </a:t>
            </a:r>
            <a:endParaRPr lang="en-US" sz="1600" dirty="0"/>
          </a:p>
          <a:p>
            <a:pPr lvl="1" fontAlgn="base"/>
            <a:r>
              <a:rPr lang="en-US" dirty="0"/>
              <a:t>Campus Safety</a:t>
            </a:r>
            <a:endParaRPr lang="en-US" sz="1400" dirty="0"/>
          </a:p>
          <a:p>
            <a:pPr lvl="1" fontAlgn="base"/>
            <a:r>
              <a:rPr lang="en-US" dirty="0"/>
              <a:t>Individuals specified to receive reports of </a:t>
            </a:r>
            <a:r>
              <a:rPr lang="en-US" dirty="0" err="1"/>
              <a:t>Clery</a:t>
            </a:r>
            <a:r>
              <a:rPr lang="en-US" dirty="0"/>
              <a:t> allegations</a:t>
            </a:r>
            <a:endParaRPr lang="en-US" sz="1400" dirty="0"/>
          </a:p>
          <a:p>
            <a:pPr lvl="1" fontAlgn="base"/>
            <a:r>
              <a:rPr lang="en-US" dirty="0">
                <a:solidFill>
                  <a:srgbClr val="FFFF00"/>
                </a:solidFill>
              </a:rPr>
              <a:t>Any official having significant responsibility for student and campus activities</a:t>
            </a:r>
            <a:r>
              <a:rPr lang="en-US" sz="900" dirty="0">
                <a:solidFill>
                  <a:srgbClr val="FFFF00"/>
                </a:solidFill>
              </a:rPr>
              <a:t> </a:t>
            </a:r>
          </a:p>
          <a:p>
            <a:pPr marL="457200" lvl="1" indent="0" fontAlgn="base">
              <a:buNone/>
            </a:pPr>
            <a:endParaRPr lang="en-US" sz="1600" dirty="0"/>
          </a:p>
          <a:p>
            <a:pPr lvl="0" fontAlgn="base"/>
            <a:r>
              <a:rPr lang="en-US" u="sng" dirty="0"/>
              <a:t>How does a CSA fulfill their obligations</a:t>
            </a:r>
            <a:r>
              <a:rPr lang="en-US" dirty="0"/>
              <a:t>?</a:t>
            </a:r>
            <a:endParaRPr lang="en-US" sz="1600" dirty="0"/>
          </a:p>
          <a:p>
            <a:pPr lvl="1" fontAlgn="base"/>
            <a:r>
              <a:rPr lang="en-US" dirty="0"/>
              <a:t>Report all </a:t>
            </a:r>
            <a:r>
              <a:rPr lang="en-US" dirty="0" err="1"/>
              <a:t>Clery</a:t>
            </a:r>
            <a:r>
              <a:rPr lang="en-US" dirty="0"/>
              <a:t> allegations to Campus Safety</a:t>
            </a:r>
            <a:endParaRPr lang="en-US" sz="1400" dirty="0"/>
          </a:p>
          <a:p>
            <a:endParaRPr lang="en-US" dirty="0"/>
          </a:p>
        </p:txBody>
      </p:sp>
      <p:pic>
        <p:nvPicPr>
          <p:cNvPr id="4" name="Picture 3" descr="636083753855272032848178199_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276" y="1386040"/>
            <a:ext cx="1656299" cy="1325039"/>
          </a:xfrm>
          <a:prstGeom prst="rect">
            <a:avLst/>
          </a:prstGeom>
        </p:spPr>
      </p:pic>
    </p:spTree>
    <p:extLst>
      <p:ext uri="{BB962C8B-B14F-4D97-AF65-F5344CB8AC3E}">
        <p14:creationId xmlns:p14="http://schemas.microsoft.com/office/powerpoint/2010/main" val="61657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a:t>Clery</a:t>
            </a:r>
            <a:r>
              <a:rPr lang="en-US" sz="5400" b="1" dirty="0"/>
              <a:t> Reporting</a:t>
            </a:r>
          </a:p>
        </p:txBody>
      </p:sp>
      <p:sp>
        <p:nvSpPr>
          <p:cNvPr id="3" name="Content Placeholder 2"/>
          <p:cNvSpPr>
            <a:spLocks noGrp="1"/>
          </p:cNvSpPr>
          <p:nvPr>
            <p:ph idx="1"/>
          </p:nvPr>
        </p:nvSpPr>
        <p:spPr>
          <a:xfrm>
            <a:off x="457200" y="1997701"/>
            <a:ext cx="8229600" cy="4128462"/>
          </a:xfrm>
        </p:spPr>
        <p:txBody>
          <a:bodyPr/>
          <a:lstStyle/>
          <a:p>
            <a:r>
              <a:rPr lang="en-US" dirty="0"/>
              <a:t>When you think of </a:t>
            </a:r>
            <a:r>
              <a:rPr lang="en-US" dirty="0" err="1"/>
              <a:t>Clery</a:t>
            </a:r>
            <a:r>
              <a:rPr lang="en-US" dirty="0"/>
              <a:t> -  think crimes and geography. There are specific categories of crimes that have to be tallied if the crime is reported and it occurred on property owned or controlled by MVNU.</a:t>
            </a:r>
          </a:p>
          <a:p>
            <a:pPr marL="0" indent="0">
              <a:buNone/>
            </a:pPr>
            <a:endParaRPr lang="en-US" dirty="0"/>
          </a:p>
        </p:txBody>
      </p:sp>
      <p:pic>
        <p:nvPicPr>
          <p:cNvPr id="4" name="Picture 3"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823" y="4171463"/>
            <a:ext cx="2302451" cy="2231762"/>
          </a:xfrm>
          <a:prstGeom prst="rect">
            <a:avLst/>
          </a:prstGeom>
        </p:spPr>
      </p:pic>
    </p:spTree>
    <p:extLst>
      <p:ext uri="{BB962C8B-B14F-4D97-AF65-F5344CB8AC3E}">
        <p14:creationId xmlns:p14="http://schemas.microsoft.com/office/powerpoint/2010/main" val="95126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70987" cy="1143000"/>
          </a:xfrm>
        </p:spPr>
        <p:txBody>
          <a:bodyPr>
            <a:normAutofit/>
          </a:bodyPr>
          <a:lstStyle/>
          <a:p>
            <a:r>
              <a:rPr lang="en-US" sz="5400" b="1" dirty="0"/>
              <a:t>What is VAWA?</a:t>
            </a:r>
          </a:p>
        </p:txBody>
      </p:sp>
      <p:sp>
        <p:nvSpPr>
          <p:cNvPr id="3" name="Content Placeholder 2"/>
          <p:cNvSpPr>
            <a:spLocks noGrp="1"/>
          </p:cNvSpPr>
          <p:nvPr>
            <p:ph idx="1"/>
          </p:nvPr>
        </p:nvSpPr>
        <p:spPr>
          <a:xfrm>
            <a:off x="457200" y="1600200"/>
            <a:ext cx="8229600" cy="5144656"/>
          </a:xfrm>
        </p:spPr>
        <p:txBody>
          <a:bodyPr>
            <a:normAutofit fontScale="70000" lnSpcReduction="20000"/>
          </a:bodyPr>
          <a:lstStyle/>
          <a:p>
            <a:pPr lvl="0" fontAlgn="base"/>
            <a:endParaRPr lang="en-US" b="1" i="1" dirty="0"/>
          </a:p>
          <a:p>
            <a:pPr lvl="0" fontAlgn="base"/>
            <a:r>
              <a:rPr lang="en-US" b="1" i="1" dirty="0"/>
              <a:t>Violence Against Women Reauthorization Act 2013</a:t>
            </a:r>
            <a:endParaRPr lang="en-US" sz="3100" dirty="0"/>
          </a:p>
          <a:p>
            <a:pPr lvl="0" fontAlgn="base"/>
            <a:r>
              <a:rPr lang="en-US" sz="3100" dirty="0"/>
              <a:t>Does not just apply to women</a:t>
            </a:r>
            <a:br>
              <a:rPr lang="en-US" dirty="0"/>
            </a:br>
            <a:endParaRPr lang="en-US" sz="1600" dirty="0"/>
          </a:p>
          <a:p>
            <a:pPr lvl="0" fontAlgn="base"/>
            <a:r>
              <a:rPr lang="en-US" dirty="0"/>
              <a:t>Amends the </a:t>
            </a:r>
            <a:r>
              <a:rPr lang="en-US" dirty="0" err="1"/>
              <a:t>Clery</a:t>
            </a:r>
            <a:r>
              <a:rPr lang="en-US" dirty="0"/>
              <a:t> Act to include new categories of crimes on which colleges and universities (fed financial aid recipients) must collect:</a:t>
            </a:r>
            <a:endParaRPr lang="en-US" sz="1600" dirty="0"/>
          </a:p>
          <a:p>
            <a:pPr lvl="1" fontAlgn="base"/>
            <a:r>
              <a:rPr lang="en-US" dirty="0"/>
              <a:t>Dating Violence</a:t>
            </a:r>
            <a:endParaRPr lang="en-US" sz="2400" dirty="0"/>
          </a:p>
          <a:p>
            <a:pPr lvl="1" fontAlgn="base"/>
            <a:r>
              <a:rPr lang="en-US" dirty="0"/>
              <a:t>Domestic Violence</a:t>
            </a:r>
            <a:endParaRPr lang="en-US" sz="2400" dirty="0"/>
          </a:p>
          <a:p>
            <a:pPr lvl="1" fontAlgn="base"/>
            <a:r>
              <a:rPr lang="en-US" dirty="0"/>
              <a:t>Stalking</a:t>
            </a:r>
          </a:p>
          <a:p>
            <a:pPr lvl="1" fontAlgn="base"/>
            <a:r>
              <a:rPr lang="en-US" dirty="0"/>
              <a:t>Sexual Assault</a:t>
            </a:r>
            <a:br>
              <a:rPr lang="en-US" dirty="0"/>
            </a:br>
            <a:endParaRPr lang="en-US" sz="2400" dirty="0"/>
          </a:p>
          <a:p>
            <a:pPr lvl="0" fontAlgn="base"/>
            <a:r>
              <a:rPr lang="en-US" dirty="0"/>
              <a:t>Inform of the option to, or not to, notify law enforcement and campus authorities</a:t>
            </a:r>
            <a:br>
              <a:rPr lang="en-US" sz="1100" dirty="0"/>
            </a:br>
            <a:br>
              <a:rPr lang="en-US" sz="1100" dirty="0"/>
            </a:br>
            <a:endParaRPr lang="en-US" sz="1100" dirty="0"/>
          </a:p>
          <a:p>
            <a:pPr lvl="0" fontAlgn="base"/>
            <a:r>
              <a:rPr lang="en-US" dirty="0"/>
              <a:t>Permits advisor of choice to be present at all meetings/interviews</a:t>
            </a:r>
            <a:endParaRPr lang="en-US" sz="1100" dirty="0"/>
          </a:p>
        </p:txBody>
      </p:sp>
      <p:pic>
        <p:nvPicPr>
          <p:cNvPr id="4" name="Picture 3" descr="Infographic_Policy_Act-Now-VAWA_2017-640x36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929" y="124656"/>
            <a:ext cx="2835722" cy="1621678"/>
          </a:xfrm>
          <a:prstGeom prst="rect">
            <a:avLst/>
          </a:prstGeom>
        </p:spPr>
      </p:pic>
    </p:spTree>
    <p:extLst>
      <p:ext uri="{BB962C8B-B14F-4D97-AF65-F5344CB8AC3E}">
        <p14:creationId xmlns:p14="http://schemas.microsoft.com/office/powerpoint/2010/main" val="271002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MVNU Title IX Team</a:t>
            </a:r>
            <a:br>
              <a:rPr lang="en-US" b="1" dirty="0"/>
            </a:br>
            <a:r>
              <a:rPr lang="en-US" sz="2200" dirty="0"/>
              <a:t>740-399-8250 for off-campus callers</a:t>
            </a:r>
            <a:br>
              <a:rPr lang="en-US" sz="2200" dirty="0"/>
            </a:br>
            <a:r>
              <a:rPr lang="en-US" sz="2200" dirty="0"/>
              <a:t>Extension 3250 for on-campus callers</a:t>
            </a:r>
            <a:br>
              <a:rPr lang="en-US" sz="2200" dirty="0"/>
            </a:br>
            <a:r>
              <a:rPr lang="en-US" sz="2200" u="sng" dirty="0">
                <a:solidFill>
                  <a:srgbClr val="FFFF00"/>
                </a:solidFill>
              </a:rPr>
              <a:t>titleix@mvnu.edu</a:t>
            </a:r>
            <a:br>
              <a:rPr lang="en-US" sz="2200" dirty="0"/>
            </a:br>
            <a:endParaRPr lang="en-US" sz="2200" b="1" dirty="0"/>
          </a:p>
        </p:txBody>
      </p:sp>
      <p:sp>
        <p:nvSpPr>
          <p:cNvPr id="3" name="Content Placeholder 2"/>
          <p:cNvSpPr>
            <a:spLocks noGrp="1"/>
          </p:cNvSpPr>
          <p:nvPr>
            <p:ph sz="half" idx="1"/>
          </p:nvPr>
        </p:nvSpPr>
        <p:spPr>
          <a:xfrm>
            <a:off x="563136" y="1753241"/>
            <a:ext cx="2476306" cy="4513743"/>
          </a:xfrm>
        </p:spPr>
        <p:txBody>
          <a:bodyPr>
            <a:normAutofit fontScale="77500" lnSpcReduction="20000"/>
          </a:bodyPr>
          <a:lstStyle/>
          <a:p>
            <a:pPr marL="0" indent="0" algn="ctr">
              <a:buNone/>
            </a:pPr>
            <a:r>
              <a:rPr lang="en-US" b="1" dirty="0">
                <a:solidFill>
                  <a:srgbClr val="FFFF00"/>
                </a:solidFill>
              </a:rPr>
              <a:t>Title IX Coordinator</a:t>
            </a:r>
            <a:endParaRPr lang="en-US" dirty="0">
              <a:solidFill>
                <a:srgbClr val="FFFF00"/>
              </a:solidFill>
            </a:endParaRPr>
          </a:p>
          <a:p>
            <a:pPr marL="0" indent="0" algn="ctr">
              <a:buNone/>
            </a:pPr>
            <a:r>
              <a:rPr lang="en-US" i="1" dirty="0"/>
              <a:t>Katie Sherman</a:t>
            </a:r>
          </a:p>
          <a:p>
            <a:pPr marL="0" indent="0">
              <a:buNone/>
            </a:pPr>
            <a:endParaRPr lang="en-US" dirty="0"/>
          </a:p>
          <a:p>
            <a:endParaRPr lang="en-US" dirty="0"/>
          </a:p>
          <a:p>
            <a:endParaRPr lang="en-US" dirty="0"/>
          </a:p>
          <a:p>
            <a:endParaRPr lang="en-US" b="1" dirty="0"/>
          </a:p>
          <a:p>
            <a:pPr marL="0" indent="0">
              <a:buNone/>
            </a:pPr>
            <a:endParaRPr lang="en-US" dirty="0"/>
          </a:p>
          <a:p>
            <a:endParaRPr lang="en-US" sz="2600" dirty="0"/>
          </a:p>
          <a:p>
            <a:pPr marL="0" indent="0" algn="ctr">
              <a:buNone/>
            </a:pPr>
            <a:r>
              <a:rPr lang="en-US" sz="2600" dirty="0"/>
              <a:t>Responsible for monitoring compliance, solidifies interim measures and provides trainings and prevention programming.</a:t>
            </a:r>
          </a:p>
        </p:txBody>
      </p:sp>
      <p:sp>
        <p:nvSpPr>
          <p:cNvPr id="6" name="Content Placeholder 5"/>
          <p:cNvSpPr>
            <a:spLocks noGrp="1"/>
          </p:cNvSpPr>
          <p:nvPr>
            <p:ph sz="half" idx="2"/>
          </p:nvPr>
        </p:nvSpPr>
        <p:spPr>
          <a:xfrm>
            <a:off x="3591989" y="1753241"/>
            <a:ext cx="2331902" cy="5026700"/>
          </a:xfrm>
        </p:spPr>
        <p:txBody>
          <a:bodyPr vert="horz" lIns="91440" tIns="45720" rIns="91440" bIns="45720" rtlCol="0" anchor="t">
            <a:normAutofit fontScale="77500" lnSpcReduction="20000"/>
          </a:bodyPr>
          <a:lstStyle/>
          <a:p>
            <a:pPr marL="0" indent="0" algn="ctr">
              <a:buNone/>
            </a:pPr>
            <a:r>
              <a:rPr lang="en-US" sz="2600" b="1" dirty="0">
                <a:solidFill>
                  <a:srgbClr val="FFFF00"/>
                </a:solidFill>
              </a:rPr>
              <a:t>Deputy Coordinator</a:t>
            </a:r>
            <a:endParaRPr lang="en-US" sz="2600" dirty="0">
              <a:solidFill>
                <a:srgbClr val="FFFF00"/>
              </a:solidFill>
            </a:endParaRPr>
          </a:p>
          <a:p>
            <a:pPr marL="0" indent="0" algn="ctr">
              <a:buNone/>
            </a:pPr>
            <a:r>
              <a:rPr lang="en-US" sz="2600" i="1"/>
              <a:t>Michael Simmons</a:t>
            </a:r>
            <a:endParaRPr lang="en-US" sz="2600" i="1">
              <a:cs typeface="Calibri"/>
            </a:endParaRPr>
          </a:p>
          <a:p>
            <a:endParaRPr lang="en-US" sz="2600" b="1" dirty="0"/>
          </a:p>
          <a:p>
            <a:endParaRPr lang="en-US" sz="2600" b="1" dirty="0"/>
          </a:p>
          <a:p>
            <a:pPr marL="0" indent="0">
              <a:buNone/>
            </a:pPr>
            <a:endParaRPr lang="en-US" sz="2600" b="1" dirty="0"/>
          </a:p>
          <a:p>
            <a:endParaRPr lang="en-US" sz="2600" b="1" dirty="0"/>
          </a:p>
          <a:p>
            <a:endParaRPr lang="en-US" sz="2600" b="1" dirty="0"/>
          </a:p>
          <a:p>
            <a:endParaRPr lang="en-US" sz="2600" b="1" dirty="0"/>
          </a:p>
          <a:p>
            <a:pPr marL="0" indent="0">
              <a:buNone/>
            </a:pPr>
            <a:endParaRPr lang="en-US" sz="2600" dirty="0"/>
          </a:p>
          <a:p>
            <a:pPr marL="0" indent="0" algn="ctr">
              <a:buNone/>
            </a:pPr>
            <a:r>
              <a:rPr lang="en-US" sz="2600" dirty="0"/>
              <a:t>Responsible for investigations and informal resolutions</a:t>
            </a:r>
          </a:p>
          <a:p>
            <a:endParaRPr lang="en-US" dirty="0"/>
          </a:p>
        </p:txBody>
      </p:sp>
      <p:pic>
        <p:nvPicPr>
          <p:cNvPr id="4" name="Picture 3"/>
          <p:cNvPicPr>
            <a:picLocks noChangeAspect="1"/>
          </p:cNvPicPr>
          <p:nvPr/>
        </p:nvPicPr>
        <p:blipFill>
          <a:blip r:embed="rId3"/>
          <a:stretch>
            <a:fillRect/>
          </a:stretch>
        </p:blipFill>
        <p:spPr>
          <a:xfrm>
            <a:off x="1115683" y="2408663"/>
            <a:ext cx="1371212" cy="1996069"/>
          </a:xfrm>
          <a:prstGeom prst="rect">
            <a:avLst/>
          </a:prstGeom>
        </p:spPr>
      </p:pic>
      <p:sp>
        <p:nvSpPr>
          <p:cNvPr id="10" name="Content Placeholder 5"/>
          <p:cNvSpPr txBox="1">
            <a:spLocks/>
          </p:cNvSpPr>
          <p:nvPr/>
        </p:nvSpPr>
        <p:spPr>
          <a:xfrm>
            <a:off x="6229815" y="1755741"/>
            <a:ext cx="2456985" cy="47120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b="1" dirty="0">
                <a:solidFill>
                  <a:srgbClr val="FFFF00"/>
                </a:solidFill>
              </a:rPr>
              <a:t>Deputy Coordinator</a:t>
            </a:r>
            <a:endParaRPr lang="en-US" sz="2000" dirty="0">
              <a:solidFill>
                <a:srgbClr val="FFFF00"/>
              </a:solidFill>
            </a:endParaRPr>
          </a:p>
          <a:p>
            <a:pPr marL="0" indent="0" algn="ctr">
              <a:buFont typeface="Arial"/>
              <a:buNone/>
            </a:pPr>
            <a:r>
              <a:rPr lang="en-US" sz="2000" i="1" dirty="0"/>
              <a:t>Deb Oakes</a:t>
            </a:r>
          </a:p>
          <a:p>
            <a:endParaRPr lang="en-US" sz="2000" b="1" dirty="0"/>
          </a:p>
          <a:p>
            <a:endParaRPr lang="en-US" sz="2000" b="1" dirty="0"/>
          </a:p>
          <a:p>
            <a:pPr marL="0" indent="0">
              <a:buFont typeface="Arial"/>
              <a:buNone/>
            </a:pPr>
            <a:endParaRPr lang="en-US" sz="2000" b="1" dirty="0"/>
          </a:p>
          <a:p>
            <a:endParaRPr lang="en-US" sz="2000" b="1" dirty="0"/>
          </a:p>
          <a:p>
            <a:pPr marL="0" indent="0">
              <a:buNone/>
            </a:pPr>
            <a:endParaRPr lang="en-US" sz="2000" b="1" dirty="0"/>
          </a:p>
          <a:p>
            <a:pPr marL="0" indent="0" algn="ctr">
              <a:buNone/>
            </a:pPr>
            <a:r>
              <a:rPr lang="en-US" sz="2000" dirty="0"/>
              <a:t>Responsible for initial intakes when reports are submitted</a:t>
            </a:r>
          </a:p>
          <a:p>
            <a:endParaRPr lang="en-US" dirty="0"/>
          </a:p>
        </p:txBody>
      </p:sp>
      <p:pic>
        <p:nvPicPr>
          <p:cNvPr id="5" name="Picture 4"/>
          <p:cNvPicPr>
            <a:picLocks noChangeAspect="1"/>
          </p:cNvPicPr>
          <p:nvPr/>
        </p:nvPicPr>
        <p:blipFill>
          <a:blip r:embed="rId4"/>
          <a:stretch>
            <a:fillRect/>
          </a:stretch>
        </p:blipFill>
        <p:spPr>
          <a:xfrm>
            <a:off x="6844429" y="2538644"/>
            <a:ext cx="1229054" cy="1654101"/>
          </a:xfrm>
          <a:prstGeom prst="rect">
            <a:avLst/>
          </a:prstGeom>
        </p:spPr>
      </p:pic>
      <p:pic>
        <p:nvPicPr>
          <p:cNvPr id="7" name="Picture 7">
            <a:extLst>
              <a:ext uri="{FF2B5EF4-FFF2-40B4-BE49-F238E27FC236}">
                <a16:creationId xmlns:a16="http://schemas.microsoft.com/office/drawing/2014/main" id="{07E78472-6015-4D09-AF18-3B03F722D33E}"/>
              </a:ext>
            </a:extLst>
          </p:cNvPr>
          <p:cNvPicPr>
            <a:picLocks noChangeAspect="1"/>
          </p:cNvPicPr>
          <p:nvPr/>
        </p:nvPicPr>
        <p:blipFill>
          <a:blip r:embed="rId5"/>
          <a:stretch>
            <a:fillRect/>
          </a:stretch>
        </p:blipFill>
        <p:spPr>
          <a:xfrm>
            <a:off x="4141173" y="2478600"/>
            <a:ext cx="1185653" cy="1963800"/>
          </a:xfrm>
          <a:prstGeom prst="rect">
            <a:avLst/>
          </a:prstGeom>
        </p:spPr>
      </p:pic>
    </p:spTree>
    <p:extLst>
      <p:ext uri="{BB962C8B-B14F-4D97-AF65-F5344CB8AC3E}">
        <p14:creationId xmlns:p14="http://schemas.microsoft.com/office/powerpoint/2010/main" val="381044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4089"/>
          </a:xfrm>
        </p:spPr>
        <p:txBody>
          <a:bodyPr>
            <a:normAutofit/>
          </a:bodyPr>
          <a:lstStyle/>
          <a:p>
            <a:r>
              <a:rPr lang="en-US" sz="5400" b="1" dirty="0"/>
              <a:t>What is Title IX?</a:t>
            </a:r>
          </a:p>
        </p:txBody>
      </p:sp>
      <p:sp>
        <p:nvSpPr>
          <p:cNvPr id="3" name="Content Placeholder 2"/>
          <p:cNvSpPr>
            <a:spLocks noGrp="1"/>
          </p:cNvSpPr>
          <p:nvPr>
            <p:ph idx="1"/>
          </p:nvPr>
        </p:nvSpPr>
        <p:spPr>
          <a:xfrm>
            <a:off x="457200" y="1587332"/>
            <a:ext cx="8229600" cy="4069345"/>
          </a:xfrm>
        </p:spPr>
        <p:txBody>
          <a:bodyPr/>
          <a:lstStyle/>
          <a:p>
            <a:pPr marL="0" indent="0">
              <a:buNone/>
            </a:pPr>
            <a:r>
              <a:rPr lang="en-US" dirty="0"/>
              <a:t>“No person in the United States, shall, on the basis of sex, be excluded from participation in, be denied the benefits of, or be subjected to discrimination under any educational program or activity receiving federal financial assistance.”</a:t>
            </a:r>
            <a:r>
              <a:rPr lang="en-US" sz="900" dirty="0"/>
              <a:t>   </a:t>
            </a:r>
          </a:p>
          <a:p>
            <a:pPr marL="0" indent="0">
              <a:buNone/>
            </a:pPr>
            <a:endParaRPr lang="en-US" sz="900" dirty="0"/>
          </a:p>
          <a:p>
            <a:pPr marL="0" indent="0" algn="r">
              <a:buNone/>
            </a:pPr>
            <a:r>
              <a:rPr lang="en-US" sz="2800" i="1" dirty="0"/>
              <a:t>- Title IX of the Education Amendments of 1972</a:t>
            </a:r>
          </a:p>
          <a:p>
            <a:pPr marL="0" indent="0" algn="r">
              <a:buNone/>
            </a:pPr>
            <a:endParaRPr lang="en-US" sz="2800" dirty="0"/>
          </a:p>
        </p:txBody>
      </p:sp>
      <p:pic>
        <p:nvPicPr>
          <p:cNvPr id="4" name="Picture 3"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624" y="4971165"/>
            <a:ext cx="1760668" cy="1760668"/>
          </a:xfrm>
          <a:prstGeom prst="rect">
            <a:avLst/>
          </a:prstGeom>
        </p:spPr>
      </p:pic>
    </p:spTree>
    <p:extLst>
      <p:ext uri="{BB962C8B-B14F-4D97-AF65-F5344CB8AC3E}">
        <p14:creationId xmlns:p14="http://schemas.microsoft.com/office/powerpoint/2010/main" val="1192159059"/>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5F4427E906247BADFEFC339E1CD2E" ma:contentTypeVersion="12" ma:contentTypeDescription="Create a new document." ma:contentTypeScope="" ma:versionID="477d3b3fb1832a956bc2af92906dc290">
  <xsd:schema xmlns:xsd="http://www.w3.org/2001/XMLSchema" xmlns:xs="http://www.w3.org/2001/XMLSchema" xmlns:p="http://schemas.microsoft.com/office/2006/metadata/properties" xmlns:ns2="c014db73-3db9-4bdd-8b7c-aa505a637520" xmlns:ns3="eee2d3d8-4737-4b44-b616-f92c5a07fd21" targetNamespace="http://schemas.microsoft.com/office/2006/metadata/properties" ma:root="true" ma:fieldsID="cf83a3d3edfc67b3ad31fca4e93500dd" ns2:_="" ns3:_="">
    <xsd:import namespace="c014db73-3db9-4bdd-8b7c-aa505a637520"/>
    <xsd:import namespace="eee2d3d8-4737-4b44-b616-f92c5a07fd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14db73-3db9-4bdd-8b7c-aa505a637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e2d3d8-4737-4b44-b616-f92c5a07fd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9A1B78-1D60-49BD-9B74-FE4917113235}"/>
</file>

<file path=customXml/itemProps2.xml><?xml version="1.0" encoding="utf-8"?>
<ds:datastoreItem xmlns:ds="http://schemas.openxmlformats.org/officeDocument/2006/customXml" ds:itemID="{456EAF6A-56EF-40C1-9469-8DF4A7FC0AE1}">
  <ds:schemaRefs>
    <ds:schemaRef ds:uri="http://schemas.microsoft.com/sharepoint/v3/contenttype/forms"/>
  </ds:schemaRefs>
</ds:datastoreItem>
</file>

<file path=customXml/itemProps3.xml><?xml version="1.0" encoding="utf-8"?>
<ds:datastoreItem xmlns:ds="http://schemas.openxmlformats.org/officeDocument/2006/customXml" ds:itemID="{154AF87E-C933-483F-97C1-F18E46A4188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eee2d3d8-4737-4b44-b616-f92c5a07fd21"/>
    <ds:schemaRef ds:uri="http://purl.org/dc/terms/"/>
    <ds:schemaRef ds:uri="http://schemas.openxmlformats.org/package/2006/metadata/core-properties"/>
    <ds:schemaRef ds:uri="c014db73-3db9-4bdd-8b7c-aa505a63752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Theme.thmx</Template>
  <TotalTime>626</TotalTime>
  <Words>1501</Words>
  <Application>Microsoft Office PowerPoint</Application>
  <PresentationFormat>On-screen Show (4:3)</PresentationFormat>
  <Paragraphs>252</Paragraphs>
  <Slides>32</Slides>
  <Notes>26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Theme</vt:lpstr>
      <vt:lpstr>PowerPoint Presentation</vt:lpstr>
      <vt:lpstr>PowerPoint Presentation</vt:lpstr>
      <vt:lpstr>What is the Clery Act?</vt:lpstr>
      <vt:lpstr>Clery Act Categories of Crimes</vt:lpstr>
      <vt:lpstr>Campus Security Authority (CSA)</vt:lpstr>
      <vt:lpstr>Clery Reporting</vt:lpstr>
      <vt:lpstr>What is VAWA?</vt:lpstr>
      <vt:lpstr>MVNU Title IX Team 740-399-8250 for off-campus callers Extension 3250 for on-campus callers titleix@mvnu.edu </vt:lpstr>
      <vt:lpstr>What is Title IX?</vt:lpstr>
      <vt:lpstr>What Title IX is NOT</vt:lpstr>
      <vt:lpstr>What is Title IX?</vt:lpstr>
      <vt:lpstr>Scope of Policy</vt:lpstr>
      <vt:lpstr>Scope of Policy</vt:lpstr>
      <vt:lpstr>Prohibited Conduct </vt:lpstr>
      <vt:lpstr>Consent Defined</vt:lpstr>
      <vt:lpstr>Minors on Campus</vt:lpstr>
      <vt:lpstr>Who is a Responsible Employee?</vt:lpstr>
      <vt:lpstr>What a Responsible Employee  Must Say . . .</vt:lpstr>
      <vt:lpstr>Confidential Resources</vt:lpstr>
      <vt:lpstr>Sex/Gender-Based Harassment, Discrimination and Sexual Misconduct  Policy &amp; Procedure</vt:lpstr>
      <vt:lpstr>Writing a TIX Incident Report</vt:lpstr>
      <vt:lpstr>Medical Treatment</vt:lpstr>
      <vt:lpstr>Responding to Disclosure</vt:lpstr>
      <vt:lpstr>PowerPoint Presentation</vt:lpstr>
      <vt:lpstr>Supportive Measures</vt:lpstr>
      <vt:lpstr>Bystander Intervention</vt:lpstr>
      <vt:lpstr>Recognizing Trauma</vt:lpstr>
      <vt:lpstr>How do you help?</vt:lpstr>
      <vt:lpstr>Grounding Techniques for those in Crisis</vt:lpstr>
      <vt:lpstr>Grounding Techniques for those in Crisis</vt:lpstr>
      <vt:lpstr>Building Culture</vt:lpstr>
      <vt:lpstr>PowerPoint Presentation</vt:lpstr>
    </vt:vector>
  </TitlesOfParts>
  <Company>Crossroads Church of the Nazarene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Jones</dc:creator>
  <cp:lastModifiedBy>Katie D Sherman</cp:lastModifiedBy>
  <cp:revision>167</cp:revision>
  <dcterms:created xsi:type="dcterms:W3CDTF">2018-08-20T22:19:49Z</dcterms:created>
  <dcterms:modified xsi:type="dcterms:W3CDTF">2021-08-11T16:26:26Z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0x0101006815F4427E906247BADFEFC339E1CD2E</vt:lpwstr>
  </property>
</Properties>
</file>