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264" r:id="rId2"/>
    <p:sldId id="278" r:id="rId3"/>
    <p:sldId id="261" r:id="rId4"/>
    <p:sldId id="263" r:id="rId5"/>
    <p:sldId id="279" r:id="rId6"/>
    <p:sldId id="266" r:id="rId7"/>
    <p:sldId id="328" r:id="rId8"/>
    <p:sldId id="332" r:id="rId9"/>
    <p:sldId id="265" r:id="rId10"/>
    <p:sldId id="329" r:id="rId11"/>
    <p:sldId id="260" r:id="rId12"/>
    <p:sldId id="270" r:id="rId13"/>
    <p:sldId id="330" r:id="rId14"/>
    <p:sldId id="339" r:id="rId15"/>
    <p:sldId id="319" r:id="rId16"/>
    <p:sldId id="336" r:id="rId17"/>
    <p:sldId id="333" r:id="rId18"/>
    <p:sldId id="271" r:id="rId19"/>
    <p:sldId id="337" r:id="rId20"/>
    <p:sldId id="338" r:id="rId21"/>
    <p:sldId id="307" r:id="rId22"/>
    <p:sldId id="274" r:id="rId23"/>
    <p:sldId id="331" r:id="rId24"/>
    <p:sldId id="256" r:id="rId25"/>
    <p:sldId id="273" r:id="rId26"/>
    <p:sldId id="269" r:id="rId27"/>
    <p:sldId id="296" r:id="rId28"/>
    <p:sldId id="293" r:id="rId29"/>
    <p:sldId id="323" r:id="rId30"/>
    <p:sldId id="322" r:id="rId31"/>
    <p:sldId id="324" r:id="rId32"/>
    <p:sldId id="257" r:id="rId33"/>
    <p:sldId id="3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C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0"/>
  </p:normalViewPr>
  <p:slideViewPr>
    <p:cSldViewPr snapToGrid="0">
      <p:cViewPr varScale="1">
        <p:scale>
          <a:sx n="103" d="100"/>
          <a:sy n="103"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6A2041-3FB4-DF46-9253-517A837F84A9}" type="datetimeFigureOut">
              <a:rPr lang="en-US" smtClean="0"/>
              <a:t>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CB6C97-55C0-5643-87FE-CBB46BE5A388}" type="slidenum">
              <a:rPr lang="en-US" smtClean="0"/>
              <a:t>‹#›</a:t>
            </a:fld>
            <a:endParaRPr lang="en-US"/>
          </a:p>
        </p:txBody>
      </p:sp>
    </p:spTree>
    <p:extLst>
      <p:ext uri="{BB962C8B-B14F-4D97-AF65-F5344CB8AC3E}">
        <p14:creationId xmlns:p14="http://schemas.microsoft.com/office/powerpoint/2010/main" val="261279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Here’s an overview of how our discipline process works. </a:t>
            </a:r>
            <a:r>
              <a:rPr lang="en-US" b="1" baseline="0" dirty="0"/>
              <a:t>[Click]</a:t>
            </a:r>
            <a:r>
              <a:rPr lang="en-US" b="0" baseline="0" dirty="0"/>
              <a:t>  (I’m loosing steam…)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Read </a:t>
            </a:r>
            <a:r>
              <a:rPr lang="en-US" b="1" baseline="0" dirty="0"/>
              <a:t>[Click]</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p:txBody>
      </p:sp>
      <p:sp>
        <p:nvSpPr>
          <p:cNvPr id="4" name="Slide Number Placeholder 3"/>
          <p:cNvSpPr>
            <a:spLocks noGrp="1"/>
          </p:cNvSpPr>
          <p:nvPr>
            <p:ph type="sldNum" sz="quarter" idx="10"/>
          </p:nvPr>
        </p:nvSpPr>
        <p:spPr/>
        <p:txBody>
          <a:bodyPr/>
          <a:lstStyle/>
          <a:p>
            <a:fld id="{39ACF0C9-B799-474C-BC9B-84A81A5301EA}" type="slidenum">
              <a:rPr lang="en-US" smtClean="0"/>
              <a:t>29</a:t>
            </a:fld>
            <a:endParaRPr lang="en-US"/>
          </a:p>
        </p:txBody>
      </p:sp>
    </p:spTree>
    <p:extLst>
      <p:ext uri="{BB962C8B-B14F-4D97-AF65-F5344CB8AC3E}">
        <p14:creationId xmlns:p14="http://schemas.microsoft.com/office/powerpoint/2010/main" val="2049842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CA4EF-D77B-5FAA-96C4-4868DD9002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22B33C-6359-B63E-5AC5-E71E43AABE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8A66D8-6B23-DD4B-0C47-D4C43CCB3C13}"/>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5" name="Footer Placeholder 4">
            <a:extLst>
              <a:ext uri="{FF2B5EF4-FFF2-40B4-BE49-F238E27FC236}">
                <a16:creationId xmlns:a16="http://schemas.microsoft.com/office/drawing/2014/main" id="{97A68B97-498A-9A96-DAF9-A73C65BEC1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937EC-706F-8774-9E4A-A98D8361F6CC}"/>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194133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9F3A0-AC87-7CA9-5B35-840606A479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93CF3B-0047-9A15-AAFA-3A6239840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5199D-A791-F63B-7138-19AEB771EE81}"/>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5" name="Footer Placeholder 4">
            <a:extLst>
              <a:ext uri="{FF2B5EF4-FFF2-40B4-BE49-F238E27FC236}">
                <a16:creationId xmlns:a16="http://schemas.microsoft.com/office/drawing/2014/main" id="{25FC6411-6162-F97C-9177-C3781BF180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38C6A9-82FD-8F70-D242-0FBE9C066C41}"/>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3908208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18384C-A2EC-8A5D-E419-C1FE923E3F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75ADF8-9DD8-F73A-84D8-5E1B64C6F8B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CA67D-1D81-1266-469B-2B4DA103E2F1}"/>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5" name="Footer Placeholder 4">
            <a:extLst>
              <a:ext uri="{FF2B5EF4-FFF2-40B4-BE49-F238E27FC236}">
                <a16:creationId xmlns:a16="http://schemas.microsoft.com/office/drawing/2014/main" id="{50E449E6-AEBD-CF98-79F6-BE2446850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5747E2-D1F2-D72A-5A5C-B5D75BD4C8F6}"/>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35956636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DCA3E-4E2E-4C1D-7E3B-B22EDD6AEC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D01A175-FB65-F4C9-71E0-3AAD82AEEF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320F3-5D7E-4F2F-3CB2-3307892AC6E8}"/>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5" name="Footer Placeholder 4">
            <a:extLst>
              <a:ext uri="{FF2B5EF4-FFF2-40B4-BE49-F238E27FC236}">
                <a16:creationId xmlns:a16="http://schemas.microsoft.com/office/drawing/2014/main" id="{0B293B79-0E01-88A0-9F81-A128EDDB0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A01E7-56E4-BEF7-37A9-67748638B059}"/>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9994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93696-9058-45BE-2F24-CB0719C074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286B50-7E8B-C227-D940-E845FEB11C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97836-05C2-F550-B1A9-21EDE44D2794}"/>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5" name="Footer Placeholder 4">
            <a:extLst>
              <a:ext uri="{FF2B5EF4-FFF2-40B4-BE49-F238E27FC236}">
                <a16:creationId xmlns:a16="http://schemas.microsoft.com/office/drawing/2014/main" id="{22CCD4DB-0E74-DF85-E591-F249DE21AF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06EE8E-1117-B5FB-EFCF-0FFB7C241D95}"/>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75381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94A3-009B-7FCD-244F-1A17D81C16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B5D1BA-0A60-486E-331B-A23F37DBED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3A93041-7CB1-536C-800F-3DA773EF74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BAB72FD-B9ED-0263-D232-DF79D7A20472}"/>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6" name="Footer Placeholder 5">
            <a:extLst>
              <a:ext uri="{FF2B5EF4-FFF2-40B4-BE49-F238E27FC236}">
                <a16:creationId xmlns:a16="http://schemas.microsoft.com/office/drawing/2014/main" id="{3659E2D3-80D9-4022-8CA9-5DFB96D83A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C4D358-81E4-8C16-5BAC-D6D990C8A21F}"/>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2165849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8AFFF-F78C-F0F0-C3AE-CF48F8C4B1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D438B4E-FC4F-0DF1-74FB-3F06A7213F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A1F632-4D84-80AF-C3D1-339BCC4F973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D3F68F-6271-23DA-CD73-58BC8C4F2E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4FD062-C0B6-DFE7-3192-844FF0BB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75CA5C-F400-5666-E90C-E2C0E045156E}"/>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8" name="Footer Placeholder 7">
            <a:extLst>
              <a:ext uri="{FF2B5EF4-FFF2-40B4-BE49-F238E27FC236}">
                <a16:creationId xmlns:a16="http://schemas.microsoft.com/office/drawing/2014/main" id="{1997456D-FD53-1764-7261-7674410747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A5A870-20FE-3E41-56BC-A91A00C13D74}"/>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18012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B908B-2D41-5337-4D54-777495FD97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B87A14-20AB-D2B3-5580-553C973D837B}"/>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4" name="Footer Placeholder 3">
            <a:extLst>
              <a:ext uri="{FF2B5EF4-FFF2-40B4-BE49-F238E27FC236}">
                <a16:creationId xmlns:a16="http://schemas.microsoft.com/office/drawing/2014/main" id="{1D37CFFB-51B6-7617-812A-8DBB66A0760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0DF0C0-3498-CCE6-84D8-6491A66D7E91}"/>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1049993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16260E-18BC-894D-A792-BACA836140BC}"/>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3" name="Footer Placeholder 2">
            <a:extLst>
              <a:ext uri="{FF2B5EF4-FFF2-40B4-BE49-F238E27FC236}">
                <a16:creationId xmlns:a16="http://schemas.microsoft.com/office/drawing/2014/main" id="{14E410A2-BEE0-404C-67CD-2A2D58C622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53C9C7-EC55-F40A-6E74-3E68731DBAB7}"/>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4163685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2CD91-F78F-80B6-0256-E4A3D6FDEC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8050D31-2F53-A56B-573D-C83750E26F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9B0FA9E-BABE-C291-D2F4-0EF9700A75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E2ED08-D92E-A21C-A762-C224E8E260BD}"/>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6" name="Footer Placeholder 5">
            <a:extLst>
              <a:ext uri="{FF2B5EF4-FFF2-40B4-BE49-F238E27FC236}">
                <a16:creationId xmlns:a16="http://schemas.microsoft.com/office/drawing/2014/main" id="{8102D229-2BED-6387-A796-ECD6BE427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CCD2FB-3C1C-EEE5-7FA2-F9EBC02CFF65}"/>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39170688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921FE-013C-1EBC-6589-FEAF16718F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0AA1EF-FDBF-8BF3-7662-D5D0CF209C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B9BBBC-ED8F-E653-D3C2-DD293D087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94A937-36D1-FCAA-211B-167F7D144018}"/>
              </a:ext>
            </a:extLst>
          </p:cNvPr>
          <p:cNvSpPr>
            <a:spLocks noGrp="1"/>
          </p:cNvSpPr>
          <p:nvPr>
            <p:ph type="dt" sz="half" idx="10"/>
          </p:nvPr>
        </p:nvSpPr>
        <p:spPr/>
        <p:txBody>
          <a:bodyPr/>
          <a:lstStyle/>
          <a:p>
            <a:fld id="{8B9D078B-94DB-0C4D-B39D-C118C6B0046E}" type="datetimeFigureOut">
              <a:rPr lang="en-US" smtClean="0"/>
              <a:t>9/20/23</a:t>
            </a:fld>
            <a:endParaRPr lang="en-US"/>
          </a:p>
        </p:txBody>
      </p:sp>
      <p:sp>
        <p:nvSpPr>
          <p:cNvPr id="6" name="Footer Placeholder 5">
            <a:extLst>
              <a:ext uri="{FF2B5EF4-FFF2-40B4-BE49-F238E27FC236}">
                <a16:creationId xmlns:a16="http://schemas.microsoft.com/office/drawing/2014/main" id="{BC7B29DB-A47F-E3F3-9C00-AD33F5C6F5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344D57-1483-E707-F538-6EBAE23D0022}"/>
              </a:ext>
            </a:extLst>
          </p:cNvPr>
          <p:cNvSpPr>
            <a:spLocks noGrp="1"/>
          </p:cNvSpPr>
          <p:nvPr>
            <p:ph type="sldNum" sz="quarter" idx="12"/>
          </p:nvPr>
        </p:nvSpPr>
        <p:spPr/>
        <p:txBody>
          <a:bodyPr/>
          <a:lstStyle/>
          <a:p>
            <a:fld id="{EC6AC4D3-73F3-244C-AE64-4A1AA5590BD9}" type="slidenum">
              <a:rPr lang="en-US" smtClean="0"/>
              <a:t>‹#›</a:t>
            </a:fld>
            <a:endParaRPr lang="en-US"/>
          </a:p>
        </p:txBody>
      </p:sp>
    </p:spTree>
    <p:extLst>
      <p:ext uri="{BB962C8B-B14F-4D97-AF65-F5344CB8AC3E}">
        <p14:creationId xmlns:p14="http://schemas.microsoft.com/office/powerpoint/2010/main" val="1194059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6E9C968-0304-E665-88C0-211A8B0CA5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3BD548-91BB-D328-7A70-6D16700003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B846FF-964E-D5EA-07E2-9A8CFF3C3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9D078B-94DB-0C4D-B39D-C118C6B0046E}" type="datetimeFigureOut">
              <a:rPr lang="en-US" smtClean="0"/>
              <a:t>9/20/23</a:t>
            </a:fld>
            <a:endParaRPr lang="en-US"/>
          </a:p>
        </p:txBody>
      </p:sp>
      <p:sp>
        <p:nvSpPr>
          <p:cNvPr id="5" name="Footer Placeholder 4">
            <a:extLst>
              <a:ext uri="{FF2B5EF4-FFF2-40B4-BE49-F238E27FC236}">
                <a16:creationId xmlns:a16="http://schemas.microsoft.com/office/drawing/2014/main" id="{16570494-3B86-C060-4602-DE8C704275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59CA9E-BCB6-DFDD-FB1B-574ABCF3893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6AC4D3-73F3-244C-AE64-4A1AA5590BD9}" type="slidenum">
              <a:rPr lang="en-US" smtClean="0"/>
              <a:t>‹#›</a:t>
            </a:fld>
            <a:endParaRPr lang="en-US"/>
          </a:p>
        </p:txBody>
      </p:sp>
    </p:spTree>
    <p:extLst>
      <p:ext uri="{BB962C8B-B14F-4D97-AF65-F5344CB8AC3E}">
        <p14:creationId xmlns:p14="http://schemas.microsoft.com/office/powerpoint/2010/main" val="6073751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sv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svg"/><Relationship Id="rId7" Type="http://schemas.openxmlformats.org/officeDocument/2006/relationships/image" Target="../media/image41.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9.jpeg"/><Relationship Id="rId5" Type="http://schemas.openxmlformats.org/officeDocument/2006/relationships/image" Target="../media/image45.svg"/><Relationship Id="rId10" Type="http://schemas.openxmlformats.org/officeDocument/2006/relationships/image" Target="../media/image48.png"/><Relationship Id="rId4" Type="http://schemas.openxmlformats.org/officeDocument/2006/relationships/image" Target="../media/image44.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1.sv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45.sv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svg"/><Relationship Id="rId5" Type="http://schemas.openxmlformats.org/officeDocument/2006/relationships/image" Target="../media/image63.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sv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svg"/><Relationship Id="rId4" Type="http://schemas.openxmlformats.org/officeDocument/2006/relationships/image" Target="../media/image67.png"/><Relationship Id="rId9" Type="http://schemas.openxmlformats.org/officeDocument/2006/relationships/image" Target="../media/image72.sv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svg"/></Relationships>
</file>

<file path=ppt/slides/_rels/slide23.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svg"/><Relationship Id="rId2"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emf"/><Relationship Id="rId4" Type="http://schemas.openxmlformats.org/officeDocument/2006/relationships/image" Target="../media/image78.svg"/></Relationships>
</file>

<file path=ppt/slides/_rels/slide2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4.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9.svg"/></Relationships>
</file>

<file path=ppt/slides/_rels/slide28.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8" Type="http://schemas.openxmlformats.org/officeDocument/2006/relationships/image" Target="../media/image114.svg"/><Relationship Id="rId13" Type="http://schemas.openxmlformats.org/officeDocument/2006/relationships/image" Target="../media/image119.png"/><Relationship Id="rId18" Type="http://schemas.openxmlformats.org/officeDocument/2006/relationships/image" Target="../media/image124.sv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svg"/><Relationship Id="rId17" Type="http://schemas.openxmlformats.org/officeDocument/2006/relationships/image" Target="../media/image123.png"/><Relationship Id="rId2" Type="http://schemas.openxmlformats.org/officeDocument/2006/relationships/image" Target="../media/image108.png"/><Relationship Id="rId16" Type="http://schemas.openxmlformats.org/officeDocument/2006/relationships/image" Target="../media/image122.svg"/><Relationship Id="rId1" Type="http://schemas.openxmlformats.org/officeDocument/2006/relationships/slideLayout" Target="../slideLayouts/slideLayout7.xml"/><Relationship Id="rId6" Type="http://schemas.openxmlformats.org/officeDocument/2006/relationships/image" Target="../media/image112.sv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sv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svg"/></Relationships>
</file>

<file path=ppt/slides/_rels/slide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7.svg"/><Relationship Id="rId4" Type="http://schemas.openxmlformats.org/officeDocument/2006/relationships/image" Target="../media/image12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mvnu.edu/titleix"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4" name="Rectangle 13">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A8D9C936-993E-58FD-8E47-9AC5E89ED7C5}"/>
              </a:ext>
            </a:extLst>
          </p:cNvPr>
          <p:cNvSpPr>
            <a:spLocks noGrp="1"/>
          </p:cNvSpPr>
          <p:nvPr>
            <p:ph type="subTitle" idx="1"/>
          </p:nvPr>
        </p:nvSpPr>
        <p:spPr>
          <a:xfrm>
            <a:off x="8254315" y="0"/>
            <a:ext cx="3818236" cy="1575461"/>
          </a:xfrm>
        </p:spPr>
        <p:txBody>
          <a:bodyPr anchor="ctr">
            <a:normAutofit fontScale="55000" lnSpcReduction="20000"/>
          </a:bodyPr>
          <a:lstStyle/>
          <a:p>
            <a:pPr algn="l"/>
            <a:endParaRPr lang="en-US" sz="2000" b="1" i="1" dirty="0">
              <a:solidFill>
                <a:srgbClr val="FFFFFF"/>
              </a:solidFill>
              <a:latin typeface="Arial Narrow" panose="020B0604020202020204" pitchFamily="34" charset="0"/>
              <a:cs typeface="Arial Narrow" panose="020B0604020202020204" pitchFamily="34" charset="0"/>
            </a:endParaRPr>
          </a:p>
          <a:p>
            <a:pPr algn="l"/>
            <a:r>
              <a:rPr lang="en-US" sz="5700" b="1" i="1" dirty="0">
                <a:solidFill>
                  <a:srgbClr val="00B0F0"/>
                </a:solidFill>
                <a:latin typeface="Arial Narrow" panose="020B0604020202020204" pitchFamily="34" charset="0"/>
                <a:cs typeface="Arial Narrow" panose="020B0604020202020204" pitchFamily="34" charset="0"/>
              </a:rPr>
              <a:t>Athletics Department</a:t>
            </a:r>
          </a:p>
          <a:p>
            <a:pPr algn="l"/>
            <a:r>
              <a:rPr lang="en-US" sz="5700" b="1" i="1" dirty="0">
                <a:solidFill>
                  <a:srgbClr val="00B0F0"/>
                </a:solidFill>
                <a:latin typeface="Arial Narrow" panose="020B0604020202020204" pitchFamily="34" charset="0"/>
                <a:cs typeface="Arial Narrow" panose="020B0604020202020204" pitchFamily="34" charset="0"/>
              </a:rPr>
              <a:t>Training 2023</a:t>
            </a:r>
          </a:p>
        </p:txBody>
      </p:sp>
      <p:pic>
        <p:nvPicPr>
          <p:cNvPr id="7" name="Picture 6" descr="Text&#10;&#10;Description automatically generated">
            <a:extLst>
              <a:ext uri="{FF2B5EF4-FFF2-40B4-BE49-F238E27FC236}">
                <a16:creationId xmlns:a16="http://schemas.microsoft.com/office/drawing/2014/main" id="{02683773-8CE8-AF57-4BA2-22B1EAD71F7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6120" y="1576447"/>
            <a:ext cx="5080716" cy="5080716"/>
          </a:xfrm>
          <a:prstGeom prst="rect">
            <a:avLst/>
          </a:prstGeom>
        </p:spPr>
      </p:pic>
      <p:pic>
        <p:nvPicPr>
          <p:cNvPr id="4" name="Picture 3" descr="A blue logo with a cat head&#10;&#10;Description automatically generated">
            <a:extLst>
              <a:ext uri="{FF2B5EF4-FFF2-40B4-BE49-F238E27FC236}">
                <a16:creationId xmlns:a16="http://schemas.microsoft.com/office/drawing/2014/main" id="{E109F214-87BB-D1A3-3EDC-CD3B43F10489}"/>
              </a:ext>
            </a:extLst>
          </p:cNvPr>
          <p:cNvPicPr>
            <a:picLocks noChangeAspect="1"/>
          </p:cNvPicPr>
          <p:nvPr/>
        </p:nvPicPr>
        <p:blipFill>
          <a:blip r:embed="rId3"/>
          <a:stretch>
            <a:fillRect/>
          </a:stretch>
        </p:blipFill>
        <p:spPr>
          <a:xfrm>
            <a:off x="6345165" y="2217815"/>
            <a:ext cx="3997831" cy="3997831"/>
          </a:xfrm>
          <a:prstGeom prst="rect">
            <a:avLst/>
          </a:prstGeom>
          <a:ln w="76200">
            <a:solidFill>
              <a:schemeClr val="accent6">
                <a:lumMod val="50000"/>
              </a:schemeClr>
            </a:solidFill>
          </a:ln>
        </p:spPr>
      </p:pic>
    </p:spTree>
    <p:extLst>
      <p:ext uri="{BB962C8B-B14F-4D97-AF65-F5344CB8AC3E}">
        <p14:creationId xmlns:p14="http://schemas.microsoft.com/office/powerpoint/2010/main" val="42026714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838200" y="365126"/>
            <a:ext cx="10515600"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       What is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821621" y="1332778"/>
            <a:ext cx="5922079" cy="2151933"/>
          </a:xfrm>
        </p:spPr>
        <p:txBody>
          <a:bodyPr>
            <a:normAutofit fontScale="70000" lnSpcReduction="20000"/>
          </a:bodyPr>
          <a:lstStyle/>
          <a:p>
            <a:pPr marL="0" indent="0">
              <a:buNone/>
            </a:pPr>
            <a:endParaRPr lang="en-US" sz="1400" i="1" dirty="0">
              <a:solidFill>
                <a:schemeClr val="accent6">
                  <a:lumMod val="50000"/>
                </a:schemeClr>
              </a:solidFill>
              <a:latin typeface="Arial Narrow" panose="020B0604020202020204" pitchFamily="34" charset="0"/>
              <a:cs typeface="Arial Narrow" panose="020B0604020202020204" pitchFamily="34" charset="0"/>
            </a:endParaRPr>
          </a:p>
          <a:p>
            <a:r>
              <a:rPr lang="en-US" sz="2400" i="1" dirty="0">
                <a:solidFill>
                  <a:schemeClr val="accent6">
                    <a:lumMod val="50000"/>
                  </a:schemeClr>
                </a:solidFill>
                <a:latin typeface="Arial Narrow" panose="020B0604020202020204" pitchFamily="34" charset="0"/>
                <a:cs typeface="Arial Narrow" panose="020B0604020202020204" pitchFamily="34" charset="0"/>
              </a:rPr>
              <a:t>Harassment is threatening, insulting, and dehumanizing behavior that interferes with a student’s learning environment.  It doesn’t matter if the person who engaged in such behavior was trying to be funny, or just being stupid, or didn’t intend to offend anyone. </a:t>
            </a:r>
          </a:p>
          <a:p>
            <a:r>
              <a:rPr lang="en-US" sz="2400" i="1" dirty="0">
                <a:solidFill>
                  <a:schemeClr val="accent6">
                    <a:lumMod val="50000"/>
                  </a:schemeClr>
                </a:solidFill>
                <a:latin typeface="Arial Narrow" panose="020B0604020202020204" pitchFamily="34" charset="0"/>
                <a:cs typeface="Arial Narrow" panose="020B0604020202020204" pitchFamily="34" charset="0"/>
              </a:rPr>
              <a:t>Unlawful workplace harassment is a type of discrimination that demeans or threatens one or more employees on the basis of certain characteristics that are protected by law or by MVNU’s internal policies.</a:t>
            </a:r>
          </a:p>
        </p:txBody>
      </p:sp>
      <p:sp>
        <p:nvSpPr>
          <p:cNvPr id="6" name="TextBox 5">
            <a:extLst>
              <a:ext uri="{FF2B5EF4-FFF2-40B4-BE49-F238E27FC236}">
                <a16:creationId xmlns:a16="http://schemas.microsoft.com/office/drawing/2014/main" id="{AF71F7E2-6300-E1FB-B3CE-9C4AD598EB43}"/>
              </a:ext>
            </a:extLst>
          </p:cNvPr>
          <p:cNvSpPr txBox="1"/>
          <p:nvPr/>
        </p:nvSpPr>
        <p:spPr>
          <a:xfrm>
            <a:off x="6688370" y="3222249"/>
            <a:ext cx="5140958" cy="1815882"/>
          </a:xfrm>
          <a:prstGeom prst="rect">
            <a:avLst/>
          </a:prstGeom>
          <a:solidFill>
            <a:schemeClr val="accent5">
              <a:lumMod val="60000"/>
              <a:lumOff val="40000"/>
            </a:schemeClr>
          </a:solidFill>
          <a:ln w="38100">
            <a:solidFill>
              <a:schemeClr val="tx1"/>
            </a:solidFill>
          </a:ln>
        </p:spPr>
        <p:txBody>
          <a:bodyPr wrap="square" rtlCol="0">
            <a:spAutoFit/>
          </a:bodyPr>
          <a:lstStyle/>
          <a:p>
            <a:r>
              <a:rPr lang="en-US" sz="1600" dirty="0">
                <a:latin typeface="Abadi MT Condensed Light" panose="020B0306030101010103" pitchFamily="34" charset="77"/>
              </a:rPr>
              <a:t>In my Biology class, these three students are always calling me “retarded” and “stupid” because of my ADHD.  They even went so far as to accuse me of faking a learning disability to get out of doing work.  They call me lazy.</a:t>
            </a:r>
          </a:p>
          <a:p>
            <a:r>
              <a:rPr lang="en-US" sz="1600" dirty="0">
                <a:latin typeface="Abadi MT Condensed Light" panose="020B0306030101010103" pitchFamily="34" charset="77"/>
              </a:rPr>
              <a:t>They’ve kept me from working with their group and now no other lab groups want to work with me because of my “reputation” for being lazy.  It’s hurt my grade since I can’t complete the lab work on my own.</a:t>
            </a:r>
          </a:p>
        </p:txBody>
      </p:sp>
      <p:pic>
        <p:nvPicPr>
          <p:cNvPr id="8" name="Picture 7" descr="A person with white hair and beard wearing a blue plaid shirt&#10;&#10;Description automatically generated">
            <a:extLst>
              <a:ext uri="{FF2B5EF4-FFF2-40B4-BE49-F238E27FC236}">
                <a16:creationId xmlns:a16="http://schemas.microsoft.com/office/drawing/2014/main" id="{51294720-58C3-58AC-ACB3-72C8988CC92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2672" y="105586"/>
            <a:ext cx="1037865" cy="1301586"/>
          </a:xfrm>
          <a:prstGeom prst="rect">
            <a:avLst/>
          </a:prstGeom>
        </p:spPr>
      </p:pic>
      <p:pic>
        <p:nvPicPr>
          <p:cNvPr id="10" name="Picture 9" descr="A person with a blue shirt&#10;&#10;Description automatically generated">
            <a:extLst>
              <a:ext uri="{FF2B5EF4-FFF2-40B4-BE49-F238E27FC236}">
                <a16:creationId xmlns:a16="http://schemas.microsoft.com/office/drawing/2014/main" id="{1E68F3DD-AB6B-2CE2-174B-3EC564110E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7230" y="804624"/>
            <a:ext cx="5027428" cy="2156631"/>
          </a:xfrm>
          <a:prstGeom prst="rect">
            <a:avLst/>
          </a:prstGeom>
        </p:spPr>
      </p:pic>
      <p:pic>
        <p:nvPicPr>
          <p:cNvPr id="13" name="Picture 12" descr="A person holding a wrong sign&#10;&#10;Description automatically generated">
            <a:extLst>
              <a:ext uri="{FF2B5EF4-FFF2-40B4-BE49-F238E27FC236}">
                <a16:creationId xmlns:a16="http://schemas.microsoft.com/office/drawing/2014/main" id="{D6BD2015-7558-489B-AE35-46AAECFE54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2672" y="3574152"/>
            <a:ext cx="4516120" cy="2409438"/>
          </a:xfrm>
          <a:prstGeom prst="rect">
            <a:avLst/>
          </a:prstGeom>
        </p:spPr>
      </p:pic>
      <p:pic>
        <p:nvPicPr>
          <p:cNvPr id="17" name="Picture 16" descr="A black text on a white background&#10;&#10;Description automatically generated">
            <a:extLst>
              <a:ext uri="{FF2B5EF4-FFF2-40B4-BE49-F238E27FC236}">
                <a16:creationId xmlns:a16="http://schemas.microsoft.com/office/drawing/2014/main" id="{1649389D-F40B-11AF-2AF7-7A057F65525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67449" y="3195969"/>
            <a:ext cx="3059562" cy="1106492"/>
          </a:xfrm>
          <a:prstGeom prst="rect">
            <a:avLst/>
          </a:prstGeom>
          <a:ln>
            <a:solidFill>
              <a:srgbClr val="002060"/>
            </a:solidFill>
          </a:ln>
        </p:spPr>
      </p:pic>
      <p:sp>
        <p:nvSpPr>
          <p:cNvPr id="4" name="TextBox 3">
            <a:extLst>
              <a:ext uri="{FF2B5EF4-FFF2-40B4-BE49-F238E27FC236}">
                <a16:creationId xmlns:a16="http://schemas.microsoft.com/office/drawing/2014/main" id="{C9F8437B-B275-B671-4BA2-39F2D2A2A3B8}"/>
              </a:ext>
            </a:extLst>
          </p:cNvPr>
          <p:cNvSpPr txBox="1"/>
          <p:nvPr/>
        </p:nvSpPr>
        <p:spPr>
          <a:xfrm>
            <a:off x="4642093" y="5291738"/>
            <a:ext cx="7242565" cy="1323439"/>
          </a:xfrm>
          <a:prstGeom prst="rect">
            <a:avLst/>
          </a:prstGeom>
          <a:solidFill>
            <a:schemeClr val="accent5">
              <a:lumMod val="60000"/>
              <a:lumOff val="40000"/>
            </a:schemeClr>
          </a:solidFill>
          <a:ln w="38100">
            <a:solidFill>
              <a:srgbClr val="002060"/>
            </a:solidFill>
          </a:ln>
        </p:spPr>
        <p:txBody>
          <a:bodyPr wrap="square" rtlCol="0">
            <a:spAutoFit/>
          </a:bodyPr>
          <a:lstStyle/>
          <a:p>
            <a:r>
              <a:rPr lang="en-US" sz="1600" dirty="0"/>
              <a:t>Th</a:t>
            </a:r>
            <a:r>
              <a:rPr lang="en-US" sz="1600" dirty="0">
                <a:latin typeface="Abadi MT Condensed Light" panose="020B0306030101010103" pitchFamily="34" charset="77"/>
              </a:rPr>
              <a:t>is guy Chris is always using racial slurs like “gangster” or “ghetto” when referring to African Americans around friends.  Last week I overheard him using these racial slurs in the dining hall, and I finally approached him.  I asked him to stop using those kinds of words because they’re offensive.  Shortly after confronting him, I went back to my dorm room and found a noose on my door.  Today I found a note on my door saying  “the KKK was here.” </a:t>
            </a:r>
          </a:p>
        </p:txBody>
      </p:sp>
    </p:spTree>
    <p:extLst>
      <p:ext uri="{BB962C8B-B14F-4D97-AF65-F5344CB8AC3E}">
        <p14:creationId xmlns:p14="http://schemas.microsoft.com/office/powerpoint/2010/main" val="2561241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38200" y="179387"/>
            <a:ext cx="10515600" cy="792163"/>
          </a:xfrm>
          <a:solidFill>
            <a:srgbClr val="002060"/>
          </a:solidFill>
        </p:spPr>
        <p:txBody>
          <a:bodyPr/>
          <a:lstStyle/>
          <a:p>
            <a:pPr algn="ctr"/>
            <a:r>
              <a:rPr lang="en-US" b="1" i="1" dirty="0">
                <a:solidFill>
                  <a:schemeClr val="bg1"/>
                </a:solidFill>
                <a:latin typeface="Arial Narrow" panose="020B0604020202020204" pitchFamily="34" charset="0"/>
                <a:cs typeface="Arial Narrow" panose="020B0604020202020204" pitchFamily="34" charset="0"/>
              </a:rPr>
              <a:t>What Is Discriminatory Harassment?</a:t>
            </a:r>
            <a:r>
              <a:rPr lang="en-US" b="1" i="1" dirty="0">
                <a:solidFill>
                  <a:schemeClr val="bg1"/>
                </a:solidFill>
                <a:effectLst/>
                <a:latin typeface="Arial Narrow" panose="020B0604020202020204" pitchFamily="34" charset="0"/>
                <a:cs typeface="Arial Narrow" panose="020B0604020202020204" pitchFamily="34" charset="0"/>
              </a:rPr>
              <a:t> </a:t>
            </a:r>
            <a:endParaRPr lang="en-US"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838200" y="1127283"/>
            <a:ext cx="10515600" cy="1431924"/>
          </a:xfrm>
          <a:solidFill>
            <a:schemeClr val="accent5">
              <a:lumMod val="20000"/>
              <a:lumOff val="80000"/>
            </a:schemeClr>
          </a:solidFill>
          <a:ln>
            <a:solidFill>
              <a:schemeClr val="tx1"/>
            </a:solidFill>
          </a:ln>
        </p:spPr>
        <p:txBody>
          <a:bodyPr>
            <a:normAutofit/>
          </a:bodyPr>
          <a:lstStyle/>
          <a:p>
            <a:r>
              <a:rPr lang="en-US" sz="2400" b="1" i="1" dirty="0">
                <a:highlight>
                  <a:srgbClr val="FFFF00"/>
                </a:highlight>
                <a:latin typeface="Arial Narrow" panose="020B0604020202020204" pitchFamily="34" charset="0"/>
                <a:cs typeface="Arial Narrow" panose="020B0604020202020204" pitchFamily="34" charset="0"/>
              </a:rPr>
              <a:t>Discriminatory harassment can take many forms</a:t>
            </a:r>
            <a:r>
              <a:rPr lang="en-US" sz="2400" b="1" i="1" dirty="0">
                <a:latin typeface="Arial Narrow" panose="020B0604020202020204" pitchFamily="34" charset="0"/>
                <a:cs typeface="Arial Narrow" panose="020B0604020202020204" pitchFamily="34" charset="0"/>
              </a:rPr>
              <a:t>. It may be, but is not limited to: words, signs, jokes, pranks, intimidation, physical contact, or violence. It also may include harassment that is sexual in nature or directed at the gender of another (as in sexual harassment).</a:t>
            </a:r>
            <a:r>
              <a:rPr lang="en-US" sz="2400" b="1" i="1" dirty="0">
                <a:effectLst/>
                <a:latin typeface="Arial Narrow" panose="020B0604020202020204" pitchFamily="34" charset="0"/>
                <a:cs typeface="Arial Narrow" panose="020B0604020202020204" pitchFamily="34" charset="0"/>
              </a:rPr>
              <a:t> </a:t>
            </a:r>
          </a:p>
        </p:txBody>
      </p:sp>
      <p:sp>
        <p:nvSpPr>
          <p:cNvPr id="4" name="TextBox 3">
            <a:extLst>
              <a:ext uri="{FF2B5EF4-FFF2-40B4-BE49-F238E27FC236}">
                <a16:creationId xmlns:a16="http://schemas.microsoft.com/office/drawing/2014/main" id="{74325172-2F60-34F5-5592-E53B6FEFC375}"/>
              </a:ext>
            </a:extLst>
          </p:cNvPr>
          <p:cNvSpPr txBox="1"/>
          <p:nvPr/>
        </p:nvSpPr>
        <p:spPr>
          <a:xfrm>
            <a:off x="6514071" y="2837941"/>
            <a:ext cx="5115697" cy="3785652"/>
          </a:xfrm>
          <a:prstGeom prst="rect">
            <a:avLst/>
          </a:prstGeom>
          <a:solidFill>
            <a:schemeClr val="accent5">
              <a:lumMod val="60000"/>
              <a:lumOff val="40000"/>
            </a:schemeClr>
          </a:solidFill>
          <a:ln>
            <a:solidFill>
              <a:schemeClr val="tx1"/>
            </a:solidFill>
          </a:ln>
        </p:spPr>
        <p:txBody>
          <a:bodyPr wrap="square" rtlCol="0">
            <a:spAutoFit/>
          </a:bodyPr>
          <a:lstStyle/>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intended to insult or stigmatize an individual or an identifiable group?</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Is it addressed directly to or at (though not necessarily in the presence of) the individual or individuals whom it insults or stigmatizes</a:t>
            </a:r>
          </a:p>
          <a:p>
            <a:endParaRPr lang="en-US" sz="1000" b="1" i="1" dirty="0">
              <a:solidFill>
                <a:srgbClr val="002060"/>
              </a:solidFill>
              <a:latin typeface="Arial Narrow" panose="020B0604020202020204" pitchFamily="34" charset="0"/>
              <a:cs typeface="Arial Narrow" panose="020B0604020202020204" pitchFamily="34" charset="0"/>
            </a:endParaRPr>
          </a:p>
          <a:p>
            <a:pPr marL="342900" indent="-342900">
              <a:buFont typeface="Wingdings" pitchFamily="2" charset="2"/>
              <a:buChar char="ü"/>
            </a:pPr>
            <a:r>
              <a:rPr lang="en-US" sz="2200" b="1" i="1" dirty="0">
                <a:solidFill>
                  <a:srgbClr val="002060"/>
                </a:solidFill>
                <a:latin typeface="Arial Narrow" panose="020B0604020202020204" pitchFamily="34" charset="0"/>
                <a:cs typeface="Arial Narrow" panose="020B0604020202020204" pitchFamily="34" charset="0"/>
              </a:rPr>
              <a:t>Does it make use of words or nonverbal symbols that convey hatred or contempt for human beings on the basis of a protected characteristic?</a:t>
            </a:r>
            <a:endParaRPr lang="en-US" sz="2200" b="1" i="1" dirty="0">
              <a:solidFill>
                <a:srgbClr val="002060"/>
              </a:solidFill>
              <a:effectLst/>
              <a:latin typeface="Arial Narrow" panose="020B0604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5C48521A-4E84-6681-F238-64497D16F830}"/>
              </a:ext>
            </a:extLst>
          </p:cNvPr>
          <p:cNvSpPr txBox="1"/>
          <p:nvPr/>
        </p:nvSpPr>
        <p:spPr>
          <a:xfrm>
            <a:off x="210419" y="2837941"/>
            <a:ext cx="5885581" cy="3785652"/>
          </a:xfrm>
          <a:prstGeom prst="rect">
            <a:avLst/>
          </a:prstGeom>
          <a:solidFill>
            <a:schemeClr val="accent5">
              <a:lumMod val="75000"/>
            </a:schemeClr>
          </a:solidFill>
          <a:ln>
            <a:solidFill>
              <a:schemeClr val="tx1"/>
            </a:solidFill>
          </a:ln>
        </p:spPr>
        <p:txBody>
          <a:bodyPr wrap="square" rtlCol="0">
            <a:spAutoFit/>
          </a:bodyPr>
          <a:lstStyle/>
          <a:p>
            <a:r>
              <a:rPr lang="en-US" sz="2400" i="1" dirty="0">
                <a:solidFill>
                  <a:schemeClr val="bg1"/>
                </a:solidFill>
                <a:latin typeface="Arial Narrow" panose="020B0604020202020204" pitchFamily="34" charset="0"/>
                <a:cs typeface="Arial Narrow" panose="020B0604020202020204" pitchFamily="34" charset="0"/>
              </a:rPr>
              <a:t>Harassment may also be constituted by </a:t>
            </a:r>
            <a:r>
              <a:rPr lang="en-US" sz="2400" b="1" i="1" dirty="0">
                <a:solidFill>
                  <a:srgbClr val="FFFF00"/>
                </a:solidFill>
                <a:latin typeface="Arial Narrow" panose="020B0604020202020204" pitchFamily="34" charset="0"/>
                <a:cs typeface="Arial Narrow" panose="020B0604020202020204" pitchFamily="34" charset="0"/>
              </a:rPr>
              <a:t>nonverbal acts</a:t>
            </a:r>
            <a:r>
              <a:rPr lang="en-US" sz="2400" i="1" dirty="0">
                <a:solidFill>
                  <a:schemeClr val="bg1"/>
                </a:solidFill>
                <a:latin typeface="Arial Narrow" panose="020B0604020202020204" pitchFamily="34" charset="0"/>
                <a:cs typeface="Arial Narrow" panose="020B0604020202020204" pitchFamily="34" charset="0"/>
              </a:rPr>
              <a:t> that would also be punishable as, for example, vandalism, physical assault, or destruction of property. Other examples of harassment include </a:t>
            </a:r>
            <a:r>
              <a:rPr lang="en-US" sz="2400" b="1" i="1" dirty="0">
                <a:solidFill>
                  <a:srgbClr val="FFFF00"/>
                </a:solidFill>
                <a:latin typeface="Arial Narrow" panose="020B0604020202020204" pitchFamily="34" charset="0"/>
                <a:cs typeface="Arial Narrow" panose="020B0604020202020204" pitchFamily="34" charset="0"/>
              </a:rPr>
              <a:t>epithets or "jokes" </a:t>
            </a:r>
            <a:r>
              <a:rPr lang="en-US" sz="2400" i="1" dirty="0">
                <a:solidFill>
                  <a:schemeClr val="bg1"/>
                </a:solidFill>
                <a:latin typeface="Arial Narrow" panose="020B0604020202020204" pitchFamily="34" charset="0"/>
                <a:cs typeface="Arial Narrow" panose="020B0604020202020204" pitchFamily="34" charset="0"/>
              </a:rPr>
              <a:t>referring to an individual's group-based attributes; placement of offensive </a:t>
            </a:r>
            <a:r>
              <a:rPr lang="en-US" sz="2400" b="1" i="1" dirty="0">
                <a:solidFill>
                  <a:srgbClr val="FFFF00"/>
                </a:solidFill>
                <a:latin typeface="Arial Narrow" panose="020B0604020202020204" pitchFamily="34" charset="0"/>
                <a:cs typeface="Arial Narrow" panose="020B0604020202020204" pitchFamily="34" charset="0"/>
              </a:rPr>
              <a:t>written or visual material </a:t>
            </a:r>
            <a:r>
              <a:rPr lang="en-US" sz="2400" i="1" dirty="0">
                <a:solidFill>
                  <a:schemeClr val="bg1"/>
                </a:solidFill>
                <a:latin typeface="Arial Narrow" panose="020B0604020202020204" pitchFamily="34" charset="0"/>
                <a:cs typeface="Arial Narrow" panose="020B0604020202020204" pitchFamily="34" charset="0"/>
              </a:rPr>
              <a:t>on another's work area; offensive messages sent through email; and undesired physical contact, physical violence, or threat of same.</a:t>
            </a:r>
          </a:p>
        </p:txBody>
      </p:sp>
      <p:sp>
        <p:nvSpPr>
          <p:cNvPr id="6" name="TextBox 5">
            <a:extLst>
              <a:ext uri="{FF2B5EF4-FFF2-40B4-BE49-F238E27FC236}">
                <a16:creationId xmlns:a16="http://schemas.microsoft.com/office/drawing/2014/main" id="{179D4C60-313A-78B0-F724-155D1B6A9454}"/>
              </a:ext>
            </a:extLst>
          </p:cNvPr>
          <p:cNvSpPr txBox="1"/>
          <p:nvPr/>
        </p:nvSpPr>
        <p:spPr>
          <a:xfrm rot="20971076">
            <a:off x="257410" y="357679"/>
            <a:ext cx="1414461" cy="646331"/>
          </a:xfrm>
          <a:prstGeom prst="rect">
            <a:avLst/>
          </a:prstGeom>
          <a:solidFill>
            <a:schemeClr val="accent5">
              <a:lumMod val="75000"/>
            </a:schemeClr>
          </a:solidFill>
          <a:ln w="28575">
            <a:solidFill>
              <a:schemeClr val="tx1"/>
            </a:solidFill>
          </a:ln>
        </p:spPr>
        <p:txBody>
          <a:bodyPr wrap="square" rtlCol="0">
            <a:spAutoFit/>
          </a:bodyPr>
          <a:lstStyle/>
          <a:p>
            <a:pPr algn="ctr"/>
            <a:r>
              <a:rPr lang="en-US" b="1" dirty="0">
                <a:solidFill>
                  <a:srgbClr val="FFFF00"/>
                </a:solidFill>
                <a:latin typeface="Abadi MT Condensed Extra Bold" panose="020B0306030101010103" pitchFamily="34" charset="77"/>
              </a:rPr>
              <a:t>Prohibited Conduct</a:t>
            </a:r>
          </a:p>
        </p:txBody>
      </p:sp>
      <p:pic>
        <p:nvPicPr>
          <p:cNvPr id="8" name="Graphic 7" descr="Thought bubble">
            <a:extLst>
              <a:ext uri="{FF2B5EF4-FFF2-40B4-BE49-F238E27FC236}">
                <a16:creationId xmlns:a16="http://schemas.microsoft.com/office/drawing/2014/main" id="{869468DA-22A3-91E0-FDD1-2C214DEFD45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46593" y="2409568"/>
            <a:ext cx="1223349" cy="1223349"/>
          </a:xfrm>
          <a:prstGeom prst="rect">
            <a:avLst/>
          </a:prstGeom>
        </p:spPr>
      </p:pic>
      <p:sp>
        <p:nvSpPr>
          <p:cNvPr id="9" name="TextBox 8">
            <a:extLst>
              <a:ext uri="{FF2B5EF4-FFF2-40B4-BE49-F238E27FC236}">
                <a16:creationId xmlns:a16="http://schemas.microsoft.com/office/drawing/2014/main" id="{758E1927-C20F-B944-381B-1C547503F91D}"/>
              </a:ext>
            </a:extLst>
          </p:cNvPr>
          <p:cNvSpPr txBox="1"/>
          <p:nvPr/>
        </p:nvSpPr>
        <p:spPr>
          <a:xfrm>
            <a:off x="4258227" y="2243558"/>
            <a:ext cx="4180114" cy="369332"/>
          </a:xfrm>
          <a:prstGeom prst="rect">
            <a:avLst/>
          </a:prstGeom>
          <a:solidFill>
            <a:srgbClr val="FFFF00"/>
          </a:solidFill>
          <a:ln w="57150">
            <a:solidFill>
              <a:schemeClr val="tx1"/>
            </a:solidFill>
          </a:ln>
        </p:spPr>
        <p:txBody>
          <a:bodyPr wrap="square" rtlCol="0">
            <a:spAutoFit/>
          </a:bodyPr>
          <a:lstStyle/>
          <a:p>
            <a:pPr algn="ctr"/>
            <a:r>
              <a:rPr lang="en-US" b="1" dirty="0"/>
              <a:t>Do NOT create a HOSTILE environment!</a:t>
            </a:r>
          </a:p>
        </p:txBody>
      </p:sp>
    </p:spTree>
    <p:extLst>
      <p:ext uri="{BB962C8B-B14F-4D97-AF65-F5344CB8AC3E}">
        <p14:creationId xmlns:p14="http://schemas.microsoft.com/office/powerpoint/2010/main" val="332496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10515601" cy="3005254"/>
          </a:xfrm>
          <a:solidFill>
            <a:schemeClr val="accent5">
              <a:lumMod val="40000"/>
              <a:lumOff val="60000"/>
            </a:schemeClr>
          </a:solidFill>
          <a:ln w="57150">
            <a:solidFill>
              <a:schemeClr val="accent6">
                <a:lumMod val="50000"/>
              </a:schemeClr>
            </a:solidFill>
          </a:ln>
        </p:spPr>
        <p:txBody>
          <a:bodyPr>
            <a:normAutofit fontScale="77500" lnSpcReduction="20000"/>
          </a:bodyPr>
          <a:lstStyle/>
          <a:p>
            <a:pPr marL="0" indent="0">
              <a:buNone/>
            </a:pPr>
            <a:endParaRPr lang="en-US" sz="1900" b="1"/>
          </a:p>
          <a:p>
            <a:pPr marL="0" indent="0">
              <a:buNone/>
            </a:pPr>
            <a:r>
              <a:rPr lang="en-US" sz="4000" b="1" i="1"/>
              <a:t>Title IX – Sexual Harassment</a:t>
            </a:r>
          </a:p>
          <a:p>
            <a:pPr marL="0" indent="0">
              <a:buNone/>
            </a:pPr>
            <a:endParaRPr lang="en-US" sz="1700"/>
          </a:p>
          <a:p>
            <a:pPr lvl="2"/>
            <a:r>
              <a:rPr lang="en-US" sz="3100" i="1"/>
              <a:t>Quid Pro Quo</a:t>
            </a:r>
          </a:p>
          <a:p>
            <a:pPr lvl="2"/>
            <a:r>
              <a:rPr lang="en-US" sz="3100" i="1"/>
              <a:t>Unwelcome Conduct</a:t>
            </a:r>
          </a:p>
          <a:p>
            <a:pPr lvl="2"/>
            <a:r>
              <a:rPr lang="en-US" sz="3100" i="1"/>
              <a:t>Sexual Assault</a:t>
            </a:r>
          </a:p>
          <a:p>
            <a:pPr lvl="2"/>
            <a:r>
              <a:rPr lang="en-US" sz="3100" i="1"/>
              <a:t>Dating Violence</a:t>
            </a:r>
          </a:p>
          <a:p>
            <a:pPr lvl="2"/>
            <a:r>
              <a:rPr lang="en-US" sz="3100" i="1"/>
              <a:t>Domestic Violence</a:t>
            </a:r>
          </a:p>
          <a:p>
            <a:pPr lvl="2"/>
            <a:r>
              <a:rPr lang="en-US" sz="3100" i="1"/>
              <a:t>Stalking </a:t>
            </a:r>
          </a:p>
          <a:p>
            <a:pPr marL="914400" lvl="2" indent="0">
              <a:buNone/>
            </a:pPr>
            <a:endParaRPr lang="en-US" sz="1700"/>
          </a:p>
          <a:p>
            <a:endParaRPr lang="en-US" dirty="0"/>
          </a:p>
        </p:txBody>
      </p:sp>
      <p:pic>
        <p:nvPicPr>
          <p:cNvPr id="4" name="Picture 3" descr="TitleIX_Logo.jpg">
            <a:extLst>
              <a:ext uri="{FF2B5EF4-FFF2-40B4-BE49-F238E27FC236}">
                <a16:creationId xmlns:a16="http://schemas.microsoft.com/office/drawing/2014/main" id="{FCF84332-D21A-539B-375E-BDFBE64832C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0" y="355747"/>
            <a:ext cx="3660297" cy="2297152"/>
          </a:xfrm>
          <a:prstGeom prst="rect">
            <a:avLst/>
          </a:prstGeom>
          <a:ln w="57150">
            <a:solidFill>
              <a:schemeClr val="accent6">
                <a:lumMod val="50000"/>
              </a:schemeClr>
            </a:solidFill>
          </a:ln>
        </p:spPr>
      </p:pic>
      <p:sp>
        <p:nvSpPr>
          <p:cNvPr id="5" name="TextBox 4">
            <a:extLst>
              <a:ext uri="{FF2B5EF4-FFF2-40B4-BE49-F238E27FC236}">
                <a16:creationId xmlns:a16="http://schemas.microsoft.com/office/drawing/2014/main" id="{2E64435B-FAAD-2B42-29BA-6F60583CD1DC}"/>
              </a:ext>
            </a:extLst>
          </p:cNvPr>
          <p:cNvSpPr txBox="1"/>
          <p:nvPr/>
        </p:nvSpPr>
        <p:spPr>
          <a:xfrm>
            <a:off x="838201" y="3328988"/>
            <a:ext cx="10515600" cy="3370153"/>
          </a:xfrm>
          <a:prstGeom prst="rect">
            <a:avLst/>
          </a:prstGeom>
          <a:solidFill>
            <a:srgbClr val="002060"/>
          </a:solidFill>
          <a:ln w="57150">
            <a:solidFill>
              <a:schemeClr val="accent6">
                <a:lumMod val="50000"/>
              </a:schemeClr>
            </a:solidFill>
          </a:ln>
        </p:spPr>
        <p:txBody>
          <a:bodyPr wrap="square" rtlCol="0">
            <a:spAutoFit/>
          </a:bodyPr>
          <a:lstStyle/>
          <a:p>
            <a:r>
              <a:rPr lang="en-US"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b="1" i="1" u="sng" dirty="0">
                <a:solidFill>
                  <a:srgbClr val="FFFF00"/>
                </a:solidFill>
                <a:latin typeface="Arial Narrow" panose="020B0604020202020204" pitchFamily="34" charset="0"/>
                <a:cs typeface="Arial Narrow" panose="020B0604020202020204" pitchFamily="34" charset="0"/>
              </a:rPr>
              <a:t>threshold requirements</a:t>
            </a:r>
            <a:r>
              <a:rPr lang="en-US" i="1" dirty="0">
                <a:solidFill>
                  <a:srgbClr val="FFFF00"/>
                </a:solidFill>
                <a:latin typeface="Arial Narrow" panose="020B0604020202020204" pitchFamily="34" charset="0"/>
                <a:cs typeface="Arial Narrow" panose="020B0604020202020204" pitchFamily="34" charset="0"/>
              </a:rPr>
              <a:t>:</a:t>
            </a:r>
          </a:p>
          <a:p>
            <a:endParaRPr lang="en-US" sz="15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against a person </a:t>
            </a:r>
            <a:r>
              <a:rPr lang="en-US" i="1" u="sng" dirty="0">
                <a:solidFill>
                  <a:srgbClr val="FFFF00"/>
                </a:solidFill>
                <a:latin typeface="Arial Narrow" panose="020B0604020202020204" pitchFamily="34" charset="0"/>
                <a:cs typeface="Arial Narrow" panose="020B0604020202020204" pitchFamily="34" charset="0"/>
              </a:rPr>
              <a:t>in the United States</a:t>
            </a:r>
            <a:r>
              <a:rPr lang="en-US" i="1" dirty="0">
                <a:solidFill>
                  <a:srgbClr val="FFFF00"/>
                </a:solidFill>
                <a:latin typeface="Arial Narrow" panose="020B0604020202020204" pitchFamily="34" charset="0"/>
                <a:cs typeface="Arial Narrow" panose="020B0604020202020204" pitchFamily="34" charset="0"/>
              </a:rPr>
              <a:t>.</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conduct must have occurred </a:t>
            </a:r>
            <a:r>
              <a:rPr lang="en-US" i="1" u="sng" dirty="0">
                <a:solidFill>
                  <a:srgbClr val="FFFF00"/>
                </a:solidFill>
                <a:latin typeface="Arial Narrow" panose="020B0604020202020204" pitchFamily="34" charset="0"/>
                <a:cs typeface="Arial Narrow" panose="020B0604020202020204" pitchFamily="34" charset="0"/>
              </a:rPr>
              <a:t>within the University’s education program or activity</a:t>
            </a:r>
            <a:r>
              <a:rPr lang="en-US" i="1" dirty="0">
                <a:solidFill>
                  <a:srgbClr val="FFFF00"/>
                </a:solidFill>
                <a:latin typeface="Arial Narrow" panose="020B0604020202020204" pitchFamily="34" charset="0"/>
                <a:cs typeface="Arial Narrow" panose="020B0604020202020204" pitchFamily="34" charset="0"/>
              </a:rPr>
              <a:t>. </a:t>
            </a:r>
            <a:r>
              <a:rPr lang="en-US" i="1" dirty="0">
                <a:solidFill>
                  <a:schemeClr val="bg1"/>
                </a:solidFill>
                <a:latin typeface="Arial Narrow" panose="020B0604020202020204" pitchFamily="34" charset="0"/>
                <a:cs typeface="Arial Narrow" panose="020B0604020202020204" pitchFamily="34" charset="0"/>
              </a:rPr>
              <a:t>For purposes of this provision, this means that the conduct must have occurred either (a) in a location, event, or circumstances over which MVNU exercised substantial control over both the respondent and the context in which the sexual harassment occurs or (b) in relation to a building owned or controlled by a student organization that is officially recognized by the MVNU.</a:t>
            </a:r>
          </a:p>
          <a:p>
            <a:pPr marL="742950" lvl="1" indent="-285750">
              <a:buFont typeface="Wingdings" pitchFamily="2" charset="2"/>
              <a:buChar char="v"/>
            </a:pPr>
            <a:r>
              <a:rPr lang="en-US" i="1" dirty="0">
                <a:solidFill>
                  <a:schemeClr val="bg1"/>
                </a:solidFill>
                <a:latin typeface="Arial Narrow" panose="020B0604020202020204" pitchFamily="34" charset="0"/>
                <a:cs typeface="Arial Narrow" panose="020B0604020202020204" pitchFamily="34" charset="0"/>
              </a:rPr>
              <a:t>The </a:t>
            </a:r>
            <a:r>
              <a:rPr lang="en-US" i="1" u="sng" dirty="0">
                <a:solidFill>
                  <a:srgbClr val="FFFF00"/>
                </a:solidFill>
                <a:latin typeface="Arial Narrow" panose="020B0604020202020204" pitchFamily="34" charset="0"/>
                <a:cs typeface="Arial Narrow" panose="020B0604020202020204" pitchFamily="34" charset="0"/>
              </a:rPr>
              <a:t>complainant must be participating in or attempting to participate in the education program or activity </a:t>
            </a:r>
            <a:r>
              <a:rPr lang="en-US" i="1" dirty="0">
                <a:solidFill>
                  <a:schemeClr val="bg1"/>
                </a:solidFill>
                <a:latin typeface="Arial Narrow" panose="020B0604020202020204" pitchFamily="34" charset="0"/>
                <a:cs typeface="Arial Narrow" panose="020B0604020202020204" pitchFamily="34" charset="0"/>
              </a:rPr>
              <a:t>of the University at the time the formal complaint is filed.  </a:t>
            </a:r>
          </a:p>
          <a:p>
            <a:endParaRPr lang="en-US" dirty="0"/>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628743" y="1476375"/>
            <a:ext cx="1852613" cy="1852613"/>
          </a:xfrm>
          <a:prstGeom prst="rect">
            <a:avLst/>
          </a:prstGeom>
        </p:spPr>
      </p:pic>
    </p:spTree>
    <p:extLst>
      <p:ext uri="{BB962C8B-B14F-4D97-AF65-F5344CB8AC3E}">
        <p14:creationId xmlns:p14="http://schemas.microsoft.com/office/powerpoint/2010/main" val="1858148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EB962-BE69-25A7-C6E3-D88AD3271F11}"/>
              </a:ext>
            </a:extLst>
          </p:cNvPr>
          <p:cNvSpPr>
            <a:spLocks noGrp="1"/>
          </p:cNvSpPr>
          <p:nvPr>
            <p:ph type="title"/>
          </p:nvPr>
        </p:nvSpPr>
        <p:spPr>
          <a:xfrm>
            <a:off x="537840" y="199354"/>
            <a:ext cx="10946589" cy="869008"/>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r>
              <a:rPr lang="en-US" dirty="0">
                <a:solidFill>
                  <a:schemeClr val="bg1"/>
                </a:solidFill>
                <a:latin typeface="Berlin Sans FB" panose="020E0602020502020306" pitchFamily="34" charset="77"/>
              </a:rPr>
              <a:t>What is Sexual Harassment?</a:t>
            </a:r>
          </a:p>
        </p:txBody>
      </p:sp>
      <p:sp>
        <p:nvSpPr>
          <p:cNvPr id="3" name="Content Placeholder 2">
            <a:extLst>
              <a:ext uri="{FF2B5EF4-FFF2-40B4-BE49-F238E27FC236}">
                <a16:creationId xmlns:a16="http://schemas.microsoft.com/office/drawing/2014/main" id="{5DC36D78-4504-B28F-BC47-22F0B6F87853}"/>
              </a:ext>
            </a:extLst>
          </p:cNvPr>
          <p:cNvSpPr>
            <a:spLocks noGrp="1"/>
          </p:cNvSpPr>
          <p:nvPr>
            <p:ph idx="1"/>
          </p:nvPr>
        </p:nvSpPr>
        <p:spPr>
          <a:xfrm>
            <a:off x="996929" y="1091906"/>
            <a:ext cx="6500149" cy="1437538"/>
          </a:xfrm>
        </p:spPr>
        <p:txBody>
          <a:bodyPr>
            <a:normAutofit/>
          </a:bodyPr>
          <a:lstStyle/>
          <a:p>
            <a:r>
              <a:rPr lang="en-US" sz="2400" i="1" dirty="0">
                <a:solidFill>
                  <a:schemeClr val="accent6">
                    <a:lumMod val="50000"/>
                  </a:schemeClr>
                </a:solidFill>
                <a:latin typeface="Arial Narrow" panose="020B0604020202020204" pitchFamily="34" charset="0"/>
                <a:cs typeface="Arial Narrow" panose="020B0604020202020204" pitchFamily="34" charset="0"/>
              </a:rPr>
              <a:t>Inappropriate conduct or language that refers to or involves sex is considered sexual harassment.  This can include solicitations for sex, jokes or comments, or inappropriate touching.</a:t>
            </a:r>
          </a:p>
        </p:txBody>
      </p:sp>
      <p:sp>
        <p:nvSpPr>
          <p:cNvPr id="6" name="TextBox 5">
            <a:extLst>
              <a:ext uri="{FF2B5EF4-FFF2-40B4-BE49-F238E27FC236}">
                <a16:creationId xmlns:a16="http://schemas.microsoft.com/office/drawing/2014/main" id="{AF71F7E2-6300-E1FB-B3CE-9C4AD598EB43}"/>
              </a:ext>
            </a:extLst>
          </p:cNvPr>
          <p:cNvSpPr txBox="1"/>
          <p:nvPr/>
        </p:nvSpPr>
        <p:spPr>
          <a:xfrm>
            <a:off x="7956167" y="199354"/>
            <a:ext cx="3788431" cy="3693319"/>
          </a:xfrm>
          <a:prstGeom prst="rect">
            <a:avLst/>
          </a:prstGeom>
          <a:solidFill>
            <a:schemeClr val="accent5">
              <a:lumMod val="60000"/>
              <a:lumOff val="40000"/>
            </a:schemeClr>
          </a:solidFill>
          <a:ln w="38100">
            <a:solidFill>
              <a:schemeClr val="tx1"/>
            </a:solidFill>
          </a:ln>
        </p:spPr>
        <p:txBody>
          <a:bodyPr wrap="square" rtlCol="0">
            <a:spAutoFit/>
          </a:bodyPr>
          <a:lstStyle/>
          <a:p>
            <a:r>
              <a:rPr lang="en-US" dirty="0">
                <a:latin typeface="Abadi MT Condensed Light" panose="020B0306030101010103" pitchFamily="34" charset="77"/>
              </a:rPr>
              <a:t>A group of male students sat together in the dining hall every day and “rated” female students’ attractiveness on a scale of one to ten.  They shouted out their opinions and comments, including boos and hisses, and help up their fingers to publicly indicate a young woman’s numeric rating.  They called out insults at some students, calling some “fat cows” and some “lesbos” or “dykes.”</a:t>
            </a:r>
          </a:p>
          <a:p>
            <a:r>
              <a:rPr lang="en-US" dirty="0">
                <a:latin typeface="Abadi MT Condensed Light" panose="020B0306030101010103" pitchFamily="34" charset="77"/>
              </a:rPr>
              <a:t>Female students were angered and disgusted and some found it threatening.  Other students were humiliated and avoided coming to the dining hall.</a:t>
            </a:r>
          </a:p>
        </p:txBody>
      </p:sp>
      <p:pic>
        <p:nvPicPr>
          <p:cNvPr id="10" name="Picture 9" descr="A person smiling with text below&#10;&#10;Description automatically generated">
            <a:extLst>
              <a:ext uri="{FF2B5EF4-FFF2-40B4-BE49-F238E27FC236}">
                <a16:creationId xmlns:a16="http://schemas.microsoft.com/office/drawing/2014/main" id="{1DE9F19C-9194-8D7A-BCBD-DB21B7DB0B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2137" y="3870258"/>
            <a:ext cx="5168621" cy="2667210"/>
          </a:xfrm>
          <a:prstGeom prst="rect">
            <a:avLst/>
          </a:prstGeom>
        </p:spPr>
      </p:pic>
      <p:pic>
        <p:nvPicPr>
          <p:cNvPr id="12" name="Picture 11" descr="A person and person kissing each other&#10;&#10;Description automatically generated">
            <a:extLst>
              <a:ext uri="{FF2B5EF4-FFF2-40B4-BE49-F238E27FC236}">
                <a16:creationId xmlns:a16="http://schemas.microsoft.com/office/drawing/2014/main" id="{B78EF8CD-FB8F-5AF4-E2B6-B76D32B0E6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7840" y="2529444"/>
            <a:ext cx="5168622" cy="2681628"/>
          </a:xfrm>
          <a:prstGeom prst="rect">
            <a:avLst/>
          </a:prstGeom>
        </p:spPr>
      </p:pic>
      <p:pic>
        <p:nvPicPr>
          <p:cNvPr id="14" name="Picture 13" descr="A black text on a white background&#10;&#10;Description automatically generated">
            <a:extLst>
              <a:ext uri="{FF2B5EF4-FFF2-40B4-BE49-F238E27FC236}">
                <a16:creationId xmlns:a16="http://schemas.microsoft.com/office/drawing/2014/main" id="{69886014-3F97-BE7F-8EE9-9AEEE5D34692}"/>
              </a:ext>
            </a:extLst>
          </p:cNvPr>
          <p:cNvPicPr>
            <a:picLocks noChangeAspect="1"/>
          </p:cNvPicPr>
          <p:nvPr/>
        </p:nvPicPr>
        <p:blipFill>
          <a:blip r:embed="rId4"/>
          <a:stretch>
            <a:fillRect/>
          </a:stretch>
        </p:blipFill>
        <p:spPr>
          <a:xfrm>
            <a:off x="1523567" y="4891643"/>
            <a:ext cx="5068570" cy="1966357"/>
          </a:xfrm>
          <a:prstGeom prst="rect">
            <a:avLst/>
          </a:prstGeom>
        </p:spPr>
      </p:pic>
      <p:pic>
        <p:nvPicPr>
          <p:cNvPr id="17" name="Graphic 16" descr="Thought with solid fill">
            <a:extLst>
              <a:ext uri="{FF2B5EF4-FFF2-40B4-BE49-F238E27FC236}">
                <a16:creationId xmlns:a16="http://schemas.microsoft.com/office/drawing/2014/main" id="{9BCF579C-AFA8-BB83-D13E-88C47CA9C17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15990" y="2287203"/>
            <a:ext cx="1401078" cy="1401078"/>
          </a:xfrm>
          <a:prstGeom prst="rect">
            <a:avLst/>
          </a:prstGeom>
        </p:spPr>
      </p:pic>
    </p:spTree>
    <p:extLst>
      <p:ext uri="{BB962C8B-B14F-4D97-AF65-F5344CB8AC3E}">
        <p14:creationId xmlns:p14="http://schemas.microsoft.com/office/powerpoint/2010/main" val="2142484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838200" y="158859"/>
            <a:ext cx="4636625" cy="3005254"/>
          </a:xfrm>
          <a:solidFill>
            <a:schemeClr val="accent5">
              <a:lumMod val="40000"/>
              <a:lumOff val="60000"/>
            </a:schemeClr>
          </a:solidFill>
          <a:ln w="57150">
            <a:solidFill>
              <a:schemeClr val="accent6">
                <a:lumMod val="50000"/>
              </a:schemeClr>
            </a:solidFill>
          </a:ln>
        </p:spPr>
        <p:txBody>
          <a:bodyPr>
            <a:normAutofit fontScale="70000" lnSpcReduction="20000"/>
          </a:bodyPr>
          <a:lstStyle/>
          <a:p>
            <a:pPr marL="0" indent="0">
              <a:buNone/>
            </a:pPr>
            <a:endParaRPr lang="en-US" sz="1900" b="1" dirty="0"/>
          </a:p>
          <a:p>
            <a:pPr marL="0" indent="0">
              <a:buNone/>
            </a:pPr>
            <a:r>
              <a:rPr lang="en-US" sz="4000" b="1" i="1" dirty="0"/>
              <a:t>Title IX – Sexual Harassment</a:t>
            </a:r>
          </a:p>
          <a:p>
            <a:pPr marL="0" indent="0">
              <a:buNone/>
            </a:pPr>
            <a:endParaRPr lang="en-US" sz="1700" dirty="0"/>
          </a:p>
          <a:p>
            <a:pPr lvl="2"/>
            <a:r>
              <a:rPr lang="en-US" sz="3100" i="1" dirty="0"/>
              <a:t>Quid Pro Quo</a:t>
            </a:r>
          </a:p>
          <a:p>
            <a:pPr lvl="2"/>
            <a:r>
              <a:rPr lang="en-US" sz="3100" i="1" dirty="0"/>
              <a:t>Unwelcome Conduct</a:t>
            </a:r>
          </a:p>
          <a:p>
            <a:pPr lvl="2"/>
            <a:r>
              <a:rPr lang="en-US" sz="3100" i="1" dirty="0"/>
              <a:t>Sexual Assault</a:t>
            </a:r>
          </a:p>
          <a:p>
            <a:pPr lvl="2"/>
            <a:r>
              <a:rPr lang="en-US" sz="3100" i="1" dirty="0"/>
              <a:t>Dating Violence</a:t>
            </a:r>
          </a:p>
          <a:p>
            <a:pPr lvl="2"/>
            <a:r>
              <a:rPr lang="en-US" sz="3100" i="1" dirty="0"/>
              <a:t>Domestic Violence</a:t>
            </a:r>
          </a:p>
          <a:p>
            <a:pPr lvl="2"/>
            <a:r>
              <a:rPr lang="en-US" sz="3100" i="1" dirty="0"/>
              <a:t>Stalking </a:t>
            </a:r>
          </a:p>
          <a:p>
            <a:pPr marL="914400" lvl="2" indent="0">
              <a:buNone/>
            </a:pPr>
            <a:endParaRPr lang="en-US" sz="1700" dirty="0"/>
          </a:p>
          <a:p>
            <a:endParaRPr lang="en-US" dirty="0"/>
          </a:p>
        </p:txBody>
      </p:sp>
      <p:sp>
        <p:nvSpPr>
          <p:cNvPr id="5" name="TextBox 4">
            <a:extLst>
              <a:ext uri="{FF2B5EF4-FFF2-40B4-BE49-F238E27FC236}">
                <a16:creationId xmlns:a16="http://schemas.microsoft.com/office/drawing/2014/main" id="{2E64435B-FAAD-2B42-29BA-6F60583CD1DC}"/>
              </a:ext>
            </a:extLst>
          </p:cNvPr>
          <p:cNvSpPr txBox="1"/>
          <p:nvPr/>
        </p:nvSpPr>
        <p:spPr>
          <a:xfrm>
            <a:off x="838200" y="3184535"/>
            <a:ext cx="4636625" cy="3477875"/>
          </a:xfrm>
          <a:prstGeom prst="rect">
            <a:avLst/>
          </a:prstGeom>
          <a:solidFill>
            <a:srgbClr val="002060"/>
          </a:solidFill>
          <a:ln w="57150">
            <a:solidFill>
              <a:schemeClr val="accent6">
                <a:lumMod val="50000"/>
              </a:schemeClr>
            </a:solidFill>
          </a:ln>
        </p:spPr>
        <p:txBody>
          <a:bodyPr wrap="square" rtlCol="0">
            <a:spAutoFit/>
          </a:bodyPr>
          <a:lstStyle/>
          <a:p>
            <a:r>
              <a:rPr lang="en-US" sz="2000" i="1" dirty="0">
                <a:solidFill>
                  <a:schemeClr val="bg1"/>
                </a:solidFill>
                <a:latin typeface="Arial Narrow" panose="020B0604020202020204" pitchFamily="34" charset="0"/>
                <a:cs typeface="Arial Narrow" panose="020B0604020202020204" pitchFamily="34" charset="0"/>
              </a:rPr>
              <a:t>For reported behavior to qualify as Prohibited Conduct under the Title IX- Sexual Harassment it must meet all of the following </a:t>
            </a:r>
            <a:r>
              <a:rPr lang="en-US" sz="2000" b="1" i="1" u="sng" dirty="0">
                <a:solidFill>
                  <a:srgbClr val="FFFF00"/>
                </a:solidFill>
                <a:latin typeface="Arial Narrow" panose="020B0604020202020204" pitchFamily="34" charset="0"/>
                <a:cs typeface="Arial Narrow" panose="020B0604020202020204" pitchFamily="34" charset="0"/>
              </a:rPr>
              <a:t>threshold requirements</a:t>
            </a:r>
            <a:r>
              <a:rPr lang="en-US" sz="2000" i="1" dirty="0">
                <a:solidFill>
                  <a:srgbClr val="FFFF00"/>
                </a:solidFill>
                <a:latin typeface="Arial Narrow" panose="020B0604020202020204" pitchFamily="34" charset="0"/>
                <a:cs typeface="Arial Narrow" panose="020B0604020202020204" pitchFamily="34" charset="0"/>
              </a:rPr>
              <a:t>:</a:t>
            </a:r>
          </a:p>
          <a:p>
            <a:endParaRPr lang="en-US" sz="2000" i="1" dirty="0">
              <a:solidFill>
                <a:schemeClr val="bg1"/>
              </a:solidFill>
              <a:latin typeface="Arial Narrow" panose="020B0604020202020204" pitchFamily="34" charset="0"/>
              <a:cs typeface="Arial Narrow" panose="020B0604020202020204" pitchFamily="34" charset="0"/>
            </a:endParaRPr>
          </a:p>
          <a:p>
            <a:pPr marL="742950" lvl="1" indent="-285750">
              <a:buFont typeface="Wingdings" pitchFamily="2" charset="2"/>
              <a:buChar char="v"/>
            </a:pPr>
            <a:r>
              <a:rPr lang="en-US" sz="2000" i="1" dirty="0">
                <a:solidFill>
                  <a:schemeClr val="bg1"/>
                </a:solidFill>
                <a:latin typeface="Arial Narrow" panose="020B0604020202020204" pitchFamily="34" charset="0"/>
                <a:cs typeface="Arial Narrow" panose="020B0604020202020204" pitchFamily="34" charset="0"/>
              </a:rPr>
              <a:t>In US</a:t>
            </a:r>
          </a:p>
          <a:p>
            <a:pPr marL="742950" lvl="1" indent="-285750">
              <a:buFont typeface="Wingdings" pitchFamily="2" charset="2"/>
              <a:buChar char="v"/>
            </a:pPr>
            <a:r>
              <a:rPr lang="en-US" sz="2000" i="1" dirty="0">
                <a:solidFill>
                  <a:schemeClr val="bg1"/>
                </a:solidFill>
                <a:latin typeface="Arial Narrow" panose="020B0604020202020204" pitchFamily="34" charset="0"/>
                <a:cs typeface="Arial Narrow" panose="020B0604020202020204" pitchFamily="34" charset="0"/>
              </a:rPr>
              <a:t>Within the University’s education program or activity</a:t>
            </a:r>
          </a:p>
          <a:p>
            <a:pPr marL="742950" lvl="1" indent="-285750">
              <a:buFont typeface="Wingdings" pitchFamily="2" charset="2"/>
              <a:buChar char="v"/>
            </a:pPr>
            <a:r>
              <a:rPr lang="en-US" sz="2000" i="1" dirty="0">
                <a:solidFill>
                  <a:schemeClr val="bg1"/>
                </a:solidFill>
                <a:latin typeface="Arial Narrow" panose="020B0604020202020204" pitchFamily="34" charset="0"/>
                <a:cs typeface="Arial Narrow" panose="020B0604020202020204" pitchFamily="34" charset="0"/>
              </a:rPr>
              <a:t>Complainant must be participating in or attempting to participate in the education program or activity</a:t>
            </a:r>
            <a:endParaRPr lang="en-US" sz="2000" dirty="0">
              <a:solidFill>
                <a:schemeClr val="bg1"/>
              </a:solidFill>
            </a:endParaRPr>
          </a:p>
        </p:txBody>
      </p:sp>
      <p:pic>
        <p:nvPicPr>
          <p:cNvPr id="9" name="Graphic 8" descr="Checkbox Checked with solid fill">
            <a:extLst>
              <a:ext uri="{FF2B5EF4-FFF2-40B4-BE49-F238E27FC236}">
                <a16:creationId xmlns:a16="http://schemas.microsoft.com/office/drawing/2014/main" id="{4FF42340-21FD-2FD0-940A-362456D10D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2799" y="1576387"/>
            <a:ext cx="1852613" cy="1852613"/>
          </a:xfrm>
          <a:prstGeom prst="rect">
            <a:avLst/>
          </a:prstGeom>
        </p:spPr>
      </p:pic>
      <p:sp>
        <p:nvSpPr>
          <p:cNvPr id="2" name="TextBox 1">
            <a:extLst>
              <a:ext uri="{FF2B5EF4-FFF2-40B4-BE49-F238E27FC236}">
                <a16:creationId xmlns:a16="http://schemas.microsoft.com/office/drawing/2014/main" id="{5BF1FC4E-8BEF-A0CD-DBC1-9A4A36C8CECD}"/>
              </a:ext>
            </a:extLst>
          </p:cNvPr>
          <p:cNvSpPr txBox="1"/>
          <p:nvPr/>
        </p:nvSpPr>
        <p:spPr>
          <a:xfrm>
            <a:off x="8176605" y="489734"/>
            <a:ext cx="3706321" cy="5878532"/>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marL="0" indent="0" algn="ctr">
              <a:buNone/>
            </a:pPr>
            <a:r>
              <a:rPr lang="en-US" sz="2500" b="1" dirty="0"/>
              <a:t>Conduct that does not meet these threshold requirements is subject to a Title IX Dismissal but may still be resolved as a </a:t>
            </a:r>
            <a:r>
              <a:rPr lang="en-US" sz="2500" b="1" i="1" u="sng" dirty="0"/>
              <a:t>Non-Title IX Sexual Misconduct</a:t>
            </a:r>
            <a:r>
              <a:rPr lang="en-US" sz="2500" b="1" dirty="0"/>
              <a:t>.</a:t>
            </a:r>
          </a:p>
          <a:p>
            <a:pPr marL="0" indent="0">
              <a:buNone/>
            </a:pPr>
            <a:endParaRPr lang="en-US" sz="2500" b="1" dirty="0"/>
          </a:p>
          <a:p>
            <a:pPr marL="342900" lvl="0" indent="-342900">
              <a:buFont typeface="Arial" panose="020B0604020202020204" pitchFamily="34" charset="0"/>
              <a:buChar char="•"/>
            </a:pPr>
            <a:r>
              <a:rPr lang="en-US" sz="2200" dirty="0"/>
              <a:t>Non-Title IX Sexual Assault</a:t>
            </a:r>
          </a:p>
          <a:p>
            <a:pPr marL="342900" lvl="0" indent="-342900">
              <a:buFont typeface="Arial" panose="020B0604020202020204" pitchFamily="34" charset="0"/>
              <a:buChar char="•"/>
            </a:pPr>
            <a:r>
              <a:rPr lang="en-US" sz="2200" dirty="0"/>
              <a:t>Sexual and Gender-Based Harassment</a:t>
            </a:r>
          </a:p>
          <a:p>
            <a:pPr marL="342900" lvl="0" indent="-342900">
              <a:buFont typeface="Arial" panose="020B0604020202020204" pitchFamily="34" charset="0"/>
              <a:buChar char="•"/>
            </a:pPr>
            <a:r>
              <a:rPr lang="en-US" sz="2200" dirty="0"/>
              <a:t>Sexual Exploitation</a:t>
            </a:r>
          </a:p>
          <a:p>
            <a:pPr marL="342900" lvl="0" indent="-342900">
              <a:buFont typeface="Arial" panose="020B0604020202020204" pitchFamily="34" charset="0"/>
              <a:buChar char="•"/>
            </a:pPr>
            <a:r>
              <a:rPr lang="en-US" sz="2200" dirty="0"/>
              <a:t>Non-Title IX Domestic Violence</a:t>
            </a:r>
          </a:p>
          <a:p>
            <a:pPr marL="342900" lvl="0" indent="-342900">
              <a:buFont typeface="Arial" panose="020B0604020202020204" pitchFamily="34" charset="0"/>
              <a:buChar char="•"/>
            </a:pPr>
            <a:r>
              <a:rPr lang="en-US" sz="2200" dirty="0"/>
              <a:t>Non-Title IX Dating Violence</a:t>
            </a:r>
          </a:p>
          <a:p>
            <a:pPr marL="342900" lvl="0" indent="-342900">
              <a:buFont typeface="Arial" panose="020B0604020202020204" pitchFamily="34" charset="0"/>
              <a:buChar char="•"/>
            </a:pPr>
            <a:r>
              <a:rPr lang="en-US" sz="2200" dirty="0"/>
              <a:t>Non-Title IX Stalking</a:t>
            </a:r>
          </a:p>
        </p:txBody>
      </p:sp>
      <p:pic>
        <p:nvPicPr>
          <p:cNvPr id="8" name="Picture 7" descr="TitleIX_Logo.jpg">
            <a:extLst>
              <a:ext uri="{FF2B5EF4-FFF2-40B4-BE49-F238E27FC236}">
                <a16:creationId xmlns:a16="http://schemas.microsoft.com/office/drawing/2014/main" id="{7BCE7F88-DAF1-D66B-8971-1B884627FAB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72489" y="1126090"/>
            <a:ext cx="2121255" cy="1331271"/>
          </a:xfrm>
          <a:prstGeom prst="rect">
            <a:avLst/>
          </a:prstGeom>
          <a:ln w="57150">
            <a:solidFill>
              <a:schemeClr val="accent6">
                <a:lumMod val="50000"/>
              </a:schemeClr>
            </a:solidFill>
          </a:ln>
        </p:spPr>
      </p:pic>
      <p:pic>
        <p:nvPicPr>
          <p:cNvPr id="10" name="Picture 9" descr="TitleIX_Logo.jpg">
            <a:extLst>
              <a:ext uri="{FF2B5EF4-FFF2-40B4-BE49-F238E27FC236}">
                <a16:creationId xmlns:a16="http://schemas.microsoft.com/office/drawing/2014/main" id="{59BB45EB-05FF-5202-71FB-C0E29F0FCF9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90870" y="4508757"/>
            <a:ext cx="2121257" cy="1331272"/>
          </a:xfrm>
          <a:prstGeom prst="rect">
            <a:avLst/>
          </a:prstGeom>
          <a:ln w="57150">
            <a:solidFill>
              <a:schemeClr val="accent6">
                <a:lumMod val="50000"/>
              </a:schemeClr>
            </a:solidFill>
          </a:ln>
        </p:spPr>
      </p:pic>
      <p:pic>
        <p:nvPicPr>
          <p:cNvPr id="12" name="Graphic 11" descr="Close with solid fill">
            <a:extLst>
              <a:ext uri="{FF2B5EF4-FFF2-40B4-BE49-F238E27FC236}">
                <a16:creationId xmlns:a16="http://schemas.microsoft.com/office/drawing/2014/main" id="{0FB61BB9-06E2-2466-C3AB-9799FFF91C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13754" y="4170628"/>
            <a:ext cx="2007531" cy="2007531"/>
          </a:xfrm>
          <a:prstGeom prst="rect">
            <a:avLst/>
          </a:prstGeom>
        </p:spPr>
      </p:pic>
      <p:sp>
        <p:nvSpPr>
          <p:cNvPr id="13" name="TextBox 12">
            <a:extLst>
              <a:ext uri="{FF2B5EF4-FFF2-40B4-BE49-F238E27FC236}">
                <a16:creationId xmlns:a16="http://schemas.microsoft.com/office/drawing/2014/main" id="{8E896F55-C43E-E701-3FC4-EB26221F9E09}"/>
              </a:ext>
            </a:extLst>
          </p:cNvPr>
          <p:cNvSpPr txBox="1"/>
          <p:nvPr/>
        </p:nvSpPr>
        <p:spPr>
          <a:xfrm>
            <a:off x="6340210" y="2921168"/>
            <a:ext cx="785812" cy="1015663"/>
          </a:xfrm>
          <a:prstGeom prst="rect">
            <a:avLst/>
          </a:prstGeom>
          <a:solidFill>
            <a:schemeClr val="accent5">
              <a:lumMod val="40000"/>
              <a:lumOff val="60000"/>
            </a:schemeClr>
          </a:solidFill>
          <a:ln w="38100">
            <a:solidFill>
              <a:schemeClr val="accent6">
                <a:lumMod val="50000"/>
              </a:schemeClr>
            </a:solidFill>
          </a:ln>
        </p:spPr>
        <p:txBody>
          <a:bodyPr wrap="square" rtlCol="0">
            <a:spAutoFit/>
          </a:bodyPr>
          <a:lstStyle/>
          <a:p>
            <a:pPr algn="ctr"/>
            <a:r>
              <a:rPr lang="en-US" sz="6000" dirty="0"/>
              <a:t>v</a:t>
            </a:r>
          </a:p>
        </p:txBody>
      </p:sp>
    </p:spTree>
    <p:extLst>
      <p:ext uri="{BB962C8B-B14F-4D97-AF65-F5344CB8AC3E}">
        <p14:creationId xmlns:p14="http://schemas.microsoft.com/office/powerpoint/2010/main" val="3036276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2" name="Rectangle 21">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269954" y="1258010"/>
            <a:ext cx="3631018" cy="4674645"/>
          </a:xfrm>
        </p:spPr>
        <p:txBody>
          <a:bodyPr anchor="b">
            <a:noAutofit/>
          </a:bodyPr>
          <a:lstStyle/>
          <a:p>
            <a:pPr algn="r"/>
            <a:r>
              <a:rPr lang="en-US" sz="3200" b="1" i="0" u="none" strike="noStrike" cap="all" dirty="0">
                <a:solidFill>
                  <a:srgbClr val="FFFF00"/>
                </a:solidFill>
                <a:effectLst/>
                <a:latin typeface="DINbekBold"/>
              </a:rPr>
              <a:t>PREGNANCY ACCOMMODATIONS </a:t>
            </a:r>
            <a:r>
              <a:rPr lang="en-US" sz="3200" b="0" i="0" u="none" strike="noStrike" cap="all" dirty="0">
                <a:solidFill>
                  <a:srgbClr val="FFFFFF"/>
                </a:solidFill>
                <a:effectLst/>
                <a:latin typeface="DINbekBold"/>
              </a:rPr>
              <a:t>AND RELATED CONDITIONS FOR STUDENTS AND EMPLOYEES</a:t>
            </a:r>
            <a:br>
              <a:rPr lang="en-US" sz="3500" b="0" i="0" u="none" strike="noStrike" cap="all" dirty="0">
                <a:solidFill>
                  <a:srgbClr val="FFFFFF"/>
                </a:solidFill>
                <a:effectLst/>
                <a:latin typeface="DINbekBold"/>
              </a:rPr>
            </a:br>
            <a:endParaRPr lang="en-US" sz="3500" dirty="0">
              <a:solidFill>
                <a:srgbClr val="FFFFFF"/>
              </a:solidFill>
            </a:endParaRPr>
          </a:p>
        </p:txBody>
      </p:sp>
      <p:sp>
        <p:nvSpPr>
          <p:cNvPr id="3" name="Content Placeholder 2">
            <a:extLst>
              <a:ext uri="{FF2B5EF4-FFF2-40B4-BE49-F238E27FC236}">
                <a16:creationId xmlns:a16="http://schemas.microsoft.com/office/drawing/2014/main" id="{3B711285-3669-1949-1793-4013EDEC5010}"/>
              </a:ext>
            </a:extLst>
          </p:cNvPr>
          <p:cNvSpPr>
            <a:spLocks noGrp="1"/>
          </p:cNvSpPr>
          <p:nvPr>
            <p:ph idx="1"/>
          </p:nvPr>
        </p:nvSpPr>
        <p:spPr>
          <a:xfrm>
            <a:off x="4614049" y="104285"/>
            <a:ext cx="5051968" cy="6649422"/>
          </a:xfrm>
        </p:spPr>
        <p:txBody>
          <a:bodyPr anchor="ctr">
            <a:normAutofit fontScale="85000" lnSpcReduction="20000"/>
          </a:bodyPr>
          <a:lstStyle/>
          <a:p>
            <a:pPr marL="0" indent="0">
              <a:lnSpc>
                <a:spcPct val="120000"/>
              </a:lnSpc>
              <a:spcBef>
                <a:spcPts val="0"/>
              </a:spcBef>
              <a:buNone/>
            </a:pPr>
            <a:r>
              <a:rPr lang="en-US" sz="2900" b="0" i="0" u="none" strike="noStrike" dirty="0">
                <a:effectLst/>
                <a:latin typeface="Arial" panose="020B0604020202020204" pitchFamily="34" charset="0"/>
                <a:cs typeface="Arial" panose="020B0604020202020204" pitchFamily="34" charset="0"/>
              </a:rPr>
              <a:t>MVNU, through the Office of Civil Rights, </a:t>
            </a:r>
            <a:r>
              <a:rPr lang="en-US" sz="2900" b="1" i="0" u="none" strike="noStrike" dirty="0">
                <a:effectLst/>
                <a:latin typeface="Arial" panose="020B0604020202020204" pitchFamily="34" charset="0"/>
                <a:cs typeface="Arial" panose="020B0604020202020204" pitchFamily="34" charset="0"/>
              </a:rPr>
              <a:t>supports pregnant students, faculty, and staff so they can achieve academic and work success</a:t>
            </a:r>
            <a:r>
              <a:rPr lang="en-US" sz="2900" b="0" i="0" u="none" strike="noStrike" dirty="0">
                <a:effectLst/>
                <a:latin typeface="Arial" panose="020B0604020202020204" pitchFamily="34" charset="0"/>
                <a:cs typeface="Arial" panose="020B0604020202020204" pitchFamily="34" charset="0"/>
              </a:rPr>
              <a:t> while pregnant, recovering from birth of a child, caring for a newborn, and nursing an infant. The applicable federal laws pertaining to pregnancy at MNVU are stated below:</a:t>
            </a:r>
          </a:p>
          <a:p>
            <a:pPr marL="0" indent="0">
              <a:lnSpc>
                <a:spcPct val="120000"/>
              </a:lnSpc>
              <a:spcBef>
                <a:spcPts val="0"/>
              </a:spcBef>
              <a:buNone/>
            </a:pPr>
            <a:endParaRPr lang="en-US" sz="2400" b="0" i="0" u="none" strike="noStrike" dirty="0">
              <a:effectLst/>
              <a:latin typeface="Arial" panose="020B0604020202020204" pitchFamily="34" charset="0"/>
              <a:cs typeface="Arial" panose="020B0604020202020204" pitchFamily="34" charset="0"/>
            </a:endParaRP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Title IX </a:t>
            </a: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Title VII</a:t>
            </a:r>
            <a:r>
              <a:rPr lang="en-US" b="0" i="0" u="none" strike="noStrike" dirty="0">
                <a:effectLst/>
                <a:latin typeface="Arial" panose="020B0604020202020204" pitchFamily="34" charset="0"/>
                <a:cs typeface="Arial" panose="020B0604020202020204" pitchFamily="34" charset="0"/>
              </a:rPr>
              <a:t> </a:t>
            </a: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ADA</a:t>
            </a:r>
            <a:r>
              <a:rPr lang="en-US" dirty="0">
                <a:latin typeface="Arial" panose="020B0604020202020204" pitchFamily="34" charset="0"/>
                <a:cs typeface="Arial" panose="020B0604020202020204" pitchFamily="34" charset="0"/>
              </a:rPr>
              <a:t>/</a:t>
            </a:r>
            <a:r>
              <a:rPr lang="en-US" b="1" i="0" u="none" strike="noStrike" dirty="0">
                <a:effectLst/>
                <a:latin typeface="Arial" panose="020B0604020202020204" pitchFamily="34" charset="0"/>
                <a:cs typeface="Arial" panose="020B0604020202020204" pitchFamily="34" charset="0"/>
              </a:rPr>
              <a:t>Section 504</a:t>
            </a:r>
            <a:r>
              <a:rPr lang="en-US" b="0" i="0" u="none" strike="noStrike" dirty="0">
                <a:effectLst/>
                <a:latin typeface="Arial" panose="020B0604020202020204" pitchFamily="34" charset="0"/>
                <a:cs typeface="Arial" panose="020B0604020202020204" pitchFamily="34" charset="0"/>
              </a:rPr>
              <a:t>) </a:t>
            </a:r>
          </a:p>
          <a:p>
            <a:pPr lvl="1">
              <a:lnSpc>
                <a:spcPct val="120000"/>
              </a:lnSpc>
              <a:spcBef>
                <a:spcPts val="0"/>
              </a:spcBef>
            </a:pPr>
            <a:r>
              <a:rPr lang="en-US" b="1" i="0" u="none" strike="noStrike" dirty="0">
                <a:effectLst/>
                <a:latin typeface="Arial" panose="020B0604020202020204" pitchFamily="34" charset="0"/>
                <a:cs typeface="Arial" panose="020B0604020202020204" pitchFamily="34" charset="0"/>
              </a:rPr>
              <a:t>Pregnancy Discrimination Act </a:t>
            </a:r>
            <a:r>
              <a:rPr lang="en-US" b="0" i="0" u="none" strike="noStrike" dirty="0">
                <a:effectLst/>
                <a:latin typeface="Arial" panose="020B0604020202020204" pitchFamily="34" charset="0"/>
                <a:cs typeface="Arial" panose="020B0604020202020204" pitchFamily="34" charset="0"/>
              </a:rPr>
              <a:t>prohibits discrimination on the basis of pregnancy, childbirth, or related medical conditions.</a:t>
            </a:r>
          </a:p>
          <a:p>
            <a:endParaRPr lang="en-US" sz="1300" dirty="0"/>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26811" y="813402"/>
            <a:ext cx="2381255" cy="2381255"/>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26811" y="3491890"/>
            <a:ext cx="2395235" cy="2395235"/>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47" y="185739"/>
            <a:ext cx="1592219" cy="1592219"/>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3444" y="1734275"/>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Tree>
    <p:extLst>
      <p:ext uri="{BB962C8B-B14F-4D97-AF65-F5344CB8AC3E}">
        <p14:creationId xmlns:p14="http://schemas.microsoft.com/office/powerpoint/2010/main" val="38881127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81023" y="185740"/>
            <a:ext cx="3885375" cy="654747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p:spPr>
        <p:txBody>
          <a:bodyPr anchor="b">
            <a:noAutofit/>
          </a:bodyPr>
          <a:lstStyle/>
          <a:p>
            <a:pPr algn="r"/>
            <a:r>
              <a:rPr lang="en-US" sz="2800" b="1" cap="all" dirty="0">
                <a:solidFill>
                  <a:srgbClr val="FFFF00"/>
                </a:solidFill>
                <a:latin typeface="DINbekBold"/>
              </a:rPr>
              <a:t>P</a:t>
            </a:r>
            <a:r>
              <a:rPr lang="en-US" sz="2800" b="1" i="0" u="none" strike="noStrike" cap="all" dirty="0">
                <a:solidFill>
                  <a:srgbClr val="FFFF00"/>
                </a:solidFill>
                <a:effectLst/>
                <a:latin typeface="DINbekBold"/>
              </a:rPr>
              <a:t>REGNANCY ACCOMMODATIONS </a:t>
            </a:r>
            <a:r>
              <a:rPr lang="en-US" sz="2800" b="0" i="0" u="none" strike="noStrike" cap="all" dirty="0">
                <a:solidFill>
                  <a:srgbClr val="FFFFFF"/>
                </a:solidFill>
                <a:effectLst/>
                <a:latin typeface="DINbekBold"/>
              </a:rPr>
              <a:t>AND RELATED CONDITIONS FOR STUDENTS AND EMPLOYEES</a:t>
            </a:r>
            <a:br>
              <a:rPr lang="en-US" sz="2800" b="0" i="0" u="none" strike="noStrike" cap="all" dirty="0">
                <a:solidFill>
                  <a:srgbClr val="FFFFFF"/>
                </a:solidFill>
                <a:effectLst/>
                <a:latin typeface="DINbekBold"/>
              </a:rPr>
            </a:br>
            <a:br>
              <a:rPr lang="en-US" sz="28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0886" y="2337079"/>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9829" y="3009752"/>
            <a:ext cx="1531109" cy="1531109"/>
          </a:xfrm>
          <a:prstGeom prst="rect">
            <a:avLst/>
          </a:prstGeom>
        </p:spPr>
      </p:pic>
      <p:pic>
        <p:nvPicPr>
          <p:cNvPr id="6" name="Graphic 5" descr="Home1 outline">
            <a:extLst>
              <a:ext uri="{FF2B5EF4-FFF2-40B4-BE49-F238E27FC236}">
                <a16:creationId xmlns:a16="http://schemas.microsoft.com/office/drawing/2014/main" id="{775E16A1-7914-3431-10FE-2DBA4E846C9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9634" y="322955"/>
            <a:ext cx="985750" cy="985750"/>
          </a:xfrm>
          <a:prstGeom prst="rect">
            <a:avLst/>
          </a:prstGeom>
        </p:spPr>
      </p:pic>
      <p:sp>
        <p:nvSpPr>
          <p:cNvPr id="8" name="TextBox 7">
            <a:extLst>
              <a:ext uri="{FF2B5EF4-FFF2-40B4-BE49-F238E27FC236}">
                <a16:creationId xmlns:a16="http://schemas.microsoft.com/office/drawing/2014/main" id="{2611CDAF-6E8D-FAEF-9F67-6B68E226CE41}"/>
              </a:ext>
            </a:extLst>
          </p:cNvPr>
          <p:cNvSpPr txBox="1"/>
          <p:nvPr/>
        </p:nvSpPr>
        <p:spPr>
          <a:xfrm>
            <a:off x="1334680" y="606053"/>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pic>
        <p:nvPicPr>
          <p:cNvPr id="10" name="Picture 9" descr="A close-up of a text&#10;&#10;Description automatically generated">
            <a:extLst>
              <a:ext uri="{FF2B5EF4-FFF2-40B4-BE49-F238E27FC236}">
                <a16:creationId xmlns:a16="http://schemas.microsoft.com/office/drawing/2014/main" id="{18571089-EEA6-9A90-00A6-C11C214EAF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42503" y="3325749"/>
            <a:ext cx="7772400" cy="1860807"/>
          </a:xfrm>
          <a:prstGeom prst="rect">
            <a:avLst/>
          </a:prstGeom>
        </p:spPr>
      </p:pic>
      <p:pic>
        <p:nvPicPr>
          <p:cNvPr id="16" name="Picture 15" descr="A blue and white sign with white text&#10;&#10;Description automatically generated">
            <a:extLst>
              <a:ext uri="{FF2B5EF4-FFF2-40B4-BE49-F238E27FC236}">
                <a16:creationId xmlns:a16="http://schemas.microsoft.com/office/drawing/2014/main" id="{96DAC7AD-C0C1-ABF5-14AD-4638B72F55C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38577" y="185740"/>
            <a:ext cx="7772400" cy="1411373"/>
          </a:xfrm>
          <a:prstGeom prst="rect">
            <a:avLst/>
          </a:prstGeom>
        </p:spPr>
      </p:pic>
      <p:pic>
        <p:nvPicPr>
          <p:cNvPr id="18" name="Picture 17" descr="A close-up of a text&#10;&#10;Description automatically generated">
            <a:extLst>
              <a:ext uri="{FF2B5EF4-FFF2-40B4-BE49-F238E27FC236}">
                <a16:creationId xmlns:a16="http://schemas.microsoft.com/office/drawing/2014/main" id="{6E1F0692-FD15-6E4C-44CF-A96874D4B88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335204" y="1558683"/>
            <a:ext cx="7772400" cy="1837584"/>
          </a:xfrm>
          <a:prstGeom prst="rect">
            <a:avLst/>
          </a:prstGeom>
        </p:spPr>
      </p:pic>
      <p:sp>
        <p:nvSpPr>
          <p:cNvPr id="20" name="TextBox 19">
            <a:extLst>
              <a:ext uri="{FF2B5EF4-FFF2-40B4-BE49-F238E27FC236}">
                <a16:creationId xmlns:a16="http://schemas.microsoft.com/office/drawing/2014/main" id="{6542ED57-4D85-8C06-C927-506296BD534F}"/>
              </a:ext>
            </a:extLst>
          </p:cNvPr>
          <p:cNvSpPr txBox="1"/>
          <p:nvPr/>
        </p:nvSpPr>
        <p:spPr>
          <a:xfrm>
            <a:off x="322335" y="5163333"/>
            <a:ext cx="11785269" cy="1477328"/>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marL="285750" indent="-285750">
              <a:buFont typeface="Wingdings" pitchFamily="2" charset="2"/>
              <a:buChar char="ü"/>
            </a:pPr>
            <a:r>
              <a:rPr lang="en-US" dirty="0"/>
              <a:t>A school must ensure that teachers’ policies and practices do not discriminate against students because of pregnancy and related conditions.  For example, a teacher may not refuse to allow a student to submit work after missing a deadline because of absences due to pregnancy or childbirth.  Additionally, if a teacher’s grading is based in part on class attendance or participation, the student should be allowed to earn the missed credits and be reinstated to the student’s pre-leave status.  OCR Pamphlet at 11.</a:t>
            </a:r>
          </a:p>
        </p:txBody>
      </p:sp>
      <p:pic>
        <p:nvPicPr>
          <p:cNvPr id="21" name="Picture 20" descr="TitleIX_Logo.jpg">
            <a:extLst>
              <a:ext uri="{FF2B5EF4-FFF2-40B4-BE49-F238E27FC236}">
                <a16:creationId xmlns:a16="http://schemas.microsoft.com/office/drawing/2014/main" id="{EB8AE677-A8FA-70E6-4EB1-2C6B543D79C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082519" y="3868188"/>
            <a:ext cx="1531109" cy="960903"/>
          </a:xfrm>
          <a:prstGeom prst="rect">
            <a:avLst/>
          </a:prstGeom>
          <a:ln w="57150">
            <a:solidFill>
              <a:schemeClr val="accent6">
                <a:lumMod val="50000"/>
              </a:schemeClr>
            </a:solidFill>
          </a:ln>
        </p:spPr>
      </p:pic>
    </p:spTree>
    <p:extLst>
      <p:ext uri="{BB962C8B-B14F-4D97-AF65-F5344CB8AC3E}">
        <p14:creationId xmlns:p14="http://schemas.microsoft.com/office/powerpoint/2010/main" val="1869388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8C627-2FE2-9FEE-BDDC-E38D390116FA}"/>
              </a:ext>
            </a:extLst>
          </p:cNvPr>
          <p:cNvSpPr>
            <a:spLocks noGrp="1"/>
          </p:cNvSpPr>
          <p:nvPr>
            <p:ph type="title"/>
          </p:nvPr>
        </p:nvSpPr>
        <p:spPr>
          <a:xfrm>
            <a:off x="81023" y="185740"/>
            <a:ext cx="3885375" cy="6547470"/>
          </a:xfr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path path="circle">
              <a:fillToRect t="100000" r="100000"/>
            </a:path>
            <a:tileRect l="-100000" b="-100000"/>
          </a:gradFill>
          <a:ln>
            <a:solidFill>
              <a:srgbClr val="002060"/>
            </a:solidFill>
          </a:ln>
        </p:spPr>
        <p:txBody>
          <a:bodyPr anchor="b">
            <a:noAutofit/>
          </a:bodyPr>
          <a:lstStyle/>
          <a:p>
            <a:pPr algn="r"/>
            <a:r>
              <a:rPr lang="en-US" sz="3200" b="1" i="0" u="none" strike="noStrike" cap="all" dirty="0">
                <a:solidFill>
                  <a:srgbClr val="FFFF00"/>
                </a:solidFill>
                <a:effectLst/>
                <a:latin typeface="DINbekBold"/>
              </a:rPr>
              <a:t>PREGNANCY ACCOMMODATIONS </a:t>
            </a:r>
            <a:r>
              <a:rPr lang="en-US" sz="3200" b="0" i="0" u="none" strike="noStrike" cap="all" dirty="0">
                <a:solidFill>
                  <a:srgbClr val="FFFFFF"/>
                </a:solidFill>
                <a:effectLst/>
                <a:latin typeface="DINbekBold"/>
              </a:rPr>
              <a:t>AND RELATED CONDITIONS FOR STUDENTS AND EMPLOYEES</a:t>
            </a: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200" b="0" i="0" u="none" strike="noStrike" cap="all" dirty="0">
                <a:solidFill>
                  <a:srgbClr val="FFFFFF"/>
                </a:solidFill>
                <a:effectLst/>
                <a:latin typeface="DINbekBold"/>
              </a:rPr>
            </a:br>
            <a:br>
              <a:rPr lang="en-US" sz="3500" b="0" i="0" u="none" strike="noStrike" cap="all" dirty="0">
                <a:solidFill>
                  <a:srgbClr val="FFFFFF"/>
                </a:solidFill>
                <a:effectLst/>
                <a:latin typeface="DINbekBold"/>
              </a:rPr>
            </a:br>
            <a:endParaRPr lang="en-US" sz="3500" dirty="0">
              <a:solidFill>
                <a:srgbClr val="FFFFFF"/>
              </a:solidFill>
            </a:endParaRPr>
          </a:p>
        </p:txBody>
      </p:sp>
      <p:pic>
        <p:nvPicPr>
          <p:cNvPr id="7" name="Graphic 6" descr="Man with baby with solid fill">
            <a:extLst>
              <a:ext uri="{FF2B5EF4-FFF2-40B4-BE49-F238E27FC236}">
                <a16:creationId xmlns:a16="http://schemas.microsoft.com/office/drawing/2014/main" id="{1DF28110-1FDF-6028-B8B9-EE9911DF5E7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9847" y="4283913"/>
            <a:ext cx="1531109" cy="1531109"/>
          </a:xfrm>
          <a:prstGeom prst="rect">
            <a:avLst/>
          </a:prstGeom>
        </p:spPr>
      </p:pic>
      <p:pic>
        <p:nvPicPr>
          <p:cNvPr id="5" name="Graphic 4" descr="Pregnant lady with solid fill">
            <a:extLst>
              <a:ext uri="{FF2B5EF4-FFF2-40B4-BE49-F238E27FC236}">
                <a16:creationId xmlns:a16="http://schemas.microsoft.com/office/drawing/2014/main" id="{1A97A42B-54EF-2B2C-1380-5E2E26F561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8191" y="3429000"/>
            <a:ext cx="1531109" cy="1531109"/>
          </a:xfrm>
          <a:prstGeom prst="rect">
            <a:avLst/>
          </a:prstGeom>
        </p:spPr>
      </p:pic>
      <p:pic>
        <p:nvPicPr>
          <p:cNvPr id="9" name="Graphic 8" descr="Home1 outline">
            <a:extLst>
              <a:ext uri="{FF2B5EF4-FFF2-40B4-BE49-F238E27FC236}">
                <a16:creationId xmlns:a16="http://schemas.microsoft.com/office/drawing/2014/main" id="{0E1E9620-76B2-03F6-B510-70115279F5F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69847" y="185739"/>
            <a:ext cx="1592219" cy="1592219"/>
          </a:xfrm>
          <a:prstGeom prst="rect">
            <a:avLst/>
          </a:prstGeom>
        </p:spPr>
      </p:pic>
      <p:sp>
        <p:nvSpPr>
          <p:cNvPr id="11" name="TextBox 10">
            <a:extLst>
              <a:ext uri="{FF2B5EF4-FFF2-40B4-BE49-F238E27FC236}">
                <a16:creationId xmlns:a16="http://schemas.microsoft.com/office/drawing/2014/main" id="{2384590C-22A9-3DAC-3091-0A1D5D3D342C}"/>
              </a:ext>
            </a:extLst>
          </p:cNvPr>
          <p:cNvSpPr txBox="1"/>
          <p:nvPr/>
        </p:nvSpPr>
        <p:spPr>
          <a:xfrm>
            <a:off x="163444" y="1734275"/>
            <a:ext cx="2278948" cy="369332"/>
          </a:xfrm>
          <a:prstGeom prst="rect">
            <a:avLst/>
          </a:prstGeom>
          <a:solidFill>
            <a:srgbClr val="00B0F0"/>
          </a:solidFill>
        </p:spPr>
        <p:txBody>
          <a:bodyPr wrap="square">
            <a:spAutoFit/>
          </a:bodyPr>
          <a:lstStyle/>
          <a:p>
            <a:pPr algn="ctr"/>
            <a:r>
              <a:rPr lang="en-US" b="1" dirty="0">
                <a:solidFill>
                  <a:schemeClr val="bg1"/>
                </a:solidFill>
                <a:latin typeface="Baguet Script" pitchFamily="2" charset="77"/>
              </a:rPr>
              <a:t>Be a Good Neighbor</a:t>
            </a:r>
          </a:p>
        </p:txBody>
      </p:sp>
      <p:sp>
        <p:nvSpPr>
          <p:cNvPr id="13" name="TextBox 12">
            <a:extLst>
              <a:ext uri="{FF2B5EF4-FFF2-40B4-BE49-F238E27FC236}">
                <a16:creationId xmlns:a16="http://schemas.microsoft.com/office/drawing/2014/main" id="{F7DA0452-9165-0D06-37DC-0E95DCA43B3C}"/>
              </a:ext>
            </a:extLst>
          </p:cNvPr>
          <p:cNvSpPr txBox="1"/>
          <p:nvPr/>
        </p:nvSpPr>
        <p:spPr>
          <a:xfrm>
            <a:off x="4201269" y="185739"/>
            <a:ext cx="5642820" cy="6432530"/>
          </a:xfrm>
          <a:prstGeom prst="rect">
            <a:avLst/>
          </a:prstGeom>
          <a:noFill/>
        </p:spPr>
        <p:txBody>
          <a:bodyPr wrap="square" rtlCol="0">
            <a:spAutoFit/>
          </a:bodyPr>
          <a:lstStyle/>
          <a:p>
            <a:pPr marL="0" marR="0">
              <a:spcBef>
                <a:spcPts val="0"/>
              </a:spcBef>
              <a:spcAft>
                <a:spcPts val="0"/>
              </a:spcAft>
            </a:pPr>
            <a:r>
              <a:rPr lang="en-US" sz="1800" b="1" dirty="0">
                <a:effectLst/>
                <a:highlight>
                  <a:srgbClr val="FFFF00"/>
                </a:highlight>
                <a:ea typeface="Times New Roman" panose="02020603050405020304" pitchFamily="18" charset="0"/>
                <a:cs typeface="Times New Roman" panose="02020603050405020304" pitchFamily="18" charset="0"/>
              </a:rPr>
              <a:t>TITLE IX ADJUSTMENTS </a:t>
            </a:r>
          </a:p>
          <a:p>
            <a:pPr marL="0" marR="0">
              <a:spcBef>
                <a:spcPts val="0"/>
              </a:spcBef>
              <a:spcAft>
                <a:spcPts val="0"/>
              </a:spcAft>
            </a:pPr>
            <a:endParaRPr lang="en-US" sz="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are time-limited for the period of the documented “medical necessity” per Title IX.  They refer to options during and after pregnancy that provide for equitable access and ability to fully participate in academic programs, activities, practicums/field placements, and athletics. </a:t>
            </a:r>
            <a:endParaRPr lang="en-US" sz="1800" dirty="0">
              <a:effectLst/>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ea typeface="Times New Roman" panose="02020603050405020304" pitchFamily="18" charset="0"/>
                <a:cs typeface="Times New Roman" panose="02020603050405020304" pitchFamily="18" charset="0"/>
              </a:rPr>
              <a:t>Adjustments extend to parenting and primary caretaker of infant, and may include conditions arising from pregnancy, complicating pregnancy or resultant from pregnancy that might not otherwise be considered a disability/condition. </a:t>
            </a:r>
            <a:endParaRPr lang="en-US" sz="1800" dirty="0">
              <a:effectLst/>
              <a:ea typeface="Calibri" panose="020F0502020204030204" pitchFamily="34" charset="0"/>
              <a:cs typeface="Times New Roman" panose="02020603050405020304" pitchFamily="18" charset="0"/>
            </a:endParaRPr>
          </a:p>
          <a:p>
            <a:pPr marL="0" marR="0"/>
            <a:endParaRPr lang="en-US" sz="1800" b="1" dirty="0">
              <a:effectLst/>
              <a:ea typeface="Times New Roman" panose="02020603050405020304" pitchFamily="18" charset="0"/>
            </a:endParaRPr>
          </a:p>
          <a:p>
            <a:pPr marL="0" marR="0"/>
            <a:r>
              <a:rPr lang="en-US" sz="1800" b="1" dirty="0">
                <a:effectLst/>
                <a:highlight>
                  <a:srgbClr val="FFFF00"/>
                </a:highlight>
                <a:ea typeface="Times New Roman" panose="02020603050405020304" pitchFamily="18" charset="0"/>
              </a:rPr>
              <a:t>ADA/504 ACCOMMODATIONS </a:t>
            </a:r>
          </a:p>
          <a:p>
            <a:pPr marL="0" marR="0"/>
            <a:endParaRPr lang="en-US" sz="800" dirty="0">
              <a:effectLst/>
              <a:ea typeface="Times New Roman" panose="02020603050405020304" pitchFamily="18" charset="0"/>
            </a:endParaRPr>
          </a:p>
          <a:p>
            <a:pPr marL="0" marR="0"/>
            <a:r>
              <a:rPr lang="en-US" sz="1800" dirty="0">
                <a:effectLst/>
                <a:ea typeface="Times New Roman" panose="02020603050405020304" pitchFamily="18" charset="0"/>
              </a:rPr>
              <a:t>Accommodations require the presence of a “qualified” disability and/or condition per ADA/504. Pregnancy, alone, is not a disability. Pregnancy may be considered a temporary disability in certain circumstances under Section 504, or it may be considered a disability when one or more impairments related to pregnancy are present OR when a condition arising from pregnancy becomes long-lasting (i.e.: postpartum depression or gestational diabetes that becomes Type II) under ADA. </a:t>
            </a:r>
          </a:p>
        </p:txBody>
      </p:sp>
      <p:sp>
        <p:nvSpPr>
          <p:cNvPr id="15" name="TextBox 14">
            <a:extLst>
              <a:ext uri="{FF2B5EF4-FFF2-40B4-BE49-F238E27FC236}">
                <a16:creationId xmlns:a16="http://schemas.microsoft.com/office/drawing/2014/main" id="{79EB5BF8-647F-E2F9-B8FA-E8EF66A936B4}"/>
              </a:ext>
            </a:extLst>
          </p:cNvPr>
          <p:cNvSpPr txBox="1"/>
          <p:nvPr/>
        </p:nvSpPr>
        <p:spPr>
          <a:xfrm>
            <a:off x="10078960" y="308849"/>
            <a:ext cx="1843086" cy="6186309"/>
          </a:xfrm>
          <a:prstGeom prst="rect">
            <a:avLst/>
          </a:prstGeom>
          <a:solidFill>
            <a:schemeClr val="accent1">
              <a:lumMod val="60000"/>
              <a:lumOff val="40000"/>
            </a:schemeClr>
          </a:solidFill>
          <a:ln w="57150">
            <a:solidFill>
              <a:srgbClr val="002060"/>
            </a:solidFill>
          </a:ln>
        </p:spPr>
        <p:txBody>
          <a:bodyPr wrap="square" rtlCol="0">
            <a:spAutoFit/>
          </a:bodyPr>
          <a:lstStyle/>
          <a:p>
            <a:pPr algn="ctr"/>
            <a:r>
              <a:rPr lang="en-US" sz="1800" b="1" dirty="0">
                <a:effectLst/>
                <a:latin typeface="Abadi MT Condensed Light" panose="020B0306030101010103" pitchFamily="34" charset="77"/>
              </a:rPr>
              <a:t>SUPPORTS</a:t>
            </a:r>
            <a:r>
              <a:rPr lang="en-US" sz="1800" dirty="0">
                <a:effectLst/>
                <a:latin typeface="Abadi MT Condensed Light" panose="020B0306030101010103" pitchFamily="34" charset="77"/>
              </a:rPr>
              <a:t> </a:t>
            </a:r>
          </a:p>
          <a:p>
            <a:pPr algn="ctr"/>
            <a:endParaRPr lang="en-US" sz="1800" dirty="0">
              <a:effectLst/>
              <a:latin typeface="Abadi MT Condensed Light" panose="020B0306030101010103" pitchFamily="34" charset="77"/>
            </a:endParaRPr>
          </a:p>
          <a:p>
            <a:r>
              <a:rPr lang="en-US" sz="1800" dirty="0">
                <a:solidFill>
                  <a:schemeClr val="bg1"/>
                </a:solidFill>
                <a:effectLst/>
                <a:latin typeface="Abadi MT Condensed Light" panose="020B0306030101010103" pitchFamily="34" charset="77"/>
              </a:rPr>
              <a:t>Extended deadlines Flexible exam scheduling</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Excused absences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Grades of incomplete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Temporary parking in a closer location </a:t>
            </a:r>
          </a:p>
          <a:p>
            <a:r>
              <a:rPr lang="en-US" sz="1800" dirty="0">
                <a:solidFill>
                  <a:schemeClr val="bg1"/>
                </a:solidFill>
                <a:effectLst/>
                <a:latin typeface="Abadi MT Condensed Light" panose="020B0306030101010103" pitchFamily="34" charset="77"/>
              </a:rPr>
              <a:t>Breaks for nursing/pumping </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Job modifications, including reassignment to others of non-essential duties</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Modified work schedule</a:t>
            </a:r>
            <a:br>
              <a:rPr lang="en-US" sz="1800" dirty="0">
                <a:solidFill>
                  <a:schemeClr val="bg1"/>
                </a:solidFill>
                <a:effectLst/>
                <a:latin typeface="Abadi MT Condensed Light" panose="020B0306030101010103" pitchFamily="34" charset="77"/>
              </a:rPr>
            </a:br>
            <a:r>
              <a:rPr lang="en-US" sz="1800" dirty="0">
                <a:solidFill>
                  <a:schemeClr val="bg1"/>
                </a:solidFill>
                <a:effectLst/>
                <a:latin typeface="Abadi MT Condensed Light" panose="020B0306030101010103" pitchFamily="34" charset="77"/>
              </a:rPr>
              <a:t>Leave of absence  Temporary assignment to a light duty position</a:t>
            </a:r>
          </a:p>
        </p:txBody>
      </p:sp>
      <p:sp>
        <p:nvSpPr>
          <p:cNvPr id="3" name="TextBox 2">
            <a:extLst>
              <a:ext uri="{FF2B5EF4-FFF2-40B4-BE49-F238E27FC236}">
                <a16:creationId xmlns:a16="http://schemas.microsoft.com/office/drawing/2014/main" id="{934835D3-56C7-400D-AD6D-13555DB81722}"/>
              </a:ext>
            </a:extLst>
          </p:cNvPr>
          <p:cNvSpPr txBox="1"/>
          <p:nvPr/>
        </p:nvSpPr>
        <p:spPr>
          <a:xfrm>
            <a:off x="1470159" y="5699100"/>
            <a:ext cx="2473264" cy="646331"/>
          </a:xfrm>
          <a:prstGeom prst="rect">
            <a:avLst/>
          </a:prstGeom>
          <a:solidFill>
            <a:schemeClr val="accent1">
              <a:lumMod val="20000"/>
              <a:lumOff val="80000"/>
            </a:schemeClr>
          </a:solidFill>
          <a:ln w="38100">
            <a:solidFill>
              <a:srgbClr val="002060"/>
            </a:solidFill>
          </a:ln>
        </p:spPr>
        <p:txBody>
          <a:bodyPr wrap="square" rtlCol="0">
            <a:spAutoFit/>
          </a:bodyPr>
          <a:lstStyle/>
          <a:p>
            <a:r>
              <a:rPr lang="en-US" dirty="0"/>
              <a:t>https://</a:t>
            </a:r>
            <a:r>
              <a:rPr lang="en-US" dirty="0" err="1"/>
              <a:t>thepregnantscholar.org</a:t>
            </a:r>
            <a:r>
              <a:rPr lang="en-US" dirty="0"/>
              <a:t>/title-ix-basics/</a:t>
            </a:r>
          </a:p>
        </p:txBody>
      </p:sp>
      <p:sp>
        <p:nvSpPr>
          <p:cNvPr id="4" name="TextBox 3">
            <a:extLst>
              <a:ext uri="{FF2B5EF4-FFF2-40B4-BE49-F238E27FC236}">
                <a16:creationId xmlns:a16="http://schemas.microsoft.com/office/drawing/2014/main" id="{C75D2E20-CEE1-C414-2553-9D308E2F5273}"/>
              </a:ext>
            </a:extLst>
          </p:cNvPr>
          <p:cNvSpPr txBox="1"/>
          <p:nvPr/>
        </p:nvSpPr>
        <p:spPr>
          <a:xfrm>
            <a:off x="1427629" y="5049468"/>
            <a:ext cx="2593014" cy="646331"/>
          </a:xfrm>
          <a:prstGeom prst="rect">
            <a:avLst/>
          </a:prstGeom>
          <a:noFill/>
        </p:spPr>
        <p:txBody>
          <a:bodyPr wrap="square" rtlCol="0">
            <a:spAutoFit/>
          </a:bodyPr>
          <a:lstStyle/>
          <a:p>
            <a:pPr algn="ctr"/>
            <a:r>
              <a:rPr lang="en-US" dirty="0">
                <a:latin typeface="Baguet Script" pitchFamily="2" charset="77"/>
              </a:rPr>
              <a:t>The Pregnant Scholar</a:t>
            </a:r>
          </a:p>
          <a:p>
            <a:pPr algn="ctr"/>
            <a:r>
              <a:rPr lang="en-US" dirty="0">
                <a:latin typeface="Baguet Script" pitchFamily="2" charset="77"/>
              </a:rPr>
              <a:t>Resource</a:t>
            </a:r>
          </a:p>
        </p:txBody>
      </p:sp>
    </p:spTree>
    <p:extLst>
      <p:ext uri="{BB962C8B-B14F-4D97-AF65-F5344CB8AC3E}">
        <p14:creationId xmlns:p14="http://schemas.microsoft.com/office/powerpoint/2010/main" val="31845832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64435B-FAAD-2B42-29BA-6F60583CD1DC}"/>
              </a:ext>
            </a:extLst>
          </p:cNvPr>
          <p:cNvSpPr txBox="1"/>
          <p:nvPr/>
        </p:nvSpPr>
        <p:spPr>
          <a:xfrm>
            <a:off x="806825" y="457201"/>
            <a:ext cx="2844800" cy="3588870"/>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5400" b="1" i="1" dirty="0">
                <a:solidFill>
                  <a:srgbClr val="FFFFFF"/>
                </a:solidFill>
                <a:latin typeface="+mj-lt"/>
                <a:ea typeface="+mj-ea"/>
                <a:cs typeface="+mj-cs"/>
              </a:rPr>
              <a:t>ADA / Section 504</a:t>
            </a: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649245" y="143795"/>
            <a:ext cx="4784137" cy="6590686"/>
          </a:xfrm>
          <a:solidFill>
            <a:schemeClr val="accent1">
              <a:lumMod val="40000"/>
              <a:lumOff val="60000"/>
            </a:schemeClr>
          </a:solidFill>
        </p:spPr>
        <p:txBody>
          <a:bodyPr vert="horz" lIns="91440" tIns="45720" rIns="91440" bIns="45720" rtlCol="0" anchor="ctr">
            <a:normAutofit/>
          </a:bodyPr>
          <a:lstStyle/>
          <a:p>
            <a:pPr marL="0" indent="0">
              <a:buNone/>
            </a:pPr>
            <a:r>
              <a:rPr lang="en-US" b="1" dirty="0"/>
              <a:t>MVNU prohibits discrimination and harassment on the </a:t>
            </a:r>
            <a:r>
              <a:rPr lang="en-US" b="1" dirty="0">
                <a:solidFill>
                  <a:schemeClr val="accent1">
                    <a:lumMod val="75000"/>
                  </a:schemeClr>
                </a:solidFill>
              </a:rPr>
              <a:t>basis of disability.</a:t>
            </a:r>
          </a:p>
          <a:p>
            <a:pPr marL="0" indent="0">
              <a:buNone/>
            </a:pPr>
            <a:r>
              <a:rPr lang="en-US" b="1" dirty="0"/>
              <a:t>It is covered in the Civil Rights Policy </a:t>
            </a:r>
            <a:r>
              <a:rPr lang="en-US" b="1" i="1" dirty="0"/>
              <a:t>Resolving Complaints under the  Disabilities Act and the Rehabilitation Act of 1973. </a:t>
            </a:r>
          </a:p>
          <a:p>
            <a:pPr marL="0"/>
            <a:endParaRPr lang="en-US" sz="1600" dirty="0"/>
          </a:p>
          <a:p>
            <a:pPr marL="0"/>
            <a:r>
              <a:rPr lang="en-US" sz="2000" b="1" u="sng" dirty="0"/>
              <a:t>STUDENTS</a:t>
            </a:r>
            <a:r>
              <a:rPr lang="en-US" sz="2000" b="1" dirty="0"/>
              <a:t>:  </a:t>
            </a:r>
            <a:r>
              <a:rPr lang="en-US" sz="2000" dirty="0"/>
              <a:t>Further information is available on MVNU’s Accessibility Student Policy webpage.</a:t>
            </a:r>
          </a:p>
          <a:p>
            <a:pPr marL="0"/>
            <a:endParaRPr lang="en-US" sz="2000" dirty="0"/>
          </a:p>
          <a:p>
            <a:pPr marL="0"/>
            <a:r>
              <a:rPr lang="en-US" sz="2000" b="1" u="sng" dirty="0"/>
              <a:t>EMPLOYEES:</a:t>
            </a:r>
            <a:r>
              <a:rPr lang="en-US" sz="2000" b="1" dirty="0"/>
              <a:t>   </a:t>
            </a:r>
            <a:r>
              <a:rPr lang="en-US" sz="2000" dirty="0"/>
              <a:t>Appropriate handbooks.</a:t>
            </a:r>
          </a:p>
          <a:p>
            <a:pPr marL="0"/>
            <a:endParaRPr lang="en-US" sz="1600" dirty="0"/>
          </a:p>
          <a:p>
            <a:pPr marL="0" indent="0" algn="ctr">
              <a:buNone/>
            </a:pPr>
            <a:r>
              <a:rPr lang="en-US" sz="2400" b="1" i="1" dirty="0">
                <a:highlight>
                  <a:srgbClr val="FFFF00"/>
                </a:highlight>
              </a:rPr>
              <a:t>Grievance Procedures</a:t>
            </a:r>
            <a:r>
              <a:rPr lang="en-US" sz="2400" b="1" i="1" dirty="0"/>
              <a:t> </a:t>
            </a:r>
            <a:r>
              <a:rPr lang="en-US" sz="2400" dirty="0"/>
              <a:t>are found at </a:t>
            </a:r>
            <a:r>
              <a:rPr lang="en-US" sz="2400" u="sng" dirty="0">
                <a:hlinkClick r:id="rId2"/>
              </a:rPr>
              <a:t>www.mvnu.edu/titleix</a:t>
            </a:r>
            <a:r>
              <a:rPr lang="en-US" sz="2400" dirty="0"/>
              <a:t>.</a:t>
            </a:r>
          </a:p>
        </p:txBody>
      </p:sp>
      <p:pic>
        <p:nvPicPr>
          <p:cNvPr id="8" name="Graphic 7" descr="Deaf">
            <a:extLst>
              <a:ext uri="{FF2B5EF4-FFF2-40B4-BE49-F238E27FC236}">
                <a16:creationId xmlns:a16="http://schemas.microsoft.com/office/drawing/2014/main" id="{FBB87911-C8C0-774F-2C6B-EBB2B805DF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33985" y="2455833"/>
            <a:ext cx="1655126" cy="1655126"/>
          </a:xfrm>
          <a:prstGeom prst="rect">
            <a:avLst/>
          </a:prstGeom>
        </p:spPr>
      </p:pic>
      <p:pic>
        <p:nvPicPr>
          <p:cNvPr id="6" name="Graphic 5" descr="New Wheelchair">
            <a:extLst>
              <a:ext uri="{FF2B5EF4-FFF2-40B4-BE49-F238E27FC236}">
                <a16:creationId xmlns:a16="http://schemas.microsoft.com/office/drawing/2014/main" id="{EC5A40D3-3CEA-85B6-BCE0-4DAB17582A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73340" y="4356016"/>
            <a:ext cx="1776416" cy="1776416"/>
          </a:xfrm>
          <a:prstGeom prst="rect">
            <a:avLst/>
          </a:prstGeom>
        </p:spPr>
      </p:pic>
      <p:pic>
        <p:nvPicPr>
          <p:cNvPr id="10" name="Graphic 9" descr="Blind">
            <a:extLst>
              <a:ext uri="{FF2B5EF4-FFF2-40B4-BE49-F238E27FC236}">
                <a16:creationId xmlns:a16="http://schemas.microsoft.com/office/drawing/2014/main" id="{DA9F5B73-0826-59CC-C500-DB423710D79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33985" y="596510"/>
            <a:ext cx="1655126" cy="1655126"/>
          </a:xfrm>
          <a:prstGeom prst="rect">
            <a:avLst/>
          </a:prstGeom>
        </p:spPr>
      </p:pic>
      <p:sp>
        <p:nvSpPr>
          <p:cNvPr id="2" name="TextBox 1">
            <a:extLst>
              <a:ext uri="{FF2B5EF4-FFF2-40B4-BE49-F238E27FC236}">
                <a16:creationId xmlns:a16="http://schemas.microsoft.com/office/drawing/2014/main" id="{7B33F534-79F1-27EF-73EF-4EB2B6922EAA}"/>
              </a:ext>
            </a:extLst>
          </p:cNvPr>
          <p:cNvSpPr txBox="1"/>
          <p:nvPr/>
        </p:nvSpPr>
        <p:spPr>
          <a:xfrm>
            <a:off x="468226" y="5146283"/>
            <a:ext cx="2844801" cy="1200329"/>
          </a:xfrm>
          <a:prstGeom prst="rect">
            <a:avLst/>
          </a:prstGeom>
          <a:solidFill>
            <a:schemeClr val="accent1">
              <a:lumMod val="40000"/>
              <a:lumOff val="60000"/>
            </a:schemeClr>
          </a:solidFill>
          <a:ln w="57150">
            <a:solidFill>
              <a:schemeClr val="bg1"/>
            </a:solidFill>
          </a:ln>
        </p:spPr>
        <p:txBody>
          <a:bodyPr wrap="square" rtlCol="0">
            <a:spAutoFit/>
          </a:bodyPr>
          <a:lstStyle/>
          <a:p>
            <a:pPr algn="ctr"/>
            <a:r>
              <a:rPr lang="en-US" sz="2400" b="1" i="1" dirty="0">
                <a:solidFill>
                  <a:schemeClr val="accent1">
                    <a:lumMod val="75000"/>
                  </a:schemeClr>
                </a:solidFill>
              </a:rPr>
              <a:t>Accommodations are provided under the law.</a:t>
            </a:r>
          </a:p>
        </p:txBody>
      </p:sp>
    </p:spTree>
    <p:extLst>
      <p:ext uri="{BB962C8B-B14F-4D97-AF65-F5344CB8AC3E}">
        <p14:creationId xmlns:p14="http://schemas.microsoft.com/office/powerpoint/2010/main" val="319834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322416"/>
            <a:ext cx="7323593"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22911" y="3074670"/>
            <a:ext cx="11526022" cy="3521545"/>
          </a:xfrm>
          <a:solidFill>
            <a:schemeClr val="accent1">
              <a:lumMod val="40000"/>
              <a:lumOff val="60000"/>
            </a:schemeClr>
          </a:solidFill>
        </p:spPr>
        <p:txBody>
          <a:bodyPr vert="horz" lIns="91440" tIns="45720" rIns="91440" bIns="45720" rtlCol="0" anchor="ctr">
            <a:normAutofit/>
          </a:bodyPr>
          <a:lstStyle/>
          <a:p>
            <a:pPr marL="0" indent="0">
              <a:buNone/>
            </a:pPr>
            <a:r>
              <a:rPr lang="en-US" sz="1800" b="1" dirty="0">
                <a:solidFill>
                  <a:schemeClr val="accent5">
                    <a:lumMod val="50000"/>
                  </a:schemeClr>
                </a:solidFill>
              </a:rPr>
              <a:t>To address harassment, you have to be able to recognize harassment:  </a:t>
            </a:r>
            <a:r>
              <a:rPr lang="en-US" sz="1800" dirty="0"/>
              <a:t>Harassment can occur in many ways and many different places, and it can be perpetuated by a wide range of individuals.</a:t>
            </a:r>
          </a:p>
          <a:p>
            <a:pPr marL="0" indent="0">
              <a:buNone/>
            </a:pPr>
            <a:endParaRPr lang="en-US" sz="1800" dirty="0"/>
          </a:p>
          <a:p>
            <a:pPr marL="0" indent="0">
              <a:buNone/>
            </a:pPr>
            <a:r>
              <a:rPr lang="en-US" sz="1800" b="1" dirty="0">
                <a:solidFill>
                  <a:schemeClr val="accent5">
                    <a:lumMod val="50000"/>
                  </a:schemeClr>
                </a:solidFill>
              </a:rPr>
              <a:t>The problems is real:  </a:t>
            </a:r>
            <a:r>
              <a:rPr lang="en-US" sz="1800" dirty="0"/>
              <a:t>All occurrences are serious and unacceptable.  Every student has the right to a respectful educational environment and every employee has the right a respectful work environment that is free from discrimination and harassment.</a:t>
            </a:r>
          </a:p>
          <a:p>
            <a:pPr marL="0" indent="0">
              <a:buNone/>
            </a:pPr>
            <a:endParaRPr lang="en-US" sz="1800" dirty="0"/>
          </a:p>
          <a:p>
            <a:pPr marL="0" indent="0">
              <a:buNone/>
            </a:pPr>
            <a:r>
              <a:rPr lang="en-US" sz="1800" b="1" dirty="0">
                <a:solidFill>
                  <a:schemeClr val="accent5">
                    <a:lumMod val="50000"/>
                  </a:schemeClr>
                </a:solidFill>
              </a:rPr>
              <a:t>You play a vital role in preventing and stopping harassment:  </a:t>
            </a:r>
            <a:r>
              <a:rPr lang="en-US" sz="1800" dirty="0"/>
              <a:t>Whether you are standing up for yourself, supporting someone else, or simply not joining in, you set the example for others.</a:t>
            </a:r>
          </a:p>
          <a:p>
            <a:pPr marL="0" indent="0">
              <a:buNone/>
            </a:pPr>
            <a:r>
              <a:rPr lang="en-US" sz="1800" b="1" dirty="0">
                <a:solidFill>
                  <a:schemeClr val="accent5">
                    <a:lumMod val="50000"/>
                  </a:schemeClr>
                </a:solidFill>
              </a:rPr>
              <a:t>					- United Educators</a:t>
            </a:r>
          </a:p>
        </p:txBody>
      </p:sp>
      <p:pic>
        <p:nvPicPr>
          <p:cNvPr id="4" name="Picture 3">
            <a:extLst>
              <a:ext uri="{FF2B5EF4-FFF2-40B4-BE49-F238E27FC236}">
                <a16:creationId xmlns:a16="http://schemas.microsoft.com/office/drawing/2014/main" id="{E2127032-9317-3C35-596E-9D8A2DC98F2D}"/>
              </a:ext>
            </a:extLst>
          </p:cNvPr>
          <p:cNvPicPr>
            <a:picLocks noChangeAspect="1"/>
          </p:cNvPicPr>
          <p:nvPr/>
        </p:nvPicPr>
        <p:blipFill>
          <a:blip r:embed="rId2"/>
          <a:stretch>
            <a:fillRect/>
          </a:stretch>
        </p:blipFill>
        <p:spPr>
          <a:xfrm>
            <a:off x="6640742" y="511175"/>
            <a:ext cx="4577671" cy="2563495"/>
          </a:xfrm>
          <a:prstGeom prst="rect">
            <a:avLst/>
          </a:prstGeom>
          <a:ln w="76200">
            <a:solidFill>
              <a:srgbClr val="00C8DC"/>
            </a:solidFill>
          </a:ln>
        </p:spPr>
      </p:pic>
      <p:pic>
        <p:nvPicPr>
          <p:cNvPr id="12" name="Graphic 11" descr="Chevron arrows with solid fill">
            <a:extLst>
              <a:ext uri="{FF2B5EF4-FFF2-40B4-BE49-F238E27FC236}">
                <a16:creationId xmlns:a16="http://schemas.microsoft.com/office/drawing/2014/main" id="{60185411-0AC3-F7C6-755A-61D562ADB3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04360" y="1267771"/>
            <a:ext cx="914400" cy="914400"/>
          </a:xfrm>
          <a:prstGeom prst="rect">
            <a:avLst/>
          </a:prstGeom>
        </p:spPr>
      </p:pic>
      <p:pic>
        <p:nvPicPr>
          <p:cNvPr id="13" name="Graphic 12" descr="Chevron arrows with solid fill">
            <a:extLst>
              <a:ext uri="{FF2B5EF4-FFF2-40B4-BE49-F238E27FC236}">
                <a16:creationId xmlns:a16="http://schemas.microsoft.com/office/drawing/2014/main" id="{EEB7B43B-EA16-9406-399D-58426E2771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36735" y="1267771"/>
            <a:ext cx="914400" cy="914400"/>
          </a:xfrm>
          <a:prstGeom prst="rect">
            <a:avLst/>
          </a:prstGeom>
        </p:spPr>
      </p:pic>
      <p:pic>
        <p:nvPicPr>
          <p:cNvPr id="6" name="Picture 5">
            <a:extLst>
              <a:ext uri="{FF2B5EF4-FFF2-40B4-BE49-F238E27FC236}">
                <a16:creationId xmlns:a16="http://schemas.microsoft.com/office/drawing/2014/main" id="{74A7B2CB-5890-6564-B766-46A67A58E4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374" y="471558"/>
            <a:ext cx="3368379" cy="2453971"/>
          </a:xfrm>
          <a:prstGeom prst="rect">
            <a:avLst/>
          </a:prstGeom>
          <a:ln w="76200">
            <a:solidFill>
              <a:schemeClr val="accent5">
                <a:lumMod val="60000"/>
                <a:lumOff val="40000"/>
              </a:schemeClr>
            </a:solidFill>
          </a:ln>
        </p:spPr>
      </p:pic>
    </p:spTree>
    <p:extLst>
      <p:ext uri="{BB962C8B-B14F-4D97-AF65-F5344CB8AC3E}">
        <p14:creationId xmlns:p14="http://schemas.microsoft.com/office/powerpoint/2010/main" val="545028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0BCD8AB-D3E7-0D0A-8E35-B112B69EF11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68400" y="3333054"/>
            <a:ext cx="2062177" cy="1825279"/>
          </a:xfrm>
          <a:solidFill>
            <a:srgbClr val="002060"/>
          </a:solidFill>
          <a:ln w="38100">
            <a:solidFill>
              <a:schemeClr val="tx1"/>
            </a:solidFill>
          </a:ln>
        </p:spPr>
      </p:pic>
      <p:pic>
        <p:nvPicPr>
          <p:cNvPr id="8" name="Picture 7">
            <a:extLst>
              <a:ext uri="{FF2B5EF4-FFF2-40B4-BE49-F238E27FC236}">
                <a16:creationId xmlns:a16="http://schemas.microsoft.com/office/drawing/2014/main" id="{E4D8A9A3-F923-9916-DB7F-0E8833D2E5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62685" y="225425"/>
            <a:ext cx="6149442" cy="6407150"/>
          </a:xfrm>
          <a:prstGeom prst="rect">
            <a:avLst/>
          </a:prstGeom>
          <a:ln w="57150">
            <a:solidFill>
              <a:schemeClr val="tx1"/>
            </a:solidFill>
          </a:ln>
        </p:spPr>
      </p:pic>
      <p:sp>
        <p:nvSpPr>
          <p:cNvPr id="9" name="TextBox 8">
            <a:extLst>
              <a:ext uri="{FF2B5EF4-FFF2-40B4-BE49-F238E27FC236}">
                <a16:creationId xmlns:a16="http://schemas.microsoft.com/office/drawing/2014/main" id="{EB74D716-D3C8-0DAD-3268-113B10407965}"/>
              </a:ext>
            </a:extLst>
          </p:cNvPr>
          <p:cNvSpPr txBox="1"/>
          <p:nvPr/>
        </p:nvSpPr>
        <p:spPr>
          <a:xfrm>
            <a:off x="706057" y="5363047"/>
            <a:ext cx="2186862" cy="923330"/>
          </a:xfrm>
          <a:prstGeom prst="rect">
            <a:avLst/>
          </a:prstGeom>
          <a:solidFill>
            <a:schemeClr val="accent5">
              <a:lumMod val="60000"/>
              <a:lumOff val="40000"/>
            </a:schemeClr>
          </a:solidFill>
          <a:ln w="7620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Civil Rights Director</a:t>
            </a:r>
          </a:p>
          <a:p>
            <a:pPr algn="ctr"/>
            <a:r>
              <a:rPr lang="en-US" b="1" dirty="0">
                <a:latin typeface="Arial Narrow" panose="020B0604020202020204" pitchFamily="34" charset="0"/>
                <a:cs typeface="Arial Narrow" panose="020B0604020202020204" pitchFamily="34" charset="0"/>
              </a:rPr>
              <a:t>Christina Jones, J.D.</a:t>
            </a:r>
          </a:p>
          <a:p>
            <a:pPr algn="ctr"/>
            <a:r>
              <a:rPr lang="en-US" b="1" dirty="0" err="1">
                <a:latin typeface="Arial Narrow" panose="020B0604020202020204" pitchFamily="34" charset="0"/>
                <a:cs typeface="Arial Narrow" panose="020B0604020202020204" pitchFamily="34" charset="0"/>
              </a:rPr>
              <a:t>Lakeholm</a:t>
            </a:r>
            <a:r>
              <a:rPr lang="en-US" b="1" dirty="0">
                <a:latin typeface="Arial Narrow" panose="020B0604020202020204" pitchFamily="34" charset="0"/>
                <a:cs typeface="Arial Narrow" panose="020B0604020202020204" pitchFamily="34" charset="0"/>
              </a:rPr>
              <a:t> 109</a:t>
            </a:r>
          </a:p>
        </p:txBody>
      </p:sp>
      <p:pic>
        <p:nvPicPr>
          <p:cNvPr id="5" name="Picture 4">
            <a:extLst>
              <a:ext uri="{FF2B5EF4-FFF2-40B4-BE49-F238E27FC236}">
                <a16:creationId xmlns:a16="http://schemas.microsoft.com/office/drawing/2014/main" id="{F12B222E-27AC-C790-7398-E12B82EAD5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8400" y="225425"/>
            <a:ext cx="3984612" cy="2902916"/>
          </a:xfrm>
          <a:prstGeom prst="rect">
            <a:avLst/>
          </a:prstGeom>
          <a:ln w="76200">
            <a:solidFill>
              <a:schemeClr val="accent5">
                <a:lumMod val="60000"/>
                <a:lumOff val="40000"/>
              </a:schemeClr>
            </a:solidFill>
          </a:ln>
        </p:spPr>
      </p:pic>
      <p:pic>
        <p:nvPicPr>
          <p:cNvPr id="10" name="Picture 9" descr="A person with long hair wearing glasses&#10;&#10;Description automatically generated">
            <a:extLst>
              <a:ext uri="{FF2B5EF4-FFF2-40B4-BE49-F238E27FC236}">
                <a16:creationId xmlns:a16="http://schemas.microsoft.com/office/drawing/2014/main" id="{6E0390C9-AE50-2DBA-3CA1-32C878687A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2254" y="3333053"/>
            <a:ext cx="1266018" cy="1825279"/>
          </a:xfrm>
          <a:prstGeom prst="rect">
            <a:avLst/>
          </a:prstGeom>
          <a:ln w="38100">
            <a:solidFill>
              <a:schemeClr val="tx1"/>
            </a:solidFill>
          </a:ln>
        </p:spPr>
      </p:pic>
      <p:sp>
        <p:nvSpPr>
          <p:cNvPr id="11" name="TextBox 10">
            <a:extLst>
              <a:ext uri="{FF2B5EF4-FFF2-40B4-BE49-F238E27FC236}">
                <a16:creationId xmlns:a16="http://schemas.microsoft.com/office/drawing/2014/main" id="{735120D1-D518-5C7A-D849-11BC47291C10}"/>
              </a:ext>
            </a:extLst>
          </p:cNvPr>
          <p:cNvSpPr txBox="1"/>
          <p:nvPr/>
        </p:nvSpPr>
        <p:spPr>
          <a:xfrm>
            <a:off x="3250055" y="5363047"/>
            <a:ext cx="1790416" cy="923330"/>
          </a:xfrm>
          <a:prstGeom prst="rect">
            <a:avLst/>
          </a:prstGeom>
          <a:solidFill>
            <a:schemeClr val="accent5">
              <a:lumMod val="60000"/>
              <a:lumOff val="40000"/>
            </a:schemeClr>
          </a:solidFill>
          <a:ln w="57150">
            <a:solidFill>
              <a:srgbClr val="58C7DC"/>
            </a:solidFill>
          </a:ln>
        </p:spPr>
        <p:txBody>
          <a:bodyPr wrap="square" rtlCol="0">
            <a:spAutoFit/>
          </a:bodyPr>
          <a:lstStyle/>
          <a:p>
            <a:pPr algn="ctr"/>
            <a:r>
              <a:rPr lang="en-US" b="1" dirty="0">
                <a:latin typeface="Arial Narrow" panose="020B0604020202020204" pitchFamily="34" charset="0"/>
                <a:cs typeface="Arial Narrow" panose="020B0604020202020204" pitchFamily="34" charset="0"/>
              </a:rPr>
              <a:t>Katie Sherman, Deputy TIX Coordinator</a:t>
            </a:r>
          </a:p>
        </p:txBody>
      </p:sp>
    </p:spTree>
    <p:extLst>
      <p:ext uri="{BB962C8B-B14F-4D97-AF65-F5344CB8AC3E}">
        <p14:creationId xmlns:p14="http://schemas.microsoft.com/office/powerpoint/2010/main" val="3777921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24A0B-F8EB-90DB-3F9E-067065E372B4}"/>
              </a:ext>
            </a:extLst>
          </p:cNvPr>
          <p:cNvSpPr>
            <a:spLocks noGrp="1"/>
          </p:cNvSpPr>
          <p:nvPr>
            <p:ph type="title"/>
          </p:nvPr>
        </p:nvSpPr>
        <p:spPr>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2700000" scaled="1"/>
            <a:tileRect/>
          </a:gradFill>
        </p:spPr>
        <p:txBody>
          <a:bodyPr>
            <a:normAutofit/>
          </a:bodyPr>
          <a:lstStyle/>
          <a:p>
            <a:r>
              <a:rPr lang="en-US" sz="4800" dirty="0">
                <a:solidFill>
                  <a:schemeClr val="bg1"/>
                </a:solidFill>
                <a:latin typeface="Baguet Script" pitchFamily="2" charset="77"/>
              </a:rPr>
              <a:t>      Important Things to Know </a:t>
            </a:r>
          </a:p>
        </p:txBody>
      </p:sp>
      <p:sp>
        <p:nvSpPr>
          <p:cNvPr id="3" name="Content Placeholder 2">
            <a:extLst>
              <a:ext uri="{FF2B5EF4-FFF2-40B4-BE49-F238E27FC236}">
                <a16:creationId xmlns:a16="http://schemas.microsoft.com/office/drawing/2014/main" id="{0589E8DF-53BB-577B-3314-64FC9BDC3A2B}"/>
              </a:ext>
            </a:extLst>
          </p:cNvPr>
          <p:cNvSpPr>
            <a:spLocks noGrp="1"/>
          </p:cNvSpPr>
          <p:nvPr>
            <p:ph idx="1"/>
          </p:nvPr>
        </p:nvSpPr>
        <p:spPr>
          <a:xfrm>
            <a:off x="838200" y="2028825"/>
            <a:ext cx="10515600" cy="4148138"/>
          </a:xfr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path path="circle">
              <a:fillToRect t="100000" r="100000"/>
            </a:path>
            <a:tileRect l="-100000" b="-100000"/>
          </a:gradFill>
        </p:spPr>
        <p:txBody>
          <a:bodyPr>
            <a:normAutofit/>
          </a:bodyPr>
          <a:lstStyle/>
          <a:p>
            <a:r>
              <a:rPr lang="en-US" dirty="0">
                <a:solidFill>
                  <a:srgbClr val="FFFF00"/>
                </a:solidFill>
              </a:rPr>
              <a:t>How to report?	</a:t>
            </a:r>
            <a:r>
              <a:rPr lang="en-US" dirty="0">
                <a:solidFill>
                  <a:schemeClr val="bg1"/>
                </a:solidFill>
              </a:rPr>
              <a:t>			ONLINE FORM OR IN PERSON</a:t>
            </a:r>
          </a:p>
          <a:p>
            <a:r>
              <a:rPr lang="en-US" dirty="0">
                <a:solidFill>
                  <a:srgbClr val="FFFF00"/>
                </a:solidFill>
              </a:rPr>
              <a:t>What to report?	</a:t>
            </a:r>
            <a:r>
              <a:rPr lang="en-US" dirty="0">
                <a:solidFill>
                  <a:schemeClr val="bg1"/>
                </a:solidFill>
              </a:rPr>
              <a:t>			PROHIBITED CONDUCT</a:t>
            </a:r>
          </a:p>
          <a:p>
            <a:r>
              <a:rPr lang="en-US" dirty="0">
                <a:solidFill>
                  <a:srgbClr val="FFFF00"/>
                </a:solidFill>
              </a:rPr>
              <a:t>Who must report?</a:t>
            </a:r>
            <a:r>
              <a:rPr lang="en-US" dirty="0">
                <a:solidFill>
                  <a:schemeClr val="bg1"/>
                </a:solidFill>
              </a:rPr>
              <a:t>			MANDATED REPORTERS</a:t>
            </a:r>
          </a:p>
          <a:p>
            <a:r>
              <a:rPr lang="en-US" dirty="0">
                <a:solidFill>
                  <a:srgbClr val="FFFF00"/>
                </a:solidFill>
              </a:rPr>
              <a:t>Who are confidential resources?	</a:t>
            </a:r>
            <a:r>
              <a:rPr lang="en-US" sz="2000" dirty="0">
                <a:solidFill>
                  <a:schemeClr val="bg1"/>
                </a:solidFill>
              </a:rPr>
              <a:t>CAMPUS PASTORS, NURSE, COUNSELORS</a:t>
            </a:r>
            <a:endParaRPr lang="en-US" sz="2000" dirty="0">
              <a:solidFill>
                <a:srgbClr val="FFFF00"/>
              </a:solidFill>
            </a:endParaRPr>
          </a:p>
          <a:p>
            <a:r>
              <a:rPr lang="en-US" dirty="0">
                <a:solidFill>
                  <a:srgbClr val="FFFF00"/>
                </a:solidFill>
              </a:rPr>
              <a:t>What are supportive measures?</a:t>
            </a:r>
            <a:r>
              <a:rPr lang="en-US" dirty="0">
                <a:solidFill>
                  <a:schemeClr val="bg1"/>
                </a:solidFill>
              </a:rPr>
              <a:t>	NON-PUNITIVE SERVICES</a:t>
            </a:r>
          </a:p>
          <a:p>
            <a:r>
              <a:rPr lang="en-US" dirty="0">
                <a:solidFill>
                  <a:srgbClr val="FFFF00"/>
                </a:solidFill>
              </a:rPr>
              <a:t>What are the processes?</a:t>
            </a:r>
            <a:r>
              <a:rPr lang="en-US" dirty="0">
                <a:solidFill>
                  <a:schemeClr val="bg1"/>
                </a:solidFill>
              </a:rPr>
              <a:t>		FORMAL / INFORMAL</a:t>
            </a:r>
          </a:p>
          <a:p>
            <a:r>
              <a:rPr lang="en-US" dirty="0">
                <a:solidFill>
                  <a:srgbClr val="FFFF00"/>
                </a:solidFill>
              </a:rPr>
              <a:t>What is consent?		</a:t>
            </a:r>
            <a:r>
              <a:rPr lang="en-US" dirty="0">
                <a:solidFill>
                  <a:schemeClr val="bg1"/>
                </a:solidFill>
              </a:rPr>
              <a:t>		CLEAR, KNOWING, VOLUNTARY</a:t>
            </a:r>
          </a:p>
          <a:p>
            <a:r>
              <a:rPr lang="en-US" dirty="0">
                <a:solidFill>
                  <a:srgbClr val="FFFF00"/>
                </a:solidFill>
              </a:rPr>
              <a:t>What is Bystander Intervention?</a:t>
            </a:r>
            <a:r>
              <a:rPr lang="en-US" dirty="0">
                <a:solidFill>
                  <a:schemeClr val="bg1"/>
                </a:solidFill>
              </a:rPr>
              <a:t>	STAND UP &amp; SPEAK UP</a:t>
            </a:r>
          </a:p>
          <a:p>
            <a:endParaRPr lang="en-US" dirty="0"/>
          </a:p>
        </p:txBody>
      </p:sp>
      <p:pic>
        <p:nvPicPr>
          <p:cNvPr id="5" name="Graphic 4" descr="Checkbox Checked with solid fill">
            <a:extLst>
              <a:ext uri="{FF2B5EF4-FFF2-40B4-BE49-F238E27FC236}">
                <a16:creationId xmlns:a16="http://schemas.microsoft.com/office/drawing/2014/main" id="{FA65D7E3-4376-3763-333E-43D47E95C6B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43093" y="61118"/>
            <a:ext cx="1967707" cy="1967707"/>
          </a:xfrm>
          <a:prstGeom prst="rect">
            <a:avLst/>
          </a:prstGeom>
        </p:spPr>
      </p:pic>
      <p:pic>
        <p:nvPicPr>
          <p:cNvPr id="6" name="Picture 5" descr="A red button with white text&#10;&#10;Description automatically generated">
            <a:extLst>
              <a:ext uri="{FF2B5EF4-FFF2-40B4-BE49-F238E27FC236}">
                <a16:creationId xmlns:a16="http://schemas.microsoft.com/office/drawing/2014/main" id="{9C032B87-0895-7D7C-B757-1C86558EB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0592" y="2645569"/>
            <a:ext cx="965200" cy="971550"/>
          </a:xfrm>
          <a:prstGeom prst="rect">
            <a:avLst/>
          </a:prstGeom>
        </p:spPr>
      </p:pic>
      <p:pic>
        <p:nvPicPr>
          <p:cNvPr id="8" name="Graphic 7" descr="Chevron arrows with solid fill">
            <a:extLst>
              <a:ext uri="{FF2B5EF4-FFF2-40B4-BE49-F238E27FC236}">
                <a16:creationId xmlns:a16="http://schemas.microsoft.com/office/drawing/2014/main" id="{8B30CA05-B9F5-5E93-109B-810D5F6EF28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2670" y="2921884"/>
            <a:ext cx="1514475" cy="643118"/>
          </a:xfrm>
          <a:prstGeom prst="rect">
            <a:avLst/>
          </a:prstGeom>
        </p:spPr>
      </p:pic>
    </p:spTree>
    <p:extLst>
      <p:ext uri="{BB962C8B-B14F-4D97-AF65-F5344CB8AC3E}">
        <p14:creationId xmlns:p14="http://schemas.microsoft.com/office/powerpoint/2010/main" val="9153695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9A4FDEA-8215-E843-DC33-F8F5AF40654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556789" y="206121"/>
            <a:ext cx="4071565" cy="6292420"/>
          </a:xfrm>
          <a:prstGeom prst="rect">
            <a:avLst/>
          </a:prstGeom>
          <a:ln w="57150">
            <a:solidFill>
              <a:srgbClr val="00B0F0"/>
            </a:solidFill>
          </a:ln>
        </p:spPr>
      </p:pic>
      <p:sp>
        <p:nvSpPr>
          <p:cNvPr id="8" name="TextBox 7">
            <a:extLst>
              <a:ext uri="{FF2B5EF4-FFF2-40B4-BE49-F238E27FC236}">
                <a16:creationId xmlns:a16="http://schemas.microsoft.com/office/drawing/2014/main" id="{484BB01A-832F-7BDD-9D04-4638A1D0ABF4}"/>
              </a:ext>
            </a:extLst>
          </p:cNvPr>
          <p:cNvSpPr txBox="1"/>
          <p:nvPr/>
        </p:nvSpPr>
        <p:spPr>
          <a:xfrm>
            <a:off x="840103" y="327453"/>
            <a:ext cx="4447638" cy="5039072"/>
          </a:xfrm>
          <a:prstGeom prst="rect">
            <a:avLst/>
          </a:prstGeom>
          <a:solidFill>
            <a:srgbClr val="00B0F0"/>
          </a:solidFill>
          <a:ln w="57150">
            <a:solidFill>
              <a:srgbClr val="002060"/>
            </a:solidFill>
          </a:ln>
        </p:spPr>
        <p:txBody>
          <a:bodyPr wrap="square" rtlCol="0">
            <a:spAutoFit/>
          </a:bodyPr>
          <a:lstStyle/>
          <a:p>
            <a:pPr defTabSz="804672">
              <a:spcAft>
                <a:spcPts val="600"/>
              </a:spcAft>
            </a:pPr>
            <a:r>
              <a:rPr lang="en-US" sz="3168" b="1" i="1" kern="1200" dirty="0">
                <a:solidFill>
                  <a:schemeClr val="bg1"/>
                </a:solidFill>
                <a:latin typeface="Arial Narrow" panose="020B0604020202020204" pitchFamily="34" charset="0"/>
                <a:ea typeface="+mn-ea"/>
                <a:cs typeface="+mn-cs"/>
              </a:rPr>
              <a:t>CAMPUS POSTER</a:t>
            </a:r>
          </a:p>
          <a:p>
            <a:pPr defTabSz="804672">
              <a:spcAft>
                <a:spcPts val="600"/>
              </a:spcAft>
            </a:pPr>
            <a:endParaRPr lang="en-US" sz="2112" kern="1200" dirty="0">
              <a:solidFill>
                <a:schemeClr val="bg1"/>
              </a:solidFill>
              <a:latin typeface="+mn-lt"/>
              <a:ea typeface="+mn-ea"/>
              <a:cs typeface="+mn-cs"/>
            </a:endParaRPr>
          </a:p>
          <a:p>
            <a:pPr marL="251460" indent="-251460" defTabSz="804672">
              <a:spcAft>
                <a:spcPts val="600"/>
              </a:spcAft>
              <a:buFont typeface="Wingdings" pitchFamily="2" charset="2"/>
              <a:buChar char="Ø"/>
            </a:pPr>
            <a:r>
              <a:rPr lang="en-US" sz="2464" b="1" kern="1200" dirty="0">
                <a:solidFill>
                  <a:schemeClr val="accent1">
                    <a:lumMod val="75000"/>
                  </a:schemeClr>
                </a:solidFill>
                <a:latin typeface="+mn-lt"/>
                <a:ea typeface="+mn-ea"/>
                <a:cs typeface="+mn-cs"/>
              </a:rPr>
              <a:t>STOP</a:t>
            </a:r>
          </a:p>
          <a:p>
            <a:pPr marL="653796" lvl="1" indent="-251460" defTabSz="804672">
              <a:spcAft>
                <a:spcPts val="600"/>
              </a:spcAft>
              <a:buFont typeface="Wingdings" pitchFamily="2" charset="2"/>
              <a:buChar char="Ø"/>
            </a:pPr>
            <a:r>
              <a:rPr lang="en-US" sz="2112" kern="1200" dirty="0">
                <a:solidFill>
                  <a:schemeClr val="bg1"/>
                </a:solidFill>
                <a:latin typeface="+mn-lt"/>
                <a:ea typeface="+mn-ea"/>
                <a:cs typeface="+mn-cs"/>
              </a:rPr>
              <a:t>Stop the discrimination or harassment</a:t>
            </a:r>
          </a:p>
          <a:p>
            <a:pPr marL="251460" indent="-251460" defTabSz="804672">
              <a:spcAft>
                <a:spcPts val="600"/>
              </a:spcAft>
              <a:buFont typeface="Wingdings" pitchFamily="2" charset="2"/>
              <a:buChar char="Ø"/>
            </a:pPr>
            <a:endParaRPr lang="en-US" sz="2112" kern="1200" dirty="0">
              <a:solidFill>
                <a:schemeClr val="bg1"/>
              </a:solidFill>
              <a:latin typeface="+mn-lt"/>
              <a:ea typeface="+mn-ea"/>
              <a:cs typeface="+mn-cs"/>
            </a:endParaRPr>
          </a:p>
          <a:p>
            <a:pPr marL="251460" indent="-251460" defTabSz="804672">
              <a:spcAft>
                <a:spcPts val="600"/>
              </a:spcAft>
              <a:buFont typeface="Wingdings" pitchFamily="2" charset="2"/>
              <a:buChar char="Ø"/>
            </a:pPr>
            <a:r>
              <a:rPr lang="en-US" sz="2464" b="1" kern="1200" dirty="0">
                <a:solidFill>
                  <a:schemeClr val="accent1">
                    <a:lumMod val="75000"/>
                  </a:schemeClr>
                </a:solidFill>
                <a:latin typeface="+mn-lt"/>
                <a:ea typeface="+mn-ea"/>
                <a:cs typeface="+mn-cs"/>
              </a:rPr>
              <a:t>PREVENT</a:t>
            </a:r>
          </a:p>
          <a:p>
            <a:pPr marL="653796" lvl="1" indent="-251460" defTabSz="804672">
              <a:spcAft>
                <a:spcPts val="600"/>
              </a:spcAft>
              <a:buFont typeface="Wingdings" pitchFamily="2" charset="2"/>
              <a:buChar char="Ø"/>
            </a:pPr>
            <a:r>
              <a:rPr lang="en-US" sz="2112" kern="1200" dirty="0">
                <a:solidFill>
                  <a:schemeClr val="bg1"/>
                </a:solidFill>
                <a:latin typeface="+mn-lt"/>
                <a:ea typeface="+mn-ea"/>
                <a:cs typeface="+mn-cs"/>
              </a:rPr>
              <a:t>Prevent the reoccurrence</a:t>
            </a:r>
          </a:p>
          <a:p>
            <a:pPr marL="402336" lvl="1" defTabSz="804672">
              <a:spcAft>
                <a:spcPts val="600"/>
              </a:spcAft>
            </a:pPr>
            <a:endParaRPr lang="en-US" sz="2112" kern="1200" dirty="0">
              <a:solidFill>
                <a:schemeClr val="bg1"/>
              </a:solidFill>
              <a:latin typeface="+mn-lt"/>
              <a:ea typeface="+mn-ea"/>
              <a:cs typeface="+mn-cs"/>
            </a:endParaRPr>
          </a:p>
          <a:p>
            <a:pPr marL="251460" indent="-251460" defTabSz="804672">
              <a:spcAft>
                <a:spcPts val="600"/>
              </a:spcAft>
              <a:buFont typeface="Wingdings" pitchFamily="2" charset="2"/>
              <a:buChar char="Ø"/>
            </a:pPr>
            <a:r>
              <a:rPr lang="en-US" sz="2464" b="1" kern="1200" dirty="0">
                <a:solidFill>
                  <a:schemeClr val="accent1">
                    <a:lumMod val="75000"/>
                  </a:schemeClr>
                </a:solidFill>
                <a:latin typeface="+mn-lt"/>
                <a:ea typeface="+mn-ea"/>
                <a:cs typeface="+mn-cs"/>
              </a:rPr>
              <a:t>REMEDY</a:t>
            </a:r>
          </a:p>
          <a:p>
            <a:pPr marL="653796" lvl="1" indent="-251460" defTabSz="804672">
              <a:spcAft>
                <a:spcPts val="600"/>
              </a:spcAft>
              <a:buFont typeface="Wingdings" pitchFamily="2" charset="2"/>
              <a:buChar char="Ø"/>
            </a:pPr>
            <a:r>
              <a:rPr lang="en-US" sz="2112" kern="1200" dirty="0">
                <a:solidFill>
                  <a:schemeClr val="bg1"/>
                </a:solidFill>
                <a:latin typeface="+mn-lt"/>
                <a:ea typeface="+mn-ea"/>
                <a:cs typeface="+mn-cs"/>
              </a:rPr>
              <a:t>Remedy the effect</a:t>
            </a:r>
          </a:p>
          <a:p>
            <a:pPr lvl="1">
              <a:spcAft>
                <a:spcPts val="600"/>
              </a:spcAft>
            </a:pPr>
            <a:endParaRPr lang="en-US" dirty="0"/>
          </a:p>
        </p:txBody>
      </p:sp>
      <p:pic>
        <p:nvPicPr>
          <p:cNvPr id="10" name="Picture 9">
            <a:extLst>
              <a:ext uri="{FF2B5EF4-FFF2-40B4-BE49-F238E27FC236}">
                <a16:creationId xmlns:a16="http://schemas.microsoft.com/office/drawing/2014/main" id="{1324E483-8533-74F8-C8A3-6D28FF3D696A}"/>
              </a:ext>
            </a:extLst>
          </p:cNvPr>
          <p:cNvPicPr>
            <a:picLocks noChangeAspect="1"/>
          </p:cNvPicPr>
          <p:nvPr/>
        </p:nvPicPr>
        <p:blipFill>
          <a:blip r:embed="rId3"/>
          <a:stretch>
            <a:fillRect/>
          </a:stretch>
        </p:blipFill>
        <p:spPr>
          <a:xfrm>
            <a:off x="3423988" y="326597"/>
            <a:ext cx="2103896" cy="1746233"/>
          </a:xfrm>
          <a:prstGeom prst="rect">
            <a:avLst/>
          </a:prstGeom>
        </p:spPr>
      </p:pic>
      <p:sp>
        <p:nvSpPr>
          <p:cNvPr id="2" name="Title 3">
            <a:extLst>
              <a:ext uri="{FF2B5EF4-FFF2-40B4-BE49-F238E27FC236}">
                <a16:creationId xmlns:a16="http://schemas.microsoft.com/office/drawing/2014/main" id="{5CFE9D06-581F-6638-6CAE-250BA3174681}"/>
              </a:ext>
            </a:extLst>
          </p:cNvPr>
          <p:cNvSpPr txBox="1">
            <a:spLocks/>
          </p:cNvSpPr>
          <p:nvPr/>
        </p:nvSpPr>
        <p:spPr>
          <a:xfrm>
            <a:off x="1063736" y="5162623"/>
            <a:ext cx="6109756" cy="1335918"/>
          </a:xfrm>
          <a:prstGeom prst="rect">
            <a:avLst/>
          </a:prstGeom>
          <a:solidFill>
            <a:srgbClr val="002060"/>
          </a:solidFill>
          <a:ln>
            <a:solidFill>
              <a:srgbClr val="002060"/>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804672">
              <a:spcAft>
                <a:spcPts val="600"/>
              </a:spcAft>
            </a:pPr>
            <a:r>
              <a:rPr lang="en-US" sz="3872" b="1" i="1" u="sng" kern="1200">
                <a:solidFill>
                  <a:schemeClr val="bg1"/>
                </a:solidFill>
                <a:latin typeface="+mn-lt"/>
                <a:ea typeface="+mj-ea"/>
                <a:cs typeface="+mj-cs"/>
              </a:rPr>
              <a:t>What Do </a:t>
            </a:r>
            <a:r>
              <a:rPr lang="en-US" sz="3872" b="1" i="1" u="sng" kern="1200">
                <a:solidFill>
                  <a:srgbClr val="FFFF00"/>
                </a:solidFill>
                <a:latin typeface="+mn-lt"/>
                <a:ea typeface="+mj-ea"/>
                <a:cs typeface="+mj-cs"/>
              </a:rPr>
              <a:t>YOU </a:t>
            </a:r>
            <a:r>
              <a:rPr lang="en-US" sz="3872" b="1" i="1" u="sng" kern="1200">
                <a:solidFill>
                  <a:schemeClr val="bg1"/>
                </a:solidFill>
                <a:latin typeface="+mn-lt"/>
                <a:ea typeface="+mj-ea"/>
                <a:cs typeface="+mj-cs"/>
              </a:rPr>
              <a:t>Report?</a:t>
            </a:r>
            <a:endParaRPr lang="en-US" b="1" i="1" u="sng">
              <a:solidFill>
                <a:schemeClr val="bg1"/>
              </a:solidFill>
              <a:latin typeface="+mn-lt"/>
            </a:endParaRPr>
          </a:p>
        </p:txBody>
      </p:sp>
      <p:sp>
        <p:nvSpPr>
          <p:cNvPr id="4" name="TextBox 3">
            <a:extLst>
              <a:ext uri="{FF2B5EF4-FFF2-40B4-BE49-F238E27FC236}">
                <a16:creationId xmlns:a16="http://schemas.microsoft.com/office/drawing/2014/main" id="{C0EDF009-54EC-27E9-6B79-839B4DAAC6A1}"/>
              </a:ext>
            </a:extLst>
          </p:cNvPr>
          <p:cNvSpPr txBox="1"/>
          <p:nvPr/>
        </p:nvSpPr>
        <p:spPr>
          <a:xfrm>
            <a:off x="5014736" y="5898664"/>
            <a:ext cx="2928937" cy="819327"/>
          </a:xfrm>
          <a:prstGeom prst="rect">
            <a:avLst/>
          </a:prstGeom>
          <a:solidFill>
            <a:srgbClr val="00B0F0"/>
          </a:solidFill>
          <a:ln w="57150">
            <a:solidFill>
              <a:srgbClr val="FFFF00"/>
            </a:solidFill>
          </a:ln>
        </p:spPr>
        <p:txBody>
          <a:bodyPr wrap="square">
            <a:spAutoFit/>
          </a:bodyPr>
          <a:lstStyle/>
          <a:p>
            <a:pPr algn="ctr" defTabSz="804672">
              <a:spcAft>
                <a:spcPts val="600"/>
              </a:spcAft>
            </a:pPr>
            <a:r>
              <a:rPr lang="en-US" sz="2112" b="1" kern="1200">
                <a:solidFill>
                  <a:srgbClr val="002060"/>
                </a:solidFill>
                <a:latin typeface="Abadi MT Condensed Extra Bold" panose="020B0306030101010103" pitchFamily="34" charset="77"/>
                <a:ea typeface="+mn-ea"/>
                <a:cs typeface="+mn-cs"/>
              </a:rPr>
              <a:t>Prohibited </a:t>
            </a:r>
          </a:p>
          <a:p>
            <a:pPr algn="ctr" defTabSz="804672">
              <a:spcAft>
                <a:spcPts val="600"/>
              </a:spcAft>
            </a:pPr>
            <a:r>
              <a:rPr lang="en-US" sz="2112" b="1" kern="1200">
                <a:solidFill>
                  <a:srgbClr val="002060"/>
                </a:solidFill>
                <a:latin typeface="Abadi MT Condensed Extra Bold" panose="020B0306030101010103" pitchFamily="34" charset="77"/>
                <a:ea typeface="+mn-ea"/>
                <a:cs typeface="+mn-cs"/>
              </a:rPr>
              <a:t>Conduct</a:t>
            </a:r>
            <a:endParaRPr lang="en-US" sz="2400" b="1">
              <a:solidFill>
                <a:srgbClr val="002060"/>
              </a:solidFill>
              <a:latin typeface="Abadi MT Condensed Extra Bold" panose="020B0306030101010103" pitchFamily="34" charset="77"/>
            </a:endParaRPr>
          </a:p>
        </p:txBody>
      </p:sp>
      <p:pic>
        <p:nvPicPr>
          <p:cNvPr id="7" name="Graphic 6" descr="Arrow: Slight curve with solid fill">
            <a:extLst>
              <a:ext uri="{FF2B5EF4-FFF2-40B4-BE49-F238E27FC236}">
                <a16:creationId xmlns:a16="http://schemas.microsoft.com/office/drawing/2014/main" id="{72AB5D32-FDE1-DD2A-C8BC-4DC4ADE5EB4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408755">
            <a:off x="6040124" y="699879"/>
            <a:ext cx="1980012" cy="807708"/>
          </a:xfrm>
          <a:prstGeom prst="rect">
            <a:avLst/>
          </a:prstGeom>
        </p:spPr>
      </p:pic>
      <p:pic>
        <p:nvPicPr>
          <p:cNvPr id="11" name="Graphic 10" descr="Arrow: Clockwise curve with solid fill">
            <a:extLst>
              <a:ext uri="{FF2B5EF4-FFF2-40B4-BE49-F238E27FC236}">
                <a16:creationId xmlns:a16="http://schemas.microsoft.com/office/drawing/2014/main" id="{1B7F7786-DA8A-2A20-9A73-03EC529975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276471" y="4359342"/>
            <a:ext cx="807708" cy="1541490"/>
          </a:xfrm>
          <a:prstGeom prst="rect">
            <a:avLst/>
          </a:prstGeom>
        </p:spPr>
      </p:pic>
      <p:sp>
        <p:nvSpPr>
          <p:cNvPr id="13" name="TextBox 12">
            <a:extLst>
              <a:ext uri="{FF2B5EF4-FFF2-40B4-BE49-F238E27FC236}">
                <a16:creationId xmlns:a16="http://schemas.microsoft.com/office/drawing/2014/main" id="{D55AD0D3-B2F1-6AB4-5A85-8E251450EB43}"/>
              </a:ext>
            </a:extLst>
          </p:cNvPr>
          <p:cNvSpPr txBox="1"/>
          <p:nvPr/>
        </p:nvSpPr>
        <p:spPr>
          <a:xfrm>
            <a:off x="5692451" y="2054283"/>
            <a:ext cx="1573505" cy="2038989"/>
          </a:xfrm>
          <a:prstGeom prst="rect">
            <a:avLst/>
          </a:prstGeom>
          <a:solidFill>
            <a:schemeClr val="accent5">
              <a:lumMod val="40000"/>
              <a:lumOff val="60000"/>
            </a:schemeClr>
          </a:solidFill>
          <a:ln w="57150">
            <a:solidFill>
              <a:srgbClr val="002060"/>
            </a:solidFill>
          </a:ln>
        </p:spPr>
        <p:txBody>
          <a:bodyPr wrap="square">
            <a:spAutoFit/>
          </a:bodyPr>
          <a:lstStyle/>
          <a:p>
            <a:pPr algn="ctr" defTabSz="804672">
              <a:spcAft>
                <a:spcPts val="600"/>
              </a:spcAft>
            </a:pPr>
            <a:r>
              <a:rPr lang="en-US" sz="2112" b="1" kern="1200">
                <a:solidFill>
                  <a:schemeClr val="accent5">
                    <a:lumMod val="50000"/>
                  </a:schemeClr>
                </a:solidFill>
                <a:latin typeface="Arial Narrow" panose="020B0604020202020204" pitchFamily="34" charset="0"/>
                <a:ea typeface="+mn-ea"/>
                <a:cs typeface="+mn-cs"/>
              </a:rPr>
              <a:t>Take a look at   PROHIBITED CONDUCT under the policy.</a:t>
            </a:r>
            <a:endParaRPr lang="en-US" sz="2400" b="1">
              <a:solidFill>
                <a:schemeClr val="accent5">
                  <a:lumMod val="50000"/>
                </a:schemeClr>
              </a:solidFill>
              <a:latin typeface="Arial Narrow" panose="020B0604020202020204" pitchFamily="34" charset="0"/>
              <a:cs typeface="Arial Narrow" panose="020B0604020202020204" pitchFamily="34" charset="0"/>
            </a:endParaRPr>
          </a:p>
        </p:txBody>
      </p:sp>
      <p:pic>
        <p:nvPicPr>
          <p:cNvPr id="15" name="Graphic 14" descr="Document">
            <a:extLst>
              <a:ext uri="{FF2B5EF4-FFF2-40B4-BE49-F238E27FC236}">
                <a16:creationId xmlns:a16="http://schemas.microsoft.com/office/drawing/2014/main" id="{5947796E-F401-B4A9-3BB2-B794EE3036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61424" y="5458584"/>
            <a:ext cx="903339" cy="903339"/>
          </a:xfrm>
          <a:prstGeom prst="rect">
            <a:avLst/>
          </a:prstGeom>
        </p:spPr>
      </p:pic>
    </p:spTree>
    <p:extLst>
      <p:ext uri="{BB962C8B-B14F-4D97-AF65-F5344CB8AC3E}">
        <p14:creationId xmlns:p14="http://schemas.microsoft.com/office/powerpoint/2010/main" val="1091210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A88AD58-C908-6BD9-3FC6-18FAA1ADE50D}"/>
              </a:ext>
            </a:extLst>
          </p:cNvPr>
          <p:cNvSpPr>
            <a:spLocks noGrp="1"/>
          </p:cNvSpPr>
          <p:nvPr>
            <p:ph type="title"/>
          </p:nvPr>
        </p:nvSpPr>
        <p:spPr>
          <a:xfrm>
            <a:off x="838200" y="353550"/>
            <a:ext cx="5257799" cy="1325563"/>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path path="circle">
              <a:fillToRect r="100000" b="100000"/>
            </a:path>
            <a:tileRect l="-100000" t="-100000"/>
          </a:gradFill>
        </p:spPr>
        <p:txBody>
          <a:bodyPr/>
          <a:lstStyle/>
          <a:p>
            <a:pPr algn="ctr"/>
            <a:r>
              <a:rPr lang="en-US" b="1" dirty="0">
                <a:solidFill>
                  <a:schemeClr val="bg1"/>
                </a:solidFill>
              </a:rPr>
              <a:t>Responding to Disclosure</a:t>
            </a:r>
            <a:endParaRPr lang="en-US" dirty="0">
              <a:solidFill>
                <a:schemeClr val="bg1"/>
              </a:solidFill>
            </a:endParaRPr>
          </a:p>
        </p:txBody>
      </p:sp>
      <p:sp>
        <p:nvSpPr>
          <p:cNvPr id="5" name="Content Placeholder 4">
            <a:extLst>
              <a:ext uri="{FF2B5EF4-FFF2-40B4-BE49-F238E27FC236}">
                <a16:creationId xmlns:a16="http://schemas.microsoft.com/office/drawing/2014/main" id="{82B2FD9A-B9CD-2DE6-F049-E43716D3C18D}"/>
              </a:ext>
            </a:extLst>
          </p:cNvPr>
          <p:cNvSpPr>
            <a:spLocks noGrp="1"/>
          </p:cNvSpPr>
          <p:nvPr>
            <p:ph idx="1"/>
          </p:nvPr>
        </p:nvSpPr>
        <p:spPr>
          <a:xfrm>
            <a:off x="838201" y="1825625"/>
            <a:ext cx="5257800" cy="4351338"/>
          </a:xfrm>
          <a:solidFill>
            <a:schemeClr val="accent5">
              <a:lumMod val="40000"/>
              <a:lumOff val="60000"/>
            </a:schemeClr>
          </a:solidFill>
        </p:spPr>
        <p:txBody>
          <a:bodyPr>
            <a:normAutofit fontScale="85000" lnSpcReduction="20000"/>
          </a:bodyPr>
          <a:lstStyle/>
          <a:p>
            <a:pPr marL="0" lvl="0" indent="0" fontAlgn="base">
              <a:buNone/>
            </a:pPr>
            <a:endParaRPr lang="en-US" sz="1200" dirty="0"/>
          </a:p>
          <a:p>
            <a:pPr lvl="0" fontAlgn="base"/>
            <a:r>
              <a:rPr lang="en-US" dirty="0"/>
              <a:t>Clarify role as a Mandated Reporter.</a:t>
            </a:r>
          </a:p>
          <a:p>
            <a:pPr marL="0" indent="0" fontAlgn="base">
              <a:buNone/>
            </a:pPr>
            <a:endParaRPr lang="en-US" sz="1000" dirty="0"/>
          </a:p>
          <a:p>
            <a:pPr lvl="0" fontAlgn="base"/>
            <a:r>
              <a:rPr lang="en-US" dirty="0"/>
              <a:t>Remind them that you must report to the Civil Rights Director, but talking to the CRD is </a:t>
            </a:r>
            <a:r>
              <a:rPr lang="en-US" i="1" dirty="0"/>
              <a:t>optional.</a:t>
            </a:r>
          </a:p>
          <a:p>
            <a:pPr marL="0" indent="0" fontAlgn="base">
              <a:buNone/>
            </a:pPr>
            <a:endParaRPr lang="en-US" sz="1000" i="1" dirty="0"/>
          </a:p>
          <a:p>
            <a:pPr fontAlgn="base"/>
            <a:r>
              <a:rPr lang="en-US" dirty="0"/>
              <a:t>The CRD will keep the disclosure private.</a:t>
            </a:r>
          </a:p>
          <a:p>
            <a:pPr marL="0" indent="0" fontAlgn="base">
              <a:buNone/>
            </a:pPr>
            <a:endParaRPr lang="en-US" sz="1000" dirty="0"/>
          </a:p>
          <a:p>
            <a:pPr fontAlgn="base"/>
            <a:r>
              <a:rPr lang="en-US" dirty="0"/>
              <a:t>Do NOT investigate!  Do NOT mediate!</a:t>
            </a:r>
          </a:p>
          <a:p>
            <a:pPr marL="0" indent="0" fontAlgn="base">
              <a:buNone/>
            </a:pPr>
            <a:endParaRPr lang="en-US" sz="1000" dirty="0"/>
          </a:p>
          <a:p>
            <a:pPr lvl="0" fontAlgn="base"/>
            <a:r>
              <a:rPr lang="en-US" dirty="0"/>
              <a:t>Listen. Support. Refer. Measures. Document.</a:t>
            </a:r>
          </a:p>
          <a:p>
            <a:endParaRPr lang="en-US" dirty="0"/>
          </a:p>
        </p:txBody>
      </p:sp>
      <p:pic>
        <p:nvPicPr>
          <p:cNvPr id="6" name="Picture 5" descr="departments-react-and-respond-hdr80_0.jpg">
            <a:extLst>
              <a:ext uri="{FF2B5EF4-FFF2-40B4-BE49-F238E27FC236}">
                <a16:creationId xmlns:a16="http://schemas.microsoft.com/office/drawing/2014/main" id="{77AF1D42-FBEA-1662-12A6-3F28CC1A0A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67099" y="5699909"/>
            <a:ext cx="1908214" cy="954107"/>
          </a:xfrm>
          <a:prstGeom prst="rect">
            <a:avLst/>
          </a:prstGeom>
          <a:ln w="38100">
            <a:solidFill>
              <a:schemeClr val="accent6">
                <a:lumMod val="75000"/>
              </a:schemeClr>
            </a:solidFill>
          </a:ln>
        </p:spPr>
      </p:pic>
      <p:sp>
        <p:nvSpPr>
          <p:cNvPr id="2" name="TextBox 1">
            <a:extLst>
              <a:ext uri="{FF2B5EF4-FFF2-40B4-BE49-F238E27FC236}">
                <a16:creationId xmlns:a16="http://schemas.microsoft.com/office/drawing/2014/main" id="{F23DD551-E2B9-ECFC-FEE9-C44723F6070F}"/>
              </a:ext>
            </a:extLst>
          </p:cNvPr>
          <p:cNvSpPr txBox="1"/>
          <p:nvPr/>
        </p:nvSpPr>
        <p:spPr>
          <a:xfrm>
            <a:off x="6423949" y="353550"/>
            <a:ext cx="5116011" cy="1323439"/>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p:spPr>
        <p:txBody>
          <a:bodyPr wrap="square" rtlCol="0">
            <a:spAutoFit/>
          </a:bodyPr>
          <a:lstStyle/>
          <a:p>
            <a:pPr algn="ctr"/>
            <a:r>
              <a:rPr lang="en-US" sz="4000" b="1" dirty="0">
                <a:solidFill>
                  <a:schemeClr val="bg1"/>
                </a:solidFill>
                <a:latin typeface="+mj-lt"/>
              </a:rPr>
              <a:t>Writing an Incident Report</a:t>
            </a:r>
            <a:endParaRPr lang="en-US" sz="4000" dirty="0">
              <a:solidFill>
                <a:schemeClr val="bg1"/>
              </a:solidFill>
              <a:latin typeface="+mj-lt"/>
            </a:endParaRPr>
          </a:p>
        </p:txBody>
      </p:sp>
      <p:sp>
        <p:nvSpPr>
          <p:cNvPr id="7" name="TextBox 6">
            <a:extLst>
              <a:ext uri="{FF2B5EF4-FFF2-40B4-BE49-F238E27FC236}">
                <a16:creationId xmlns:a16="http://schemas.microsoft.com/office/drawing/2014/main" id="{46FF869B-D3C2-A9A8-F945-8C3CFC2BA91E}"/>
              </a:ext>
            </a:extLst>
          </p:cNvPr>
          <p:cNvSpPr txBox="1"/>
          <p:nvPr/>
        </p:nvSpPr>
        <p:spPr>
          <a:xfrm flipH="1">
            <a:off x="6423948" y="1825625"/>
            <a:ext cx="5116011" cy="2677656"/>
          </a:xfrm>
          <a:prstGeom prst="rect">
            <a:avLst/>
          </a:prstGeom>
          <a:solidFill>
            <a:schemeClr val="accent5">
              <a:lumMod val="60000"/>
              <a:lumOff val="40000"/>
            </a:schemeClr>
          </a:solidFill>
        </p:spPr>
        <p:txBody>
          <a:bodyPr wrap="square" rtlCol="0">
            <a:spAutoFit/>
          </a:bodyPr>
          <a:lstStyle/>
          <a:p>
            <a:pPr marL="342900" lvl="0" indent="-342900" fontAlgn="base">
              <a:buFont typeface="Arial" panose="020B0604020202020204" pitchFamily="34" charset="0"/>
              <a:buChar char="•"/>
            </a:pPr>
            <a:r>
              <a:rPr lang="en-US" sz="2400" dirty="0"/>
              <a:t>Use the Incident Report Form online </a:t>
            </a:r>
          </a:p>
          <a:p>
            <a:pPr marL="342900" lvl="0" indent="-342900" fontAlgn="base">
              <a:buFont typeface="Arial" panose="020B0604020202020204" pitchFamily="34" charset="0"/>
              <a:buChar char="•"/>
            </a:pPr>
            <a:r>
              <a:rPr lang="en-US" sz="2400" dirty="0"/>
              <a:t>Fill out the rest of the form to the best of your ability.  As a mandated reporter you cannot report anonymously.</a:t>
            </a:r>
          </a:p>
          <a:p>
            <a:pPr marL="342900" lvl="0" indent="-342900" fontAlgn="base">
              <a:buFont typeface="Arial" panose="020B0604020202020204" pitchFamily="34" charset="0"/>
              <a:buChar char="•"/>
            </a:pPr>
            <a:r>
              <a:rPr lang="en-US" sz="2400" dirty="0"/>
              <a:t>Be clear. Use first/last names. Avoid pronouns.</a:t>
            </a:r>
          </a:p>
        </p:txBody>
      </p:sp>
      <p:sp>
        <p:nvSpPr>
          <p:cNvPr id="8" name="TextBox 7">
            <a:extLst>
              <a:ext uri="{FF2B5EF4-FFF2-40B4-BE49-F238E27FC236}">
                <a16:creationId xmlns:a16="http://schemas.microsoft.com/office/drawing/2014/main" id="{CA97416C-22FD-80AD-B69F-7492CC7CD5A5}"/>
              </a:ext>
            </a:extLst>
          </p:cNvPr>
          <p:cNvSpPr txBox="1"/>
          <p:nvPr/>
        </p:nvSpPr>
        <p:spPr>
          <a:xfrm>
            <a:off x="6423948" y="4503282"/>
            <a:ext cx="5116010" cy="954107"/>
          </a:xfrm>
          <a:prstGeom prst="rect">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2700000" scaled="1"/>
            <a:tileRect/>
          </a:gradFill>
        </p:spPr>
        <p:txBody>
          <a:bodyPr wrap="square" rtlCol="0">
            <a:spAutoFit/>
          </a:bodyPr>
          <a:lstStyle/>
          <a:p>
            <a:pPr algn="ctr"/>
            <a:endParaRPr lang="en-US" sz="1000" b="1" i="1" dirty="0">
              <a:solidFill>
                <a:schemeClr val="bg1"/>
              </a:solidFill>
              <a:latin typeface="Arial Narrow" panose="020B0604020202020204" pitchFamily="34" charset="0"/>
              <a:cs typeface="Arial Narrow" panose="020B0604020202020204" pitchFamily="34" charset="0"/>
            </a:endParaRPr>
          </a:p>
          <a:p>
            <a:pPr algn="ctr"/>
            <a:r>
              <a:rPr lang="en-US" sz="2800" b="1" i="1" dirty="0">
                <a:solidFill>
                  <a:schemeClr val="bg1"/>
                </a:solidFill>
                <a:latin typeface="Arial Narrow" panose="020B0604020202020204" pitchFamily="34" charset="0"/>
                <a:cs typeface="Arial Narrow" panose="020B0604020202020204" pitchFamily="34" charset="0"/>
              </a:rPr>
              <a:t>Report versus Formal Complaint</a:t>
            </a:r>
          </a:p>
          <a:p>
            <a:endParaRPr lang="en-US" dirty="0"/>
          </a:p>
        </p:txBody>
      </p:sp>
      <p:pic>
        <p:nvPicPr>
          <p:cNvPr id="16" name="Graphic 15" descr="Pencil with solid fill">
            <a:extLst>
              <a:ext uri="{FF2B5EF4-FFF2-40B4-BE49-F238E27FC236}">
                <a16:creationId xmlns:a16="http://schemas.microsoft.com/office/drawing/2014/main" id="{82F60F54-0383-54C8-2582-1693318BD9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25559" y="737970"/>
            <a:ext cx="914400" cy="914400"/>
          </a:xfrm>
          <a:prstGeom prst="rect">
            <a:avLst/>
          </a:prstGeom>
        </p:spPr>
      </p:pic>
      <p:sp>
        <p:nvSpPr>
          <p:cNvPr id="17" name="TextBox 16">
            <a:extLst>
              <a:ext uri="{FF2B5EF4-FFF2-40B4-BE49-F238E27FC236}">
                <a16:creationId xmlns:a16="http://schemas.microsoft.com/office/drawing/2014/main" id="{C35E6C53-B679-A3DF-C1E9-4E3E09C43431}"/>
              </a:ext>
            </a:extLst>
          </p:cNvPr>
          <p:cNvSpPr txBox="1"/>
          <p:nvPr/>
        </p:nvSpPr>
        <p:spPr>
          <a:xfrm>
            <a:off x="7037409" y="5397877"/>
            <a:ext cx="4502550" cy="1200329"/>
          </a:xfrm>
          <a:prstGeom prst="rect">
            <a:avLst/>
          </a:prstGeom>
          <a:solidFill>
            <a:schemeClr val="accent6">
              <a:lumMod val="75000"/>
            </a:schemeClr>
          </a:solidFill>
          <a:ln w="57150">
            <a:solidFill>
              <a:schemeClr val="accent5">
                <a:lumMod val="50000"/>
              </a:schemeClr>
            </a:solidFill>
          </a:ln>
        </p:spPr>
        <p:txBody>
          <a:bodyPr wrap="square" rtlCol="0">
            <a:spAutoFit/>
          </a:bodyPr>
          <a:lstStyle/>
          <a:p>
            <a:pPr algn="ctr"/>
            <a:endParaRPr lang="en-US" sz="1000" b="1" i="1" dirty="0">
              <a:solidFill>
                <a:schemeClr val="accent5">
                  <a:lumMod val="60000"/>
                  <a:lumOff val="40000"/>
                </a:schemeClr>
              </a:solidFill>
              <a:effectLst/>
              <a:latin typeface="Arial" panose="020B0604020202020204" pitchFamily="34" charset="0"/>
              <a:cs typeface="Arial" panose="020B0604020202020204" pitchFamily="34" charset="0"/>
            </a:endParaRPr>
          </a:p>
          <a:p>
            <a:pPr algn="ctr"/>
            <a:r>
              <a:rPr lang="en-US" sz="2200" b="1" i="1" dirty="0">
                <a:solidFill>
                  <a:schemeClr val="accent5">
                    <a:lumMod val="60000"/>
                    <a:lumOff val="40000"/>
                  </a:schemeClr>
                </a:solidFill>
                <a:effectLst/>
                <a:latin typeface="Arial" panose="020B0604020202020204" pitchFamily="34" charset="0"/>
                <a:cs typeface="Arial" panose="020B0604020202020204" pitchFamily="34" charset="0"/>
              </a:rPr>
              <a:t>Complainants decide what, if anything, will happen. </a:t>
            </a:r>
          </a:p>
          <a:p>
            <a:endParaRPr lang="en-US" dirty="0"/>
          </a:p>
        </p:txBody>
      </p:sp>
    </p:spTree>
    <p:extLst>
      <p:ext uri="{BB962C8B-B14F-4D97-AF65-F5344CB8AC3E}">
        <p14:creationId xmlns:p14="http://schemas.microsoft.com/office/powerpoint/2010/main" val="2082719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D68783F8-126B-DBE3-C4CB-779EABE01F5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1980" cy="6856718"/>
          </a:xfrm>
          <a:prstGeom prst="rect">
            <a:avLst/>
          </a:prstGeom>
        </p:spPr>
      </p:pic>
      <p:sp>
        <p:nvSpPr>
          <p:cNvPr id="6" name="TextBox 5">
            <a:extLst>
              <a:ext uri="{FF2B5EF4-FFF2-40B4-BE49-F238E27FC236}">
                <a16:creationId xmlns:a16="http://schemas.microsoft.com/office/drawing/2014/main" id="{A31DEC33-229B-FF52-94E9-8A726DF3C697}"/>
              </a:ext>
            </a:extLst>
          </p:cNvPr>
          <p:cNvSpPr txBox="1"/>
          <p:nvPr/>
        </p:nvSpPr>
        <p:spPr>
          <a:xfrm rot="273441">
            <a:off x="8846820" y="1520192"/>
            <a:ext cx="3006090" cy="1200329"/>
          </a:xfrm>
          <a:prstGeom prst="rect">
            <a:avLst/>
          </a:prstGeom>
          <a:solidFill>
            <a:srgbClr val="00B0F0"/>
          </a:solidFill>
          <a:ln w="57150">
            <a:solidFill>
              <a:schemeClr val="accent6">
                <a:lumMod val="50000"/>
              </a:schemeClr>
            </a:solidFill>
          </a:ln>
        </p:spPr>
        <p:txBody>
          <a:bodyPr wrap="square" rtlCol="0">
            <a:spAutoFit/>
          </a:bodyPr>
          <a:lstStyle/>
          <a:p>
            <a:pPr algn="ctr"/>
            <a:r>
              <a:rPr lang="en-US" sz="2400" dirty="0">
                <a:solidFill>
                  <a:schemeClr val="bg1"/>
                </a:solidFill>
                <a:latin typeface="Berlin Sans FB" panose="020E0602020502020306" pitchFamily="34" charset="77"/>
              </a:rPr>
              <a:t>CIVIL RIGHTS WEBPAGE:  </a:t>
            </a:r>
            <a:r>
              <a:rPr lang="en-US" sz="2400" dirty="0" err="1">
                <a:solidFill>
                  <a:schemeClr val="bg1"/>
                </a:solidFill>
              </a:rPr>
              <a:t>mvnu.edu</a:t>
            </a:r>
            <a:r>
              <a:rPr lang="en-US" sz="2400" dirty="0">
                <a:solidFill>
                  <a:schemeClr val="bg1"/>
                </a:solidFill>
              </a:rPr>
              <a:t>/</a:t>
            </a:r>
            <a:r>
              <a:rPr lang="en-US" sz="2400" dirty="0" err="1">
                <a:solidFill>
                  <a:schemeClr val="bg1"/>
                </a:solidFill>
              </a:rPr>
              <a:t>titleix</a:t>
            </a:r>
            <a:r>
              <a:rPr lang="en-US" sz="2400" dirty="0">
                <a:solidFill>
                  <a:schemeClr val="bg1"/>
                </a:solidFill>
              </a:rPr>
              <a:t>/</a:t>
            </a:r>
          </a:p>
        </p:txBody>
      </p:sp>
      <p:pic>
        <p:nvPicPr>
          <p:cNvPr id="8" name="Graphic 7" descr="Arrow: Slight curve with solid fill">
            <a:extLst>
              <a:ext uri="{FF2B5EF4-FFF2-40B4-BE49-F238E27FC236}">
                <a16:creationId xmlns:a16="http://schemas.microsoft.com/office/drawing/2014/main" id="{39F0B49F-B661-9044-87C9-71311A82C9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9600" y="1154430"/>
            <a:ext cx="2396490" cy="2396490"/>
          </a:xfrm>
          <a:prstGeom prst="rect">
            <a:avLst/>
          </a:prstGeom>
        </p:spPr>
      </p:pic>
      <p:pic>
        <p:nvPicPr>
          <p:cNvPr id="2" name="Picture 1">
            <a:extLst>
              <a:ext uri="{FF2B5EF4-FFF2-40B4-BE49-F238E27FC236}">
                <a16:creationId xmlns:a16="http://schemas.microsoft.com/office/drawing/2014/main" id="{DBBA10BE-9783-2F64-1F3E-1DDBC6EAE1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1541" y="3323502"/>
            <a:ext cx="2286199" cy="3533216"/>
          </a:xfrm>
          <a:prstGeom prst="rect">
            <a:avLst/>
          </a:prstGeom>
          <a:solidFill>
            <a:schemeClr val="accent6">
              <a:lumMod val="40000"/>
              <a:lumOff val="60000"/>
            </a:schemeClr>
          </a:solidFill>
        </p:spPr>
      </p:pic>
      <p:pic>
        <p:nvPicPr>
          <p:cNvPr id="4" name="Graphic 3" descr="Arrow: Counter-clockwise curve with solid fill">
            <a:extLst>
              <a:ext uri="{FF2B5EF4-FFF2-40B4-BE49-F238E27FC236}">
                <a16:creationId xmlns:a16="http://schemas.microsoft.com/office/drawing/2014/main" id="{2A3D70ED-2693-F838-5759-316FA3AFD78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154338">
            <a:off x="11332660" y="3984707"/>
            <a:ext cx="914400" cy="914400"/>
          </a:xfrm>
          <a:prstGeom prst="rect">
            <a:avLst/>
          </a:prstGeom>
        </p:spPr>
      </p:pic>
    </p:spTree>
    <p:extLst>
      <p:ext uri="{BB962C8B-B14F-4D97-AF65-F5344CB8AC3E}">
        <p14:creationId xmlns:p14="http://schemas.microsoft.com/office/powerpoint/2010/main" val="4004009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4048B2-57B7-ADCB-ACA2-44D532A15F4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7112946"/>
          </a:xfrm>
          <a:prstGeom prst="rect">
            <a:avLst/>
          </a:prstGeom>
        </p:spPr>
      </p:pic>
    </p:spTree>
    <p:extLst>
      <p:ext uri="{BB962C8B-B14F-4D97-AF65-F5344CB8AC3E}">
        <p14:creationId xmlns:p14="http://schemas.microsoft.com/office/powerpoint/2010/main" val="14785374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BB397-6156-BEFD-5401-5BF067462718}"/>
              </a:ext>
            </a:extLst>
          </p:cNvPr>
          <p:cNvSpPr>
            <a:spLocks noGrp="1"/>
          </p:cNvSpPr>
          <p:nvPr>
            <p:ph type="title"/>
          </p:nvPr>
        </p:nvSpPr>
        <p:spPr>
          <a:solidFill>
            <a:schemeClr val="accent1">
              <a:lumMod val="50000"/>
            </a:schemeClr>
          </a:solidFill>
          <a:ln w="76200">
            <a:solidFill>
              <a:schemeClr val="tx1"/>
            </a:solidFill>
          </a:ln>
        </p:spPr>
        <p:txBody>
          <a:bodyPr/>
          <a:lstStyle/>
          <a:p>
            <a:r>
              <a:rPr lang="en-US" b="1" i="1" dirty="0">
                <a:solidFill>
                  <a:schemeClr val="accent1">
                    <a:lumMod val="60000"/>
                    <a:lumOff val="40000"/>
                  </a:schemeClr>
                </a:solidFill>
                <a:latin typeface="Arial Narrow" panose="020B0604020202020204" pitchFamily="34" charset="0"/>
                <a:cs typeface="Arial Narrow" panose="020B0604020202020204" pitchFamily="34" charset="0"/>
              </a:rPr>
              <a:t>Confidential Resources</a:t>
            </a:r>
          </a:p>
        </p:txBody>
      </p:sp>
      <p:sp>
        <p:nvSpPr>
          <p:cNvPr id="3" name="Content Placeholder 2">
            <a:extLst>
              <a:ext uri="{FF2B5EF4-FFF2-40B4-BE49-F238E27FC236}">
                <a16:creationId xmlns:a16="http://schemas.microsoft.com/office/drawing/2014/main" id="{AF7C4EA5-3ED8-E1A8-DB3F-9DDF69DA44DF}"/>
              </a:ext>
            </a:extLst>
          </p:cNvPr>
          <p:cNvSpPr>
            <a:spLocks noGrp="1"/>
          </p:cNvSpPr>
          <p:nvPr>
            <p:ph idx="1"/>
          </p:nvPr>
        </p:nvSpPr>
        <p:spPr>
          <a:xfrm>
            <a:off x="838200" y="1825625"/>
            <a:ext cx="10515600" cy="4667250"/>
          </a:xfrm>
          <a:solidFill>
            <a:schemeClr val="accent1">
              <a:lumMod val="50000"/>
            </a:schemeClr>
          </a:solidFill>
          <a:ln w="76200">
            <a:solidFill>
              <a:schemeClr val="tx1"/>
            </a:solidFill>
          </a:ln>
        </p:spPr>
        <p:txBody>
          <a:bodyPr>
            <a:normAutofit fontScale="85000" lnSpcReduction="20000"/>
          </a:bodyPr>
          <a:lstStyle/>
          <a:p>
            <a:pPr marL="0" indent="0">
              <a:buNone/>
            </a:pPr>
            <a:endParaRPr lang="en-US" sz="1200" b="1" i="1" u="sng" dirty="0">
              <a:solidFill>
                <a:srgbClr val="FFFF00"/>
              </a:solidFill>
              <a:latin typeface="Arial Narrow" panose="020B0604020202020204" pitchFamily="34" charset="0"/>
              <a:cs typeface="Arial Narrow" panose="020B0604020202020204" pitchFamily="34" charset="0"/>
            </a:endParaRPr>
          </a:p>
          <a:p>
            <a:pPr marL="0" indent="0">
              <a:buNone/>
            </a:pPr>
            <a:r>
              <a:rPr lang="en-US" b="1" i="1" u="sng" dirty="0">
                <a:solidFill>
                  <a:srgbClr val="FFFF00"/>
                </a:solidFill>
                <a:latin typeface="Arial Narrow" panose="020B0604020202020204" pitchFamily="34" charset="0"/>
                <a:cs typeface="Arial Narrow" panose="020B0604020202020204" pitchFamily="34" charset="0"/>
              </a:rPr>
              <a:t>On Campus</a:t>
            </a:r>
            <a:endParaRPr lang="en-US" sz="800" b="1" i="1" u="sng" dirty="0">
              <a:solidFill>
                <a:srgbClr val="FFFF00"/>
              </a:solidFill>
              <a:latin typeface="Arial Narrow" panose="020B0604020202020204" pitchFamily="34" charset="0"/>
              <a:cs typeface="Arial Narrow" panose="020B0604020202020204" pitchFamily="34" charset="0"/>
            </a:endParaRPr>
          </a:p>
          <a:p>
            <a:pPr marL="0" indent="0">
              <a:buNone/>
            </a:pPr>
            <a:endParaRPr lang="en-US" sz="1050" u="sng" dirty="0"/>
          </a:p>
          <a:p>
            <a:pPr>
              <a:buFont typeface="Wingdings" charset="2"/>
              <a:buChar char="Ø"/>
            </a:pPr>
            <a:r>
              <a:rPr lang="en-US" dirty="0">
                <a:solidFill>
                  <a:schemeClr val="bg1"/>
                </a:solidFill>
              </a:rPr>
              <a:t>Campus Counseling Center</a:t>
            </a:r>
          </a:p>
          <a:p>
            <a:pPr>
              <a:buFont typeface="Wingdings" charset="2"/>
              <a:buChar char="Ø"/>
            </a:pPr>
            <a:r>
              <a:rPr lang="en-US" dirty="0">
                <a:solidFill>
                  <a:schemeClr val="bg1"/>
                </a:solidFill>
              </a:rPr>
              <a:t>Campus Pastor and Associate Pastor</a:t>
            </a:r>
          </a:p>
          <a:p>
            <a:pPr>
              <a:buFont typeface="Wingdings" charset="2"/>
              <a:buChar char="Ø"/>
            </a:pPr>
            <a:r>
              <a:rPr lang="en-US" dirty="0">
                <a:solidFill>
                  <a:schemeClr val="bg1"/>
                </a:solidFill>
              </a:rPr>
              <a:t>Student Health Services</a:t>
            </a:r>
          </a:p>
          <a:p>
            <a:pPr marL="0" indent="0">
              <a:buNone/>
            </a:pPr>
            <a:endParaRPr lang="en-US" sz="1050" dirty="0"/>
          </a:p>
          <a:p>
            <a:pPr marL="0" indent="0">
              <a:buNone/>
            </a:pPr>
            <a:r>
              <a:rPr lang="en-US" b="1" i="1" u="sng" dirty="0">
                <a:solidFill>
                  <a:srgbClr val="FFFF00"/>
                </a:solidFill>
                <a:latin typeface="Arial Narrow" panose="020B0604020202020204" pitchFamily="34" charset="0"/>
                <a:cs typeface="Arial Narrow" panose="020B0604020202020204" pitchFamily="34" charset="0"/>
              </a:rPr>
              <a:t>Off Campus</a:t>
            </a:r>
          </a:p>
          <a:p>
            <a:pPr>
              <a:buFont typeface="Wingdings" charset="2"/>
              <a:buChar char="Ø"/>
            </a:pPr>
            <a:r>
              <a:rPr lang="en-US" dirty="0">
                <a:solidFill>
                  <a:schemeClr val="bg1"/>
                </a:solidFill>
              </a:rPr>
              <a:t>New Directions Domestic Abuse &amp; Rape Crisis Center</a:t>
            </a:r>
          </a:p>
          <a:p>
            <a:pPr>
              <a:buFont typeface="Wingdings" charset="2"/>
              <a:buChar char="Ø"/>
            </a:pPr>
            <a:r>
              <a:rPr lang="en-US" dirty="0">
                <a:solidFill>
                  <a:schemeClr val="bg1"/>
                </a:solidFill>
              </a:rPr>
              <a:t>Knox County Victim’s Assistance</a:t>
            </a:r>
          </a:p>
          <a:p>
            <a:pPr>
              <a:buFont typeface="Wingdings" charset="2"/>
              <a:buChar char="Ø"/>
            </a:pPr>
            <a:r>
              <a:rPr lang="en-US" dirty="0">
                <a:solidFill>
                  <a:schemeClr val="bg1"/>
                </a:solidFill>
              </a:rPr>
              <a:t>National Domestic Violence Hotline</a:t>
            </a:r>
          </a:p>
          <a:p>
            <a:pPr>
              <a:buFont typeface="Wingdings" charset="2"/>
              <a:buChar char="Ø"/>
            </a:pPr>
            <a:r>
              <a:rPr lang="en-US" dirty="0">
                <a:solidFill>
                  <a:schemeClr val="bg1"/>
                </a:solidFill>
              </a:rPr>
              <a:t>Ohio Sexual Violence Domestic Violence Hotline </a:t>
            </a:r>
          </a:p>
          <a:p>
            <a:pPr>
              <a:buFont typeface="Wingdings" charset="2"/>
              <a:buChar char="Ø"/>
            </a:pPr>
            <a:r>
              <a:rPr lang="en-US" dirty="0">
                <a:solidFill>
                  <a:schemeClr val="bg1"/>
                </a:solidFill>
              </a:rPr>
              <a:t>Ohio Hispanic Coalition Domestic Violence Hotline</a:t>
            </a:r>
          </a:p>
          <a:p>
            <a:endParaRPr lang="en-US" dirty="0"/>
          </a:p>
        </p:txBody>
      </p:sp>
      <p:sp>
        <p:nvSpPr>
          <p:cNvPr id="5" name="TextBox 4">
            <a:extLst>
              <a:ext uri="{FF2B5EF4-FFF2-40B4-BE49-F238E27FC236}">
                <a16:creationId xmlns:a16="http://schemas.microsoft.com/office/drawing/2014/main" id="{27F823E2-C457-7456-B599-B4EA868AEEBA}"/>
              </a:ext>
            </a:extLst>
          </p:cNvPr>
          <p:cNvSpPr txBox="1"/>
          <p:nvPr/>
        </p:nvSpPr>
        <p:spPr>
          <a:xfrm>
            <a:off x="8330632" y="5329873"/>
            <a:ext cx="2767940" cy="830997"/>
          </a:xfrm>
          <a:prstGeom prst="rect">
            <a:avLst/>
          </a:prstGeom>
          <a:solidFill>
            <a:schemeClr val="accent5">
              <a:lumMod val="60000"/>
              <a:lumOff val="40000"/>
            </a:schemeClr>
          </a:solidFill>
          <a:ln w="38100">
            <a:solidFill>
              <a:schemeClr val="tx1"/>
            </a:solidFill>
          </a:ln>
        </p:spPr>
        <p:txBody>
          <a:bodyPr wrap="square" rtlCol="0">
            <a:spAutoFit/>
          </a:bodyPr>
          <a:lstStyle/>
          <a:p>
            <a:pPr algn="ctr"/>
            <a:r>
              <a:rPr lang="en-US" sz="2400" b="1" dirty="0">
                <a:latin typeface="Abadi MT Condensed Light" panose="020B0306030101010103" pitchFamily="34" charset="77"/>
                <a:cs typeface="Arial" panose="020B0604020202020204" pitchFamily="34" charset="0"/>
              </a:rPr>
              <a:t>More Resources at </a:t>
            </a:r>
            <a:r>
              <a:rPr lang="en-US" sz="2400" b="1" dirty="0" err="1">
                <a:latin typeface="Abadi MT Condensed Light" panose="020B0306030101010103" pitchFamily="34" charset="77"/>
                <a:cs typeface="Arial" panose="020B0604020202020204" pitchFamily="34" charset="0"/>
              </a:rPr>
              <a:t>mvnu.edu</a:t>
            </a:r>
            <a:r>
              <a:rPr lang="en-US" sz="2400" b="1" dirty="0">
                <a:latin typeface="Abadi MT Condensed Light" panose="020B0306030101010103" pitchFamily="34" charset="77"/>
                <a:cs typeface="Arial" panose="020B0604020202020204" pitchFamily="34" charset="0"/>
              </a:rPr>
              <a:t>./</a:t>
            </a:r>
            <a:r>
              <a:rPr lang="en-US" sz="2400" b="1" dirty="0" err="1">
                <a:latin typeface="Abadi MT Condensed Light" panose="020B0306030101010103" pitchFamily="34" charset="77"/>
                <a:cs typeface="Arial" panose="020B0604020202020204" pitchFamily="34" charset="0"/>
              </a:rPr>
              <a:t>titleix</a:t>
            </a:r>
            <a:endParaRPr lang="en-US" sz="2400" b="1" dirty="0">
              <a:latin typeface="Abadi MT Condensed Light" panose="020B0306030101010103" pitchFamily="34" charset="77"/>
              <a:cs typeface="Arial" panose="020B0604020202020204" pitchFamily="34" charset="0"/>
            </a:endParaRPr>
          </a:p>
        </p:txBody>
      </p:sp>
      <p:sp>
        <p:nvSpPr>
          <p:cNvPr id="7" name="TextBox 6">
            <a:extLst>
              <a:ext uri="{FF2B5EF4-FFF2-40B4-BE49-F238E27FC236}">
                <a16:creationId xmlns:a16="http://schemas.microsoft.com/office/drawing/2014/main" id="{CF65D875-5384-6906-00F9-164E7B579F7F}"/>
              </a:ext>
            </a:extLst>
          </p:cNvPr>
          <p:cNvSpPr txBox="1"/>
          <p:nvPr/>
        </p:nvSpPr>
        <p:spPr>
          <a:xfrm>
            <a:off x="6976748" y="681037"/>
            <a:ext cx="3796496" cy="707886"/>
          </a:xfrm>
          <a:prstGeom prst="rect">
            <a:avLst/>
          </a:prstGeom>
          <a:solidFill>
            <a:srgbClr val="FFFF00"/>
          </a:solidFill>
          <a:ln w="57150">
            <a:solidFill>
              <a:schemeClr val="accent1">
                <a:lumMod val="60000"/>
                <a:lumOff val="40000"/>
              </a:schemeClr>
            </a:solidFill>
          </a:ln>
        </p:spPr>
        <p:txBody>
          <a:bodyPr wrap="square" rtlCol="0">
            <a:spAutoFit/>
          </a:bodyPr>
          <a:lstStyle/>
          <a:p>
            <a:pPr algn="ctr"/>
            <a:r>
              <a:rPr lang="en-US" sz="2000" dirty="0">
                <a:latin typeface="Baguet Script" panose="020F0502020204030204" pitchFamily="34" charset="0"/>
              </a:rPr>
              <a:t>Directly access numbers from “How to Get Help”  tab on webpage</a:t>
            </a:r>
          </a:p>
        </p:txBody>
      </p:sp>
      <p:pic>
        <p:nvPicPr>
          <p:cNvPr id="6" name="Picture 5">
            <a:extLst>
              <a:ext uri="{FF2B5EF4-FFF2-40B4-BE49-F238E27FC236}">
                <a16:creationId xmlns:a16="http://schemas.microsoft.com/office/drawing/2014/main" id="{B3FB94D7-44BE-3D18-DE5E-659CF9E28F4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55960" y="2030259"/>
            <a:ext cx="2117284" cy="3085746"/>
          </a:xfrm>
          <a:prstGeom prst="rect">
            <a:avLst/>
          </a:prstGeom>
          <a:ln w="57150">
            <a:solidFill>
              <a:schemeClr val="tx1"/>
            </a:solidFill>
          </a:ln>
        </p:spPr>
      </p:pic>
      <p:pic>
        <p:nvPicPr>
          <p:cNvPr id="8" name="Picture 7">
            <a:extLst>
              <a:ext uri="{FF2B5EF4-FFF2-40B4-BE49-F238E27FC236}">
                <a16:creationId xmlns:a16="http://schemas.microsoft.com/office/drawing/2014/main" id="{B0595502-0369-9E66-9454-5EDF22938F61}"/>
              </a:ext>
            </a:extLst>
          </p:cNvPr>
          <p:cNvPicPr>
            <a:picLocks noChangeAspect="1"/>
          </p:cNvPicPr>
          <p:nvPr/>
        </p:nvPicPr>
        <p:blipFill>
          <a:blip r:embed="rId3"/>
          <a:stretch>
            <a:fillRect/>
          </a:stretch>
        </p:blipFill>
        <p:spPr>
          <a:xfrm>
            <a:off x="6009503" y="2504395"/>
            <a:ext cx="2234632" cy="1068737"/>
          </a:xfrm>
          <a:prstGeom prst="rect">
            <a:avLst/>
          </a:prstGeom>
        </p:spPr>
      </p:pic>
    </p:spTree>
    <p:extLst>
      <p:ext uri="{BB962C8B-B14F-4D97-AF65-F5344CB8AC3E}">
        <p14:creationId xmlns:p14="http://schemas.microsoft.com/office/powerpoint/2010/main" val="3865736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1DBA-D791-474C-04C0-FE4DDA72B4C8}"/>
              </a:ext>
            </a:extLst>
          </p:cNvPr>
          <p:cNvSpPr>
            <a:spLocks noGrp="1"/>
          </p:cNvSpPr>
          <p:nvPr>
            <p:ph type="title"/>
          </p:nvPr>
        </p:nvSpPr>
        <p:spPr>
          <a:xfrm>
            <a:off x="496331" y="365126"/>
            <a:ext cx="5867399" cy="923330"/>
          </a:xfrm>
          <a:solidFill>
            <a:srgbClr val="002060"/>
          </a:solidFill>
          <a:ln w="57150">
            <a:solidFill>
              <a:schemeClr val="accent5">
                <a:lumMod val="75000"/>
              </a:schemeClr>
            </a:solidFill>
          </a:ln>
        </p:spPr>
        <p:txBody>
          <a:bodyPr>
            <a:normAutofit/>
          </a:bodyPr>
          <a:lstStyle/>
          <a:p>
            <a:r>
              <a:rPr lang="en-US" b="1" i="1" dirty="0">
                <a:solidFill>
                  <a:schemeClr val="bg1"/>
                </a:solidFill>
                <a:latin typeface="Arial Narrow" panose="020B0604020202020204" pitchFamily="34" charset="0"/>
                <a:cs typeface="Arial Narrow" panose="020B0604020202020204" pitchFamily="34" charset="0"/>
              </a:rPr>
              <a:t>SUPPORTIVE MEASURES</a:t>
            </a:r>
          </a:p>
        </p:txBody>
      </p:sp>
      <p:sp>
        <p:nvSpPr>
          <p:cNvPr id="3" name="Content Placeholder 2">
            <a:extLst>
              <a:ext uri="{FF2B5EF4-FFF2-40B4-BE49-F238E27FC236}">
                <a16:creationId xmlns:a16="http://schemas.microsoft.com/office/drawing/2014/main" id="{848DDFCE-9411-BF83-D608-9BECF3EE1E24}"/>
              </a:ext>
            </a:extLst>
          </p:cNvPr>
          <p:cNvSpPr>
            <a:spLocks noGrp="1"/>
          </p:cNvSpPr>
          <p:nvPr>
            <p:ph idx="1"/>
          </p:nvPr>
        </p:nvSpPr>
        <p:spPr>
          <a:xfrm>
            <a:off x="496331" y="1417852"/>
            <a:ext cx="5257800" cy="4351338"/>
          </a:xfrm>
          <a:solidFill>
            <a:schemeClr val="accent5">
              <a:lumMod val="75000"/>
            </a:schemeClr>
          </a:solidFill>
        </p:spPr>
        <p:txBody>
          <a:bodyPr>
            <a:normAutofit fontScale="85000" lnSpcReduction="10000"/>
          </a:bodyPr>
          <a:lstStyle/>
          <a:p>
            <a:endParaRPr lang="en-US" dirty="0">
              <a:solidFill>
                <a:schemeClr val="bg1"/>
              </a:solidFill>
            </a:endParaRPr>
          </a:p>
          <a:p>
            <a:r>
              <a:rPr lang="en-US" dirty="0">
                <a:solidFill>
                  <a:schemeClr val="bg1"/>
                </a:solidFill>
              </a:rPr>
              <a:t>Regardless of when, where or with whom the conduct occurred, the </a:t>
            </a:r>
            <a:r>
              <a:rPr lang="en-US" u="sng" dirty="0">
                <a:solidFill>
                  <a:schemeClr val="bg1"/>
                </a:solidFill>
              </a:rPr>
              <a:t>University will offer resources and assistance </a:t>
            </a:r>
            <a:r>
              <a:rPr lang="en-US" dirty="0">
                <a:solidFill>
                  <a:schemeClr val="bg1"/>
                </a:solidFill>
              </a:rPr>
              <a:t>to any individual who has been affected by Prohibited Conduct.</a:t>
            </a:r>
          </a:p>
          <a:p>
            <a:pPr marL="0" indent="0">
              <a:buNone/>
            </a:pPr>
            <a:endParaRPr lang="en-US" dirty="0">
              <a:solidFill>
                <a:schemeClr val="bg1"/>
              </a:solidFill>
            </a:endParaRPr>
          </a:p>
          <a:p>
            <a:r>
              <a:rPr lang="en-US" dirty="0">
                <a:solidFill>
                  <a:schemeClr val="bg1"/>
                </a:solidFill>
              </a:rPr>
              <a:t>Non-disciplinary, non-punitive individualized services offered to both the </a:t>
            </a:r>
            <a:r>
              <a:rPr lang="en-US" u="sng" dirty="0">
                <a:solidFill>
                  <a:srgbClr val="FFFF00"/>
                </a:solidFill>
              </a:rPr>
              <a:t>complainant and respondent</a:t>
            </a:r>
            <a:r>
              <a:rPr lang="en-US" dirty="0">
                <a:solidFill>
                  <a:srgbClr val="FFFF00"/>
                </a:solidFill>
              </a:rPr>
              <a:t> </a:t>
            </a:r>
            <a:r>
              <a:rPr lang="en-US" dirty="0">
                <a:solidFill>
                  <a:schemeClr val="bg1"/>
                </a:solidFill>
              </a:rPr>
              <a:t>as appropriate, reasonably available, and without fee or charge. </a:t>
            </a:r>
          </a:p>
        </p:txBody>
      </p:sp>
      <p:pic>
        <p:nvPicPr>
          <p:cNvPr id="5" name="Graphic 4" descr="Open hand">
            <a:extLst>
              <a:ext uri="{FF2B5EF4-FFF2-40B4-BE49-F238E27FC236}">
                <a16:creationId xmlns:a16="http://schemas.microsoft.com/office/drawing/2014/main" id="{BEBAE2C4-84AB-2362-599D-F93FF03AFF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58806" y="1583982"/>
            <a:ext cx="1390650" cy="1390650"/>
          </a:xfrm>
          <a:prstGeom prst="rect">
            <a:avLst/>
          </a:prstGeom>
        </p:spPr>
      </p:pic>
      <p:sp>
        <p:nvSpPr>
          <p:cNvPr id="4" name="TextBox 3">
            <a:extLst>
              <a:ext uri="{FF2B5EF4-FFF2-40B4-BE49-F238E27FC236}">
                <a16:creationId xmlns:a16="http://schemas.microsoft.com/office/drawing/2014/main" id="{1A067F29-A868-8BEB-F881-96838516EEFA}"/>
              </a:ext>
            </a:extLst>
          </p:cNvPr>
          <p:cNvSpPr txBox="1"/>
          <p:nvPr/>
        </p:nvSpPr>
        <p:spPr>
          <a:xfrm>
            <a:off x="1692876" y="5507761"/>
            <a:ext cx="4497860" cy="923330"/>
          </a:xfrm>
          <a:prstGeom prst="rect">
            <a:avLst/>
          </a:prstGeom>
          <a:solidFill>
            <a:srgbClr val="002060"/>
          </a:solidFill>
          <a:ln w="57150">
            <a:solidFill>
              <a:schemeClr val="bg1"/>
            </a:solidFill>
          </a:ln>
        </p:spPr>
        <p:txBody>
          <a:bodyPr wrap="square" rtlCol="0">
            <a:spAutoFit/>
          </a:bodyPr>
          <a:lstStyle/>
          <a:p>
            <a:pPr algn="ctr"/>
            <a:endParaRPr lang="en-US" sz="800" dirty="0">
              <a:solidFill>
                <a:srgbClr val="FFFF00"/>
              </a:solidFill>
              <a:latin typeface="Baguet Script" pitchFamily="2" charset="77"/>
            </a:endParaRPr>
          </a:p>
          <a:p>
            <a:pPr algn="ctr"/>
            <a:r>
              <a:rPr lang="en-US" sz="2800" dirty="0">
                <a:solidFill>
                  <a:srgbClr val="FFFF00"/>
                </a:solidFill>
                <a:latin typeface="Baguet Script" pitchFamily="2" charset="77"/>
              </a:rPr>
              <a:t>NON-PUNITIVE SERVICES</a:t>
            </a:r>
          </a:p>
          <a:p>
            <a:endParaRPr lang="en-US" dirty="0"/>
          </a:p>
        </p:txBody>
      </p:sp>
      <p:pic>
        <p:nvPicPr>
          <p:cNvPr id="7" name="Graphic 6" descr="Open hand">
            <a:extLst>
              <a:ext uri="{FF2B5EF4-FFF2-40B4-BE49-F238E27FC236}">
                <a16:creationId xmlns:a16="http://schemas.microsoft.com/office/drawing/2014/main" id="{5550DCFE-3828-73A0-66D3-A9A1CEC50D9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2929" y="5636744"/>
            <a:ext cx="1390650" cy="1390650"/>
          </a:xfrm>
          <a:prstGeom prst="rect">
            <a:avLst/>
          </a:prstGeom>
        </p:spPr>
      </p:pic>
      <p:sp>
        <p:nvSpPr>
          <p:cNvPr id="9" name="TextBox 8">
            <a:extLst>
              <a:ext uri="{FF2B5EF4-FFF2-40B4-BE49-F238E27FC236}">
                <a16:creationId xmlns:a16="http://schemas.microsoft.com/office/drawing/2014/main" id="{B31058B4-F303-3688-D7BC-BE6ABA2AD4EA}"/>
              </a:ext>
            </a:extLst>
          </p:cNvPr>
          <p:cNvSpPr txBox="1"/>
          <p:nvPr/>
        </p:nvSpPr>
        <p:spPr>
          <a:xfrm>
            <a:off x="6987744" y="566678"/>
            <a:ext cx="4707925" cy="5724644"/>
          </a:xfrm>
          <a:prstGeom prst="rect">
            <a:avLst/>
          </a:prstGeom>
          <a:solidFill>
            <a:srgbClr val="002060"/>
          </a:solidFill>
          <a:ln w="76200">
            <a:solidFill>
              <a:schemeClr val="accent5">
                <a:lumMod val="75000"/>
              </a:schemeClr>
            </a:solidFill>
          </a:ln>
        </p:spPr>
        <p:txBody>
          <a:bodyPr wrap="square" rtlCol="0">
            <a:spAutoFit/>
          </a:bodyPr>
          <a:lstStyle/>
          <a:p>
            <a:pPr algn="ctr"/>
            <a:r>
              <a:rPr lang="en-US" sz="2400" b="1" i="1" dirty="0">
                <a:solidFill>
                  <a:schemeClr val="accent5">
                    <a:lumMod val="60000"/>
                    <a:lumOff val="40000"/>
                  </a:schemeClr>
                </a:solidFill>
                <a:effectLst/>
                <a:latin typeface="CIDFont+F2"/>
              </a:rPr>
              <a:t>Amnesty for Personal Use of Alcohol or Other Drugs </a:t>
            </a:r>
          </a:p>
          <a:p>
            <a:pPr algn="ctr"/>
            <a:endParaRPr lang="en-US" sz="2000" b="1" dirty="0">
              <a:solidFill>
                <a:srgbClr val="FFFF00"/>
              </a:solidFill>
            </a:endParaRPr>
          </a:p>
          <a:p>
            <a:pPr algn="ctr"/>
            <a:r>
              <a:rPr lang="en-US" sz="2000" dirty="0">
                <a:solidFill>
                  <a:schemeClr val="bg1"/>
                </a:solidFill>
                <a:effectLst/>
                <a:latin typeface="CIDFont+F3"/>
              </a:rPr>
              <a:t>The University seeks to remove barriers to reporting. MVNU will offer any student who reports or experiences Prohibited Conduct limited immunity from being charged for policy violations related to the personal ingestion of alcohol or other drugs, provided that any such violations did not and do not place the health and safety of any person at risk. However, we may  pursue educational or therapeutic remedies for those individuals, rather than punishment. MVNU desires to encourage its community members to offer help to others in need. </a:t>
            </a:r>
            <a:endParaRPr lang="en-US" sz="2000" dirty="0">
              <a:solidFill>
                <a:schemeClr val="bg1"/>
              </a:solidFill>
            </a:endParaRPr>
          </a:p>
          <a:p>
            <a:endParaRPr lang="en-US" dirty="0"/>
          </a:p>
        </p:txBody>
      </p:sp>
    </p:spTree>
    <p:extLst>
      <p:ext uri="{BB962C8B-B14F-4D97-AF65-F5344CB8AC3E}">
        <p14:creationId xmlns:p14="http://schemas.microsoft.com/office/powerpoint/2010/main" val="28979446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422" y="103658"/>
            <a:ext cx="11602994" cy="1243959"/>
          </a:xfrm>
          <a:solidFill>
            <a:srgbClr val="002060"/>
          </a:solidFill>
          <a:ln>
            <a:solidFill>
              <a:schemeClr val="accent5">
                <a:lumMod val="75000"/>
              </a:schemeClr>
            </a:solidFill>
          </a:ln>
        </p:spPr>
        <p:txBody>
          <a:bodyPr>
            <a:normAutofit fontScale="90000"/>
          </a:bodyPr>
          <a:lstStyle/>
          <a:p>
            <a:br>
              <a:rPr lang="en-US" sz="4800" b="1" i="1" dirty="0">
                <a:solidFill>
                  <a:schemeClr val="bg1"/>
                </a:solidFill>
                <a:latin typeface="Arial Narrow" panose="020B0604020202020204" pitchFamily="34" charset="0"/>
                <a:cs typeface="Arial Narrow" panose="020B0604020202020204" pitchFamily="34" charset="0"/>
              </a:rPr>
            </a:br>
            <a:r>
              <a:rPr lang="en-US" sz="4800" b="1" i="1" dirty="0">
                <a:solidFill>
                  <a:schemeClr val="bg1"/>
                </a:solidFill>
                <a:latin typeface="Arial Narrow" panose="020B0604020202020204" pitchFamily="34" charset="0"/>
                <a:cs typeface="Arial Narrow" panose="020B0604020202020204" pitchFamily="34" charset="0"/>
              </a:rPr>
              <a:t>Consent </a:t>
            </a:r>
            <a:br>
              <a:rPr lang="en-US" sz="4800" b="1" i="1" dirty="0">
                <a:solidFill>
                  <a:schemeClr val="bg1"/>
                </a:solidFill>
                <a:latin typeface="Arial Narrow" panose="020B0604020202020204" pitchFamily="34" charset="0"/>
                <a:cs typeface="Arial Narrow" panose="020B0604020202020204" pitchFamily="34" charset="0"/>
              </a:rPr>
            </a:br>
            <a:r>
              <a:rPr lang="en-US" sz="2000" b="1" i="0" u="none" strike="noStrike" dirty="0">
                <a:solidFill>
                  <a:srgbClr val="FFFF00"/>
                </a:solidFill>
                <a:effectLst/>
                <a:latin typeface="arial" panose="020B0604020202020204" pitchFamily="34" charset="0"/>
              </a:rPr>
              <a:t>Consent is a critical part of understanding and eliminating Sexual Misconduct</a:t>
            </a:r>
            <a:br>
              <a:rPr lang="en-US" sz="2000" dirty="0"/>
            </a:br>
            <a:endParaRPr lang="en-US" sz="4800" b="1" i="1" dirty="0">
              <a:solidFill>
                <a:schemeClr val="bg1"/>
              </a:solidFill>
              <a:latin typeface="Arial Narrow" panose="020B0604020202020204" pitchFamily="34" charset="0"/>
              <a:cs typeface="Arial Narrow" panose="020B0604020202020204" pitchFamily="34" charset="0"/>
            </a:endParaRPr>
          </a:p>
        </p:txBody>
      </p:sp>
      <p:sp>
        <p:nvSpPr>
          <p:cNvPr id="3" name="Content Placeholder 2"/>
          <p:cNvSpPr>
            <a:spLocks noGrp="1"/>
          </p:cNvSpPr>
          <p:nvPr>
            <p:ph sz="half" idx="1"/>
          </p:nvPr>
        </p:nvSpPr>
        <p:spPr>
          <a:xfrm>
            <a:off x="5721099" y="1347617"/>
            <a:ext cx="6104317" cy="2538583"/>
          </a:xfrm>
          <a:solidFill>
            <a:schemeClr val="accent1">
              <a:lumMod val="75000"/>
            </a:schemeClr>
          </a:solidFill>
          <a:ln w="28575">
            <a:noFill/>
          </a:ln>
        </p:spPr>
        <p:txBody>
          <a:bodyPr>
            <a:normAutofit fontScale="77500" lnSpcReduction="20000"/>
          </a:bodyPr>
          <a:lstStyle/>
          <a:p>
            <a:pPr marL="0" indent="0" fontAlgn="base">
              <a:buNone/>
            </a:pPr>
            <a:endParaRPr lang="en-US" sz="1000" dirty="0">
              <a:solidFill>
                <a:schemeClr val="bg1"/>
              </a:solidFill>
            </a:endParaRPr>
          </a:p>
          <a:p>
            <a:pPr fontAlgn="base"/>
            <a:r>
              <a:rPr lang="en-US" dirty="0">
                <a:solidFill>
                  <a:schemeClr val="bg1"/>
                </a:solidFill>
              </a:rPr>
              <a:t>Must be informed, knowing and voluntary </a:t>
            </a:r>
            <a:r>
              <a:rPr lang="mr-IN" dirty="0">
                <a:solidFill>
                  <a:schemeClr val="bg1"/>
                </a:solidFill>
              </a:rPr>
              <a:t>–</a:t>
            </a:r>
            <a:r>
              <a:rPr lang="en-US" dirty="0">
                <a:solidFill>
                  <a:schemeClr val="bg1"/>
                </a:solidFill>
              </a:rPr>
              <a:t> freely given through clear words or action​</a:t>
            </a:r>
          </a:p>
          <a:p>
            <a:pPr fontAlgn="base"/>
            <a:r>
              <a:rPr lang="en-US" dirty="0">
                <a:solidFill>
                  <a:schemeClr val="bg1"/>
                </a:solidFill>
              </a:rPr>
              <a:t>Cannot use force, threats, intimidating behavior, or coercion (unreasonable/persistent pressure).​</a:t>
            </a:r>
          </a:p>
          <a:p>
            <a:pPr fontAlgn="base"/>
            <a:r>
              <a:rPr lang="en-US" dirty="0">
                <a:solidFill>
                  <a:schemeClr val="bg1"/>
                </a:solidFill>
              </a:rPr>
              <a:t>It cannot be given by someone known to be </a:t>
            </a:r>
            <a:r>
              <a:rPr lang="mr-IN" dirty="0">
                <a:solidFill>
                  <a:schemeClr val="bg1"/>
                </a:solidFill>
              </a:rPr>
              <a:t>–</a:t>
            </a:r>
            <a:r>
              <a:rPr lang="en-US" dirty="0">
                <a:solidFill>
                  <a:schemeClr val="bg1"/>
                </a:solidFill>
              </a:rPr>
              <a:t> or who should be known to be mentally or physically incapacitated.​</a:t>
            </a:r>
          </a:p>
          <a:p>
            <a:pPr marL="0" indent="0" fontAlgn="base">
              <a:buNone/>
            </a:pPr>
            <a:endParaRPr lang="en-US" dirty="0"/>
          </a:p>
        </p:txBody>
      </p:sp>
      <p:sp>
        <p:nvSpPr>
          <p:cNvPr id="8" name="Content Placeholder 7">
            <a:extLst>
              <a:ext uri="{FF2B5EF4-FFF2-40B4-BE49-F238E27FC236}">
                <a16:creationId xmlns:a16="http://schemas.microsoft.com/office/drawing/2014/main" id="{61B36409-1C99-C397-1DB1-C89ADC92F46E}"/>
              </a:ext>
            </a:extLst>
          </p:cNvPr>
          <p:cNvSpPr>
            <a:spLocks noGrp="1"/>
          </p:cNvSpPr>
          <p:nvPr>
            <p:ph sz="half" idx="2"/>
          </p:nvPr>
        </p:nvSpPr>
        <p:spPr>
          <a:xfrm>
            <a:off x="5721099" y="3829119"/>
            <a:ext cx="6104317" cy="2834660"/>
          </a:xfrm>
          <a:solidFill>
            <a:srgbClr val="0070C0"/>
          </a:solidFill>
        </p:spPr>
        <p:txBody>
          <a:bodyPr>
            <a:normAutofit fontScale="77500" lnSpcReduction="20000"/>
          </a:bodyPr>
          <a:lstStyle/>
          <a:p>
            <a:pPr marL="0" indent="0" fontAlgn="base">
              <a:buNone/>
            </a:pPr>
            <a:endParaRPr lang="en-US" b="1" dirty="0">
              <a:solidFill>
                <a:srgbClr val="FFFF00"/>
              </a:solidFill>
            </a:endParaRPr>
          </a:p>
          <a:p>
            <a:pPr marL="0" indent="0" fontAlgn="base">
              <a:buNone/>
            </a:pPr>
            <a:r>
              <a:rPr lang="en-US" b="1" dirty="0">
                <a:solidFill>
                  <a:srgbClr val="FFFF00"/>
                </a:solidFill>
              </a:rPr>
              <a:t>Consent requires the </a:t>
            </a:r>
          </a:p>
          <a:p>
            <a:pPr marL="0" indent="0" fontAlgn="base">
              <a:buNone/>
            </a:pPr>
            <a:r>
              <a:rPr lang="en-US" b="1" dirty="0">
                <a:solidFill>
                  <a:srgbClr val="FFFF00"/>
                </a:solidFill>
              </a:rPr>
              <a:t>following conditions:</a:t>
            </a:r>
            <a:r>
              <a:rPr lang="en-US" dirty="0">
                <a:solidFill>
                  <a:srgbClr val="FFFF00"/>
                </a:solidFill>
              </a:rPr>
              <a:t> ​</a:t>
            </a:r>
            <a:endParaRPr lang="en-US" i="1" dirty="0"/>
          </a:p>
          <a:p>
            <a:pPr fontAlgn="base"/>
            <a:r>
              <a:rPr lang="en-US" sz="2600" i="1" dirty="0">
                <a:solidFill>
                  <a:schemeClr val="bg1"/>
                </a:solidFill>
              </a:rPr>
              <a:t>1. All parties are fully conscious.​</a:t>
            </a:r>
          </a:p>
          <a:p>
            <a:pPr fontAlgn="base"/>
            <a:r>
              <a:rPr lang="en-US" sz="2600" i="1" dirty="0">
                <a:solidFill>
                  <a:schemeClr val="bg1"/>
                </a:solidFill>
              </a:rPr>
              <a:t>2. All parties are equally free to act.​</a:t>
            </a:r>
          </a:p>
          <a:p>
            <a:pPr fontAlgn="base"/>
            <a:r>
              <a:rPr lang="en-US" sz="2600" i="1" dirty="0">
                <a:solidFill>
                  <a:schemeClr val="bg1"/>
                </a:solidFill>
              </a:rPr>
              <a:t>3. All parties have positively and </a:t>
            </a:r>
          </a:p>
          <a:p>
            <a:pPr marL="0" indent="0" fontAlgn="base">
              <a:buNone/>
            </a:pPr>
            <a:r>
              <a:rPr lang="en-US" sz="2600" i="1" dirty="0">
                <a:solidFill>
                  <a:schemeClr val="bg1"/>
                </a:solidFill>
              </a:rPr>
              <a:t>clearly communicated their intent. </a:t>
            </a:r>
          </a:p>
          <a:p>
            <a:pPr marL="0" indent="0">
              <a:buNone/>
            </a:pPr>
            <a:endParaRPr lang="en-US" dirty="0"/>
          </a:p>
        </p:txBody>
      </p:sp>
      <p:pic>
        <p:nvPicPr>
          <p:cNvPr id="6" name="Picture 5" descr="Text&#10;&#10;Description automatically generated with medium confidence">
            <a:extLst>
              <a:ext uri="{FF2B5EF4-FFF2-40B4-BE49-F238E27FC236}">
                <a16:creationId xmlns:a16="http://schemas.microsoft.com/office/drawing/2014/main" id="{18ECA9DD-A186-5918-8E47-D01F98E02BD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20551" y="3813775"/>
            <a:ext cx="1928289" cy="2452489"/>
          </a:xfrm>
          <a:prstGeom prst="rect">
            <a:avLst/>
          </a:prstGeom>
          <a:ln w="57150">
            <a:solidFill>
              <a:srgbClr val="002060"/>
            </a:solidFill>
          </a:ln>
        </p:spPr>
      </p:pic>
      <p:pic>
        <p:nvPicPr>
          <p:cNvPr id="7" name="Graphic 6" descr="Comment Important with solid fill">
            <a:extLst>
              <a:ext uri="{FF2B5EF4-FFF2-40B4-BE49-F238E27FC236}">
                <a16:creationId xmlns:a16="http://schemas.microsoft.com/office/drawing/2014/main" id="{F12BEA84-6530-FB66-DCA5-A486BC492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44714" y="314211"/>
            <a:ext cx="1445870" cy="1445870"/>
          </a:xfrm>
          <a:prstGeom prst="rect">
            <a:avLst/>
          </a:prstGeom>
        </p:spPr>
      </p:pic>
      <p:sp>
        <p:nvSpPr>
          <p:cNvPr id="9" name="TextBox 8">
            <a:extLst>
              <a:ext uri="{FF2B5EF4-FFF2-40B4-BE49-F238E27FC236}">
                <a16:creationId xmlns:a16="http://schemas.microsoft.com/office/drawing/2014/main" id="{DFACBDAB-5BEC-0EA5-A957-A823AA56D18B}"/>
              </a:ext>
            </a:extLst>
          </p:cNvPr>
          <p:cNvSpPr txBox="1"/>
          <p:nvPr/>
        </p:nvSpPr>
        <p:spPr>
          <a:xfrm>
            <a:off x="222422" y="1416144"/>
            <a:ext cx="5498677" cy="5262979"/>
          </a:xfrm>
          <a:prstGeom prst="rect">
            <a:avLst/>
          </a:prstGeom>
          <a:solidFill>
            <a:schemeClr val="accent5">
              <a:lumMod val="60000"/>
              <a:lumOff val="40000"/>
            </a:schemeClr>
          </a:solidFill>
        </p:spPr>
        <p:txBody>
          <a:bodyPr wrap="square" rtlCol="0">
            <a:spAutoFit/>
          </a:bodyPr>
          <a:lstStyle/>
          <a:p>
            <a:pPr algn="ctr"/>
            <a:r>
              <a:rPr lang="en-US" sz="2400" b="1" i="1" u="none" strike="noStrike" dirty="0">
                <a:effectLst/>
                <a:latin typeface="var(--richTextHeaderFont)"/>
              </a:rPr>
              <a:t>How does consent work in real life?</a:t>
            </a:r>
          </a:p>
          <a:p>
            <a:pPr algn="l"/>
            <a:endParaRPr lang="en-US" sz="800" b="1" i="1" u="none" strike="noStrike" dirty="0">
              <a:effectLst/>
              <a:latin typeface="var(--richTextHeaderFont)"/>
            </a:endParaRPr>
          </a:p>
          <a:p>
            <a:pPr algn="l"/>
            <a:r>
              <a:rPr lang="en-US" u="none" strike="noStrike" dirty="0">
                <a:solidFill>
                  <a:srgbClr val="141414"/>
                </a:solidFill>
                <a:effectLst/>
                <a:latin typeface="Public Sans"/>
              </a:rPr>
              <a:t>When you’re engaging in intimate activity, the </a:t>
            </a:r>
            <a:r>
              <a:rPr lang="en-US" b="1" u="none" strike="noStrike" dirty="0">
                <a:solidFill>
                  <a:srgbClr val="141414"/>
                </a:solidFill>
                <a:effectLst/>
                <a:latin typeface="Public Sans"/>
              </a:rPr>
              <a:t>most important part of consent is </a:t>
            </a:r>
            <a:r>
              <a:rPr lang="en-US" b="1" u="none" strike="noStrike" dirty="0">
                <a:effectLst/>
                <a:highlight>
                  <a:srgbClr val="FFFF00"/>
                </a:highlight>
                <a:latin typeface="Public Sans"/>
              </a:rPr>
              <a:t>communication</a:t>
            </a:r>
            <a:r>
              <a:rPr lang="en-US" u="none" strike="noStrike" dirty="0">
                <a:effectLst/>
                <a:latin typeface="Public Sans"/>
              </a:rPr>
              <a:t>. </a:t>
            </a:r>
            <a:r>
              <a:rPr lang="en-US" dirty="0">
                <a:solidFill>
                  <a:srgbClr val="141414"/>
                </a:solidFill>
                <a:latin typeface="Public Sans"/>
              </a:rPr>
              <a:t>C</a:t>
            </a:r>
            <a:r>
              <a:rPr lang="en-US" u="none" strike="noStrike" dirty="0">
                <a:solidFill>
                  <a:srgbClr val="141414"/>
                </a:solidFill>
                <a:effectLst/>
                <a:latin typeface="Public Sans"/>
              </a:rPr>
              <a:t>onsent needs to happen every time and in every instance. Giving consent for one activity, one time, does not mean giving consent for increased or recurring sexual contact. For example, agreeing to kiss someone doesn’t give that person permission to remove your clothes.</a:t>
            </a:r>
          </a:p>
          <a:p>
            <a:pPr algn="l"/>
            <a:endParaRPr lang="en-US" u="none" strike="noStrike" dirty="0">
              <a:solidFill>
                <a:srgbClr val="141414"/>
              </a:solidFill>
              <a:effectLst/>
              <a:latin typeface="Public Sans"/>
            </a:endParaRPr>
          </a:p>
          <a:p>
            <a:pPr algn="l"/>
            <a:endParaRPr lang="en-US" sz="800" u="none" strike="noStrike" dirty="0">
              <a:solidFill>
                <a:srgbClr val="141414"/>
              </a:solidFill>
              <a:effectLst/>
              <a:latin typeface="Public Sans"/>
            </a:endParaRPr>
          </a:p>
          <a:p>
            <a:r>
              <a:rPr lang="en-US" dirty="0">
                <a:solidFill>
                  <a:srgbClr val="141414"/>
                </a:solidFill>
                <a:highlight>
                  <a:srgbClr val="FFFF00"/>
                </a:highlight>
                <a:latin typeface="Public Sans"/>
              </a:rPr>
              <a:t>CONSENT EXAMPLE: </a:t>
            </a:r>
            <a:r>
              <a:rPr lang="en-US" b="0" i="0" u="none" strike="noStrike" dirty="0">
                <a:solidFill>
                  <a:srgbClr val="141414"/>
                </a:solidFill>
                <a:effectLst/>
                <a:latin typeface="Public Sans"/>
              </a:rPr>
              <a:t>Communicating when you change the type or degree of intimate activity with phrases like “Is this OK?” Always, </a:t>
            </a:r>
            <a:r>
              <a:rPr lang="en-US" b="0" dirty="0">
                <a:solidFill>
                  <a:srgbClr val="141414"/>
                </a:solidFill>
                <a:latin typeface="Public Sans"/>
              </a:rPr>
              <a:t>c</a:t>
            </a:r>
            <a:r>
              <a:rPr lang="en-US" i="0" u="none" strike="noStrike" dirty="0">
                <a:solidFill>
                  <a:srgbClr val="141414"/>
                </a:solidFill>
                <a:effectLst/>
                <a:latin typeface="Public Sans"/>
              </a:rPr>
              <a:t>learly communicate with your partner that you are no longer comfortable with this activity and wish to stop.</a:t>
            </a:r>
          </a:p>
          <a:p>
            <a:endParaRPr lang="en-US" sz="800" i="0" u="none" strike="noStrike" dirty="0">
              <a:solidFill>
                <a:srgbClr val="141414"/>
              </a:solidFill>
              <a:effectLst/>
              <a:latin typeface="Public Sans"/>
            </a:endParaRPr>
          </a:p>
          <a:p>
            <a:r>
              <a:rPr lang="en-US" b="0" i="0" u="none" strike="noStrike" dirty="0">
                <a:solidFill>
                  <a:srgbClr val="141414"/>
                </a:solidFill>
                <a:effectLst/>
                <a:highlight>
                  <a:srgbClr val="FFFF00"/>
                </a:highlight>
                <a:latin typeface="Public Sans"/>
              </a:rPr>
              <a:t>NO CONSENT EXAMPLE</a:t>
            </a:r>
            <a:r>
              <a:rPr lang="en-US" b="0" i="0" u="none" strike="noStrike" dirty="0">
                <a:solidFill>
                  <a:srgbClr val="141414"/>
                </a:solidFill>
                <a:effectLst/>
                <a:latin typeface="Public Sans"/>
              </a:rPr>
              <a:t>: Assuming you have permission to engage in intimate behavior because you’ve done it in the past</a:t>
            </a:r>
          </a:p>
        </p:txBody>
      </p:sp>
      <p:pic>
        <p:nvPicPr>
          <p:cNvPr id="16" name="Graphic 15" descr="Lightbulb with solid fill">
            <a:extLst>
              <a:ext uri="{FF2B5EF4-FFF2-40B4-BE49-F238E27FC236}">
                <a16:creationId xmlns:a16="http://schemas.microsoft.com/office/drawing/2014/main" id="{C111022E-096F-6E94-7309-A8C7196B66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2682" y="194221"/>
            <a:ext cx="914400" cy="914400"/>
          </a:xfrm>
          <a:prstGeom prst="rect">
            <a:avLst/>
          </a:prstGeom>
        </p:spPr>
      </p:pic>
    </p:spTree>
    <p:extLst>
      <p:ext uri="{BB962C8B-B14F-4D97-AF65-F5344CB8AC3E}">
        <p14:creationId xmlns:p14="http://schemas.microsoft.com/office/powerpoint/2010/main" val="3774373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8C696-961A-9C94-BC44-6540E77C5443}"/>
              </a:ext>
            </a:extLst>
          </p:cNvPr>
          <p:cNvSpPr>
            <a:spLocks noGrp="1"/>
          </p:cNvSpPr>
          <p:nvPr>
            <p:ph type="title"/>
          </p:nvPr>
        </p:nvSpPr>
        <p:spPr>
          <a:solidFill>
            <a:srgbClr val="0070C0"/>
          </a:solidFill>
          <a:ln w="57150">
            <a:noFill/>
          </a:ln>
        </p:spPr>
        <p:txBody>
          <a:bodyPr>
            <a:normAutofit/>
          </a:bodyPr>
          <a:lstStyle/>
          <a:p>
            <a:r>
              <a:rPr lang="en-US" sz="4800" b="1" i="1" dirty="0">
                <a:solidFill>
                  <a:schemeClr val="bg1"/>
                </a:solidFill>
              </a:rPr>
              <a:t>Bystander Intervention</a:t>
            </a:r>
          </a:p>
        </p:txBody>
      </p:sp>
      <p:pic>
        <p:nvPicPr>
          <p:cNvPr id="4" name="Content Placeholder 3" descr="32585710_2120986018144649_3958265692767125504_o.jpg">
            <a:extLst>
              <a:ext uri="{FF2B5EF4-FFF2-40B4-BE49-F238E27FC236}">
                <a16:creationId xmlns:a16="http://schemas.microsoft.com/office/drawing/2014/main" id="{FD8AAC35-85B3-60B5-1EF8-84CF917CAFF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908682" y="1745057"/>
            <a:ext cx="6402916" cy="4802187"/>
          </a:xfrm>
          <a:prstGeom prst="rect">
            <a:avLst/>
          </a:prstGeom>
        </p:spPr>
      </p:pic>
      <p:pic>
        <p:nvPicPr>
          <p:cNvPr id="6" name="Picture 5">
            <a:extLst>
              <a:ext uri="{FF2B5EF4-FFF2-40B4-BE49-F238E27FC236}">
                <a16:creationId xmlns:a16="http://schemas.microsoft.com/office/drawing/2014/main" id="{B1C1D1C4-B710-9DE0-5FAE-F431BFC32696}"/>
              </a:ext>
            </a:extLst>
          </p:cNvPr>
          <p:cNvPicPr>
            <a:picLocks noChangeAspect="1"/>
          </p:cNvPicPr>
          <p:nvPr/>
        </p:nvPicPr>
        <p:blipFill>
          <a:blip r:embed="rId3"/>
          <a:stretch>
            <a:fillRect/>
          </a:stretch>
        </p:blipFill>
        <p:spPr>
          <a:xfrm>
            <a:off x="7892634" y="593542"/>
            <a:ext cx="2785798" cy="4630818"/>
          </a:xfrm>
          <a:prstGeom prst="rect">
            <a:avLst/>
          </a:prstGeom>
          <a:ln w="28575">
            <a:solidFill>
              <a:srgbClr val="C00000"/>
            </a:solidFill>
          </a:ln>
        </p:spPr>
      </p:pic>
      <p:sp>
        <p:nvSpPr>
          <p:cNvPr id="7" name="TextBox 6">
            <a:extLst>
              <a:ext uri="{FF2B5EF4-FFF2-40B4-BE49-F238E27FC236}">
                <a16:creationId xmlns:a16="http://schemas.microsoft.com/office/drawing/2014/main" id="{0CA2F55C-2DFA-BBE0-9683-65D57F0BF55B}"/>
              </a:ext>
            </a:extLst>
          </p:cNvPr>
          <p:cNvSpPr txBox="1"/>
          <p:nvPr/>
        </p:nvSpPr>
        <p:spPr>
          <a:xfrm>
            <a:off x="9537904" y="2038491"/>
            <a:ext cx="2471767" cy="707886"/>
          </a:xfrm>
          <a:prstGeom prst="rect">
            <a:avLst/>
          </a:prstGeom>
          <a:solidFill>
            <a:srgbClr val="0070C0"/>
          </a:solidFill>
          <a:ln w="28575">
            <a:solidFill>
              <a:srgbClr val="C00000"/>
            </a:solidFill>
          </a:ln>
        </p:spPr>
        <p:txBody>
          <a:bodyPr wrap="square" rtlCol="0">
            <a:spAutoFit/>
          </a:bodyPr>
          <a:lstStyle/>
          <a:p>
            <a:pPr algn="ctr"/>
            <a:r>
              <a:rPr lang="en-US" sz="2000" b="1" i="1" dirty="0">
                <a:solidFill>
                  <a:schemeClr val="bg1"/>
                </a:solidFill>
                <a:latin typeface="Arial Narrow" panose="020B0604020202020204" pitchFamily="34" charset="0"/>
                <a:cs typeface="Arial Narrow" panose="020B0604020202020204" pitchFamily="34" charset="0"/>
              </a:rPr>
              <a:t>Be a part of the SOLUTION</a:t>
            </a:r>
          </a:p>
        </p:txBody>
      </p:sp>
      <p:pic>
        <p:nvPicPr>
          <p:cNvPr id="5" name="Picture 4">
            <a:extLst>
              <a:ext uri="{FF2B5EF4-FFF2-40B4-BE49-F238E27FC236}">
                <a16:creationId xmlns:a16="http://schemas.microsoft.com/office/drawing/2014/main" id="{04D1B3C1-524F-5755-C8D8-B375E86C8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701924" y="4819509"/>
            <a:ext cx="4314659" cy="1673366"/>
          </a:xfrm>
          <a:prstGeom prst="rect">
            <a:avLst/>
          </a:prstGeom>
        </p:spPr>
      </p:pic>
      <p:pic>
        <p:nvPicPr>
          <p:cNvPr id="9" name="Picture 8" descr="A white and black speech bubbles&#10;&#10;Description automatically generated">
            <a:extLst>
              <a:ext uri="{FF2B5EF4-FFF2-40B4-BE49-F238E27FC236}">
                <a16:creationId xmlns:a16="http://schemas.microsoft.com/office/drawing/2014/main" id="{528ED167-38DA-FA9E-00EB-AFAD2CAF85A7}"/>
              </a:ext>
            </a:extLst>
          </p:cNvPr>
          <p:cNvPicPr>
            <a:picLocks noChangeAspect="1"/>
          </p:cNvPicPr>
          <p:nvPr/>
        </p:nvPicPr>
        <p:blipFill>
          <a:blip r:embed="rId5"/>
          <a:stretch>
            <a:fillRect/>
          </a:stretch>
        </p:blipFill>
        <p:spPr>
          <a:xfrm>
            <a:off x="8853040" y="365126"/>
            <a:ext cx="2016102" cy="1673365"/>
          </a:xfrm>
          <a:prstGeom prst="rect">
            <a:avLst/>
          </a:prstGeom>
        </p:spPr>
      </p:pic>
    </p:spTree>
    <p:extLst>
      <p:ext uri="{BB962C8B-B14F-4D97-AF65-F5344CB8AC3E}">
        <p14:creationId xmlns:p14="http://schemas.microsoft.com/office/powerpoint/2010/main" val="1085312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492" y="156194"/>
            <a:ext cx="8825658" cy="2571417"/>
          </a:xfrm>
          <a:solidFill>
            <a:srgbClr val="0070C0"/>
          </a:solidFill>
          <a:ln w="76200">
            <a:solidFill>
              <a:srgbClr val="002060"/>
            </a:solidFill>
          </a:ln>
        </p:spPr>
        <p:txBody>
          <a:bodyPr vert="horz" lIns="91440" tIns="45720" rIns="91440" bIns="45720" rtlCol="0" anchor="b">
            <a:normAutofit fontScale="90000"/>
          </a:bodyPr>
          <a:lstStyle/>
          <a:p>
            <a:pPr algn="ct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r>
              <a:rPr lang="en-US" sz="5400" b="1" i="1" dirty="0">
                <a:solidFill>
                  <a:schemeClr val="bg1"/>
                </a:solidFill>
                <a:latin typeface="Arial Narrow" panose="020B0604020202020204" pitchFamily="34" charset="0"/>
                <a:cs typeface="Arial Narrow" panose="020B0604020202020204" pitchFamily="34" charset="0"/>
              </a:rPr>
              <a:t>ANTI-HAZING POLICY</a:t>
            </a:r>
            <a:br>
              <a:rPr lang="en-US" sz="5400" b="1" i="1" dirty="0">
                <a:solidFill>
                  <a:schemeClr val="bg1"/>
                </a:solidFill>
                <a:latin typeface="Arial Narrow" panose="020B0604020202020204" pitchFamily="34" charset="0"/>
                <a:cs typeface="Arial Narrow" panose="020B0604020202020204" pitchFamily="34" charset="0"/>
              </a:rPr>
            </a:br>
            <a:br>
              <a:rPr lang="en-US" sz="5400" b="1" i="1" dirty="0">
                <a:solidFill>
                  <a:schemeClr val="bg1"/>
                </a:solidFill>
                <a:latin typeface="Arial Narrow" panose="020B0604020202020204" pitchFamily="34" charset="0"/>
                <a:cs typeface="Arial Narrow" panose="020B0604020202020204" pitchFamily="34" charset="0"/>
              </a:rPr>
            </a:br>
            <a:endParaRPr lang="en-US" sz="5400" b="1" i="1" dirty="0">
              <a:solidFill>
                <a:schemeClr val="bg1"/>
              </a:solidFill>
              <a:latin typeface="Arial Narrow" panose="020B0604020202020204" pitchFamily="34" charset="0"/>
              <a:cs typeface="Arial Narrow" panose="020B0604020202020204" pitchFamily="34" charset="0"/>
            </a:endParaRPr>
          </a:p>
        </p:txBody>
      </p:sp>
      <p:pic>
        <p:nvPicPr>
          <p:cNvPr id="6" name="Picture 5" descr="Graphical user interface, website&#10;&#10;Description automatically generated">
            <a:extLst>
              <a:ext uri="{FF2B5EF4-FFF2-40B4-BE49-F238E27FC236}">
                <a16:creationId xmlns:a16="http://schemas.microsoft.com/office/drawing/2014/main" id="{A6F069C3-4D7F-17FF-8BCB-F9F81E6EC1D6}"/>
              </a:ext>
            </a:extLst>
          </p:cNvPr>
          <p:cNvPicPr>
            <a:picLocks noChangeAspect="1"/>
          </p:cNvPicPr>
          <p:nvPr/>
        </p:nvPicPr>
        <p:blipFill>
          <a:blip r:embed="rId3"/>
          <a:stretch>
            <a:fillRect/>
          </a:stretch>
        </p:blipFill>
        <p:spPr>
          <a:xfrm>
            <a:off x="462529" y="1598445"/>
            <a:ext cx="6168611" cy="3424748"/>
          </a:xfrm>
          <a:prstGeom prst="rect">
            <a:avLst/>
          </a:prstGeom>
          <a:ln w="57150">
            <a:solidFill>
              <a:srgbClr val="002060"/>
            </a:solidFill>
          </a:ln>
        </p:spPr>
      </p:pic>
      <p:pic>
        <p:nvPicPr>
          <p:cNvPr id="10" name="Picture 9" descr="Graphical user interface, text, application&#10;&#10;Description automatically generated">
            <a:extLst>
              <a:ext uri="{FF2B5EF4-FFF2-40B4-BE49-F238E27FC236}">
                <a16:creationId xmlns:a16="http://schemas.microsoft.com/office/drawing/2014/main" id="{435A35D1-0160-854E-221E-EAA3CC67BA7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4417" y="4169862"/>
            <a:ext cx="6860728" cy="2437431"/>
          </a:xfrm>
          <a:prstGeom prst="rect">
            <a:avLst/>
          </a:prstGeom>
          <a:solidFill>
            <a:srgbClr val="002060"/>
          </a:solidFill>
          <a:ln w="57150">
            <a:solidFill>
              <a:srgbClr val="002060"/>
            </a:solidFill>
          </a:ln>
        </p:spPr>
      </p:pic>
      <p:sp>
        <p:nvSpPr>
          <p:cNvPr id="3" name="TextBox 2">
            <a:extLst>
              <a:ext uri="{FF2B5EF4-FFF2-40B4-BE49-F238E27FC236}">
                <a16:creationId xmlns:a16="http://schemas.microsoft.com/office/drawing/2014/main" id="{DCB98334-152C-4FF3-75A3-2523A36C47AF}"/>
              </a:ext>
            </a:extLst>
          </p:cNvPr>
          <p:cNvSpPr txBox="1"/>
          <p:nvPr/>
        </p:nvSpPr>
        <p:spPr>
          <a:xfrm>
            <a:off x="8192529" y="271582"/>
            <a:ext cx="3632886" cy="6309420"/>
          </a:xfrm>
          <a:prstGeom prst="rect">
            <a:avLst/>
          </a:prstGeom>
          <a:solidFill>
            <a:schemeClr val="accent1">
              <a:lumMod val="60000"/>
              <a:lumOff val="40000"/>
            </a:schemeClr>
          </a:solidFill>
          <a:ln w="57150">
            <a:solidFill>
              <a:srgbClr val="002060"/>
            </a:solidFill>
          </a:ln>
        </p:spPr>
        <p:txBody>
          <a:bodyPr wrap="square" rtlCol="0">
            <a:spAutoFit/>
          </a:bodyPr>
          <a:lstStyle/>
          <a:p>
            <a:pPr marL="0" indent="0" algn="ctr">
              <a:buNone/>
            </a:pPr>
            <a:r>
              <a:rPr lang="en-US" sz="2800" b="1" dirty="0">
                <a:solidFill>
                  <a:srgbClr val="002060"/>
                </a:solidFill>
                <a:latin typeface="Arial Black" panose="020B0604020202020204" pitchFamily="34" charset="0"/>
                <a:cs typeface="Arial Black" panose="020B0604020202020204" pitchFamily="34" charset="0"/>
              </a:rPr>
              <a:t>WHAT IS HAZING?</a:t>
            </a:r>
          </a:p>
          <a:p>
            <a:pPr marL="0" indent="0">
              <a:buNone/>
            </a:pPr>
            <a:endParaRPr lang="en-US" sz="800" dirty="0">
              <a:solidFill>
                <a:srgbClr val="002060"/>
              </a:solidFill>
              <a:cs typeface="Calibri"/>
            </a:endParaRPr>
          </a:p>
          <a:p>
            <a:pPr marL="0" indent="0">
              <a:buNone/>
            </a:pPr>
            <a:r>
              <a:rPr lang="en-US" sz="2000" dirty="0">
                <a:solidFill>
                  <a:srgbClr val="002060"/>
                </a:solidFill>
                <a:cs typeface="Calibri"/>
              </a:rPr>
              <a:t>The </a:t>
            </a:r>
            <a:r>
              <a:rPr lang="en-US" sz="2000" b="1" dirty="0">
                <a:solidFill>
                  <a:srgbClr val="002060"/>
                </a:solidFill>
                <a:cs typeface="Calibri"/>
              </a:rPr>
              <a:t>Ohio Revised Code</a:t>
            </a:r>
            <a:r>
              <a:rPr lang="en-US" sz="2000" dirty="0">
                <a:solidFill>
                  <a:srgbClr val="002060"/>
                </a:solidFill>
                <a:cs typeface="Calibri"/>
              </a:rPr>
              <a:t>, Section 2903.31 defines hazing as: "doing any act or coercing another, including the victim, to </a:t>
            </a:r>
            <a:r>
              <a:rPr lang="en-US" sz="2000" u="sng" dirty="0">
                <a:solidFill>
                  <a:srgbClr val="002060"/>
                </a:solidFill>
                <a:cs typeface="Calibri"/>
              </a:rPr>
              <a:t>do any act of initiation into any student or other organization</a:t>
            </a:r>
            <a:r>
              <a:rPr lang="en-US" sz="2000" dirty="0">
                <a:solidFill>
                  <a:srgbClr val="002060"/>
                </a:solidFill>
                <a:cs typeface="Calibri"/>
              </a:rPr>
              <a:t> or any act to continue or reinstate membership in or affiliation with any student or other organization that </a:t>
            </a:r>
            <a:r>
              <a:rPr lang="en-US" sz="2000" u="sng" dirty="0">
                <a:solidFill>
                  <a:srgbClr val="002060"/>
                </a:solidFill>
                <a:cs typeface="Calibri"/>
              </a:rPr>
              <a:t>causes or creates a substantial risk of causing mental or physical harm to any person</a:t>
            </a:r>
            <a:r>
              <a:rPr lang="en-US" sz="2000" dirty="0">
                <a:solidFill>
                  <a:srgbClr val="002060"/>
                </a:solidFill>
                <a:cs typeface="Calibri"/>
              </a:rPr>
              <a:t>, including coercing another to consume alcohol or a drug of abuse, as defined in section 3719.011 of the Revised Code. </a:t>
            </a:r>
          </a:p>
        </p:txBody>
      </p:sp>
      <p:pic>
        <p:nvPicPr>
          <p:cNvPr id="7" name="Graphic 6" descr="Scales of justice with solid fill">
            <a:extLst>
              <a:ext uri="{FF2B5EF4-FFF2-40B4-BE49-F238E27FC236}">
                <a16:creationId xmlns:a16="http://schemas.microsoft.com/office/drawing/2014/main" id="{80822AEF-1557-C829-4FB7-8D262C2866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78524" y="1441902"/>
            <a:ext cx="914400" cy="914400"/>
          </a:xfrm>
          <a:prstGeom prst="rect">
            <a:avLst/>
          </a:prstGeom>
        </p:spPr>
      </p:pic>
    </p:spTree>
    <p:extLst>
      <p:ext uri="{BB962C8B-B14F-4D97-AF65-F5344CB8AC3E}">
        <p14:creationId xmlns:p14="http://schemas.microsoft.com/office/powerpoint/2010/main" val="67788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8" name="Rectangle 57">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Freeform: Shape 65">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8" name="Rectangle 67">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806825" y="457201"/>
            <a:ext cx="2844800" cy="3588870"/>
          </a:xfrm>
        </p:spPr>
        <p:txBody>
          <a:bodyPr anchor="b">
            <a:normAutofit/>
          </a:bodyPr>
          <a:lstStyle/>
          <a:p>
            <a:pPr algn="r"/>
            <a:br>
              <a:rPr lang="en-US" sz="3100" b="1" u="sng" dirty="0">
                <a:solidFill>
                  <a:srgbClr val="FFFFFF"/>
                </a:solidFill>
              </a:rPr>
            </a:br>
            <a:r>
              <a:rPr lang="en-US" sz="3100" b="1" i="1" u="sng" dirty="0">
                <a:solidFill>
                  <a:srgbClr val="FFFFFF"/>
                </a:solidFill>
                <a:latin typeface="Arial Narrow" panose="020B0604020202020204" pitchFamily="34" charset="0"/>
                <a:cs typeface="Arial Narrow" panose="020B0604020202020204" pitchFamily="34" charset="0"/>
              </a:rPr>
              <a:t>Religious Expression</a:t>
            </a:r>
            <a:br>
              <a:rPr lang="en-US" sz="3100" b="1" i="1" dirty="0">
                <a:solidFill>
                  <a:srgbClr val="FFFFFF"/>
                </a:solidFill>
                <a:latin typeface="Arial Narrow" panose="020B0604020202020204" pitchFamily="34" charset="0"/>
                <a:cs typeface="Arial Narrow" panose="020B0604020202020204" pitchFamily="34" charset="0"/>
              </a:rPr>
            </a:br>
            <a:br>
              <a:rPr lang="en-US" sz="3100" dirty="0">
                <a:solidFill>
                  <a:srgbClr val="FFFFFF"/>
                </a:solidFill>
              </a:rPr>
            </a:br>
            <a:r>
              <a:rPr lang="en-US" sz="3100" dirty="0">
                <a:solidFill>
                  <a:srgbClr val="FFFFFF"/>
                </a:solidFill>
              </a:rPr>
              <a:t>	</a:t>
            </a:r>
            <a:r>
              <a:rPr lang="en-US" sz="3100" b="1" i="1" dirty="0">
                <a:solidFill>
                  <a:schemeClr val="accent6">
                    <a:lumMod val="60000"/>
                    <a:lumOff val="40000"/>
                  </a:schemeClr>
                </a:solidFill>
              </a:rPr>
              <a:t>Who We Are and What We Believe</a:t>
            </a:r>
            <a:br>
              <a:rPr lang="en-US" sz="3100" dirty="0">
                <a:solidFill>
                  <a:srgbClr val="FFFFFF"/>
                </a:solidFill>
              </a:rPr>
            </a:br>
            <a:endParaRPr lang="en-US" sz="3100" dirty="0">
              <a:solidFill>
                <a:srgbClr val="FFFFFF"/>
              </a:solidFill>
            </a:endParaRPr>
          </a:p>
        </p:txBody>
      </p:sp>
      <p:sp>
        <p:nvSpPr>
          <p:cNvPr id="7" name="Content Placeholder 6">
            <a:extLst>
              <a:ext uri="{FF2B5EF4-FFF2-40B4-BE49-F238E27FC236}">
                <a16:creationId xmlns:a16="http://schemas.microsoft.com/office/drawing/2014/main" id="{EBE9FD64-A22C-511C-A818-F5DEA8C7E4BE}"/>
              </a:ext>
            </a:extLst>
          </p:cNvPr>
          <p:cNvSpPr>
            <a:spLocks noGrp="1"/>
          </p:cNvSpPr>
          <p:nvPr>
            <p:ph idx="1"/>
          </p:nvPr>
        </p:nvSpPr>
        <p:spPr>
          <a:xfrm>
            <a:off x="4089792" y="67960"/>
            <a:ext cx="6590299" cy="6722071"/>
          </a:xfrm>
        </p:spPr>
        <p:txBody>
          <a:bodyPr anchor="ctr">
            <a:normAutofit fontScale="25000" lnSpcReduction="20000"/>
          </a:bodyPr>
          <a:lstStyle/>
          <a:p>
            <a:pPr marL="0" indent="0">
              <a:lnSpc>
                <a:spcPct val="220000"/>
              </a:lnSpc>
              <a:spcBef>
                <a:spcPts val="0"/>
              </a:spcBef>
              <a:buNone/>
            </a:pPr>
            <a:endParaRPr lang="en-US" sz="800" dirty="0"/>
          </a:p>
          <a:p>
            <a:pPr>
              <a:lnSpc>
                <a:spcPct val="120000"/>
              </a:lnSpc>
              <a:spcBef>
                <a:spcPts val="0"/>
              </a:spcBef>
            </a:pPr>
            <a:r>
              <a:rPr lang="en-US" sz="6400" dirty="0">
                <a:latin typeface="Arial Narrow" panose="020B0604020202020204" pitchFamily="34" charset="0"/>
                <a:cs typeface="Arial Narrow" panose="020B0604020202020204" pitchFamily="34" charset="0"/>
              </a:rPr>
              <a:t>Being of Wesleyan heritage, and a ministry of the Church of the Nazarene, we strive to be a learning community where grace is foundational, truth is pursued, and holiness is a way of life.  Furthermore, we attempt to make all policies and decisions within the doctrinal and moral convictions of the Church of the Nazarene as articulated within the Manual of the Church of the Nazarene (e.g., Articles of Faith, Covenant of Christian Conduct including the Statement on Human Sexuality and Marriage, Covenant of Christian Character, and the agreed upon Statement on Discrimination, 915). We also strive to provide a learning and living environment that promotes safety, transparency, personal integrity, civility, mutual respect and freedom from unlawful discrimination. </a:t>
            </a:r>
          </a:p>
          <a:p>
            <a:pPr marL="0" indent="0">
              <a:lnSpc>
                <a:spcPct val="120000"/>
              </a:lnSpc>
              <a:spcBef>
                <a:spcPts val="0"/>
              </a:spcBef>
              <a:buNone/>
            </a:pPr>
            <a:endParaRPr lang="en-US" sz="6400" dirty="0">
              <a:latin typeface="Arial Narrow" panose="020B0604020202020204" pitchFamily="34" charset="0"/>
              <a:cs typeface="Arial Narrow" panose="020B0604020202020204" pitchFamily="34" charset="0"/>
            </a:endParaRPr>
          </a:p>
          <a:p>
            <a:pPr>
              <a:lnSpc>
                <a:spcPct val="120000"/>
              </a:lnSpc>
              <a:spcBef>
                <a:spcPts val="0"/>
              </a:spcBef>
            </a:pPr>
            <a:r>
              <a:rPr lang="en-US" sz="6400" dirty="0">
                <a:latin typeface="Arial Narrow" panose="020B0604020202020204" pitchFamily="34" charset="0"/>
                <a:cs typeface="Arial Narrow" panose="020B0604020202020204" pitchFamily="34" charset="0"/>
              </a:rPr>
              <a:t>This integration of faith and learning is recognized by the United States and Ohio Constitutions and many state and federal laws. Therefore, it is a recognized right of religious educational institutions such as MVNU to incorporate religious beliefs into all aspects of university life and maintain faith-based standards of behavior which all community members voluntarily agree to follow.  </a:t>
            </a:r>
          </a:p>
          <a:p>
            <a:pPr marL="0" indent="0">
              <a:lnSpc>
                <a:spcPct val="120000"/>
              </a:lnSpc>
              <a:spcBef>
                <a:spcPts val="0"/>
              </a:spcBef>
              <a:buNone/>
            </a:pPr>
            <a:endParaRPr lang="en-US" sz="6400" dirty="0">
              <a:latin typeface="Arial Narrow" panose="020B0604020202020204" pitchFamily="34" charset="0"/>
              <a:cs typeface="Arial Narrow" panose="020B0604020202020204" pitchFamily="34" charset="0"/>
            </a:endParaRPr>
          </a:p>
          <a:p>
            <a:pPr>
              <a:lnSpc>
                <a:spcPct val="120000"/>
              </a:lnSpc>
              <a:spcBef>
                <a:spcPts val="0"/>
              </a:spcBef>
            </a:pPr>
            <a:r>
              <a:rPr lang="en-US" sz="6400" dirty="0">
                <a:latin typeface="Arial Narrow" panose="020B0604020202020204" pitchFamily="34" charset="0"/>
                <a:cs typeface="Arial Narrow" panose="020B0604020202020204" pitchFamily="34" charset="0"/>
              </a:rPr>
              <a:t>MVNU seeks to recruit students of the Christian faith and to create an institutional environment conducive to their growth in Christ; however, we do not require that students be confessing Christians. We welcome and value students of every background and faith. As a Christian community, we expect that all of our students will respect the nature of our community, learn about our traditions and participate in our community practices. MVNU affirms that a Christian liberal arts education includes an understanding of and appreciation of the differences in faith, living, and practice.</a:t>
            </a:r>
          </a:p>
        </p:txBody>
      </p:sp>
      <p:pic>
        <p:nvPicPr>
          <p:cNvPr id="9" name="Picture 8">
            <a:extLst>
              <a:ext uri="{FF2B5EF4-FFF2-40B4-BE49-F238E27FC236}">
                <a16:creationId xmlns:a16="http://schemas.microsoft.com/office/drawing/2014/main" id="{55AEAC4C-4A29-EED9-7A2E-1C3CA302BD98}"/>
              </a:ext>
            </a:extLst>
          </p:cNvPr>
          <p:cNvPicPr>
            <a:picLocks noChangeAspect="1"/>
          </p:cNvPicPr>
          <p:nvPr/>
        </p:nvPicPr>
        <p:blipFill>
          <a:blip r:embed="rId2"/>
          <a:stretch>
            <a:fillRect/>
          </a:stretch>
        </p:blipFill>
        <p:spPr>
          <a:xfrm>
            <a:off x="584135" y="4816612"/>
            <a:ext cx="1464239" cy="1464239"/>
          </a:xfrm>
          <a:prstGeom prst="rect">
            <a:avLst/>
          </a:prstGeom>
          <a:ln w="76200">
            <a:solidFill>
              <a:schemeClr val="accent6">
                <a:lumMod val="50000"/>
              </a:schemeClr>
            </a:solidFill>
          </a:ln>
        </p:spPr>
      </p:pic>
      <p:pic>
        <p:nvPicPr>
          <p:cNvPr id="4" name="Graphic 3" descr="Home1 with solid fill">
            <a:extLst>
              <a:ext uri="{FF2B5EF4-FFF2-40B4-BE49-F238E27FC236}">
                <a16:creationId xmlns:a16="http://schemas.microsoft.com/office/drawing/2014/main" id="{42E4E1FD-12F4-EEBA-7AB5-BE5A113F8F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52791" y="2251636"/>
            <a:ext cx="1464240" cy="1464240"/>
          </a:xfrm>
          <a:prstGeom prst="rect">
            <a:avLst/>
          </a:prstGeom>
        </p:spPr>
      </p:pic>
      <p:sp>
        <p:nvSpPr>
          <p:cNvPr id="11" name="TextBox 10">
            <a:extLst>
              <a:ext uri="{FF2B5EF4-FFF2-40B4-BE49-F238E27FC236}">
                <a16:creationId xmlns:a16="http://schemas.microsoft.com/office/drawing/2014/main" id="{7DEEB984-53DF-E003-F48C-0D128F213CA8}"/>
              </a:ext>
            </a:extLst>
          </p:cNvPr>
          <p:cNvSpPr txBox="1"/>
          <p:nvPr/>
        </p:nvSpPr>
        <p:spPr>
          <a:xfrm>
            <a:off x="10642420" y="3722905"/>
            <a:ext cx="1284982" cy="646331"/>
          </a:xfrm>
          <a:prstGeom prst="rect">
            <a:avLst/>
          </a:prstGeom>
          <a:noFill/>
        </p:spPr>
        <p:txBody>
          <a:bodyPr wrap="square" rtlCol="0">
            <a:spAutoFit/>
          </a:bodyPr>
          <a:lstStyle/>
          <a:p>
            <a:pPr algn="ctr"/>
            <a:r>
              <a:rPr lang="en-US" b="1" dirty="0">
                <a:solidFill>
                  <a:schemeClr val="accent6">
                    <a:lumMod val="50000"/>
                  </a:schemeClr>
                </a:solidFill>
                <a:latin typeface="Baguet Script" pitchFamily="2" charset="77"/>
              </a:rPr>
              <a:t>Be a Good Neighbor</a:t>
            </a:r>
          </a:p>
        </p:txBody>
      </p:sp>
    </p:spTree>
    <p:extLst>
      <p:ext uri="{BB962C8B-B14F-4D97-AF65-F5344CB8AC3E}">
        <p14:creationId xmlns:p14="http://schemas.microsoft.com/office/powerpoint/2010/main" val="4647466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B14ED1-E0BC-2036-970D-DC857580BC2E}"/>
              </a:ext>
            </a:extLst>
          </p:cNvPr>
          <p:cNvSpPr txBox="1"/>
          <p:nvPr/>
        </p:nvSpPr>
        <p:spPr>
          <a:xfrm>
            <a:off x="491568" y="1230379"/>
            <a:ext cx="6415537" cy="4062651"/>
          </a:xfrm>
          <a:prstGeom prst="rect">
            <a:avLst/>
          </a:prstGeom>
          <a:solidFill>
            <a:srgbClr val="002060"/>
          </a:solidFill>
          <a:ln w="76200">
            <a:solidFill>
              <a:schemeClr val="accent6">
                <a:lumMod val="50000"/>
              </a:schemeClr>
            </a:solidFill>
          </a:ln>
        </p:spPr>
        <p:txBody>
          <a:bodyPr wrap="square">
            <a:spAutoFit/>
          </a:bodyPr>
          <a:lstStyle/>
          <a:p>
            <a:pPr marL="0" indent="0" algn="r">
              <a:buNone/>
            </a:pPr>
            <a:r>
              <a:rPr lang="en-US" sz="2400" b="1" i="1" dirty="0">
                <a:solidFill>
                  <a:schemeClr val="accent5">
                    <a:lumMod val="60000"/>
                    <a:lumOff val="40000"/>
                  </a:schemeClr>
                </a:solidFill>
                <a:latin typeface="Arial Narrow" panose="020B0604020202020204" pitchFamily="34" charset="0"/>
                <a:cs typeface="Arial Narrow" panose="020B0604020202020204" pitchFamily="34" charset="0"/>
              </a:rPr>
              <a:t>WHAT IS HAZING AT MVNU?</a:t>
            </a:r>
          </a:p>
          <a:p>
            <a:pPr marL="0" indent="0">
              <a:buNone/>
            </a:pPr>
            <a:endParaRPr lang="en-US" b="1" i="1" dirty="0">
              <a:solidFill>
                <a:schemeClr val="bg1"/>
              </a:solidFill>
              <a:cs typeface="Calibri"/>
            </a:endParaRPr>
          </a:p>
          <a:p>
            <a:pPr marL="0" indent="0">
              <a:buNone/>
            </a:pPr>
            <a:endParaRPr lang="en-US" sz="1800" b="1" i="1" dirty="0">
              <a:solidFill>
                <a:schemeClr val="bg1"/>
              </a:solidFill>
              <a:cs typeface="Calibri"/>
            </a:endParaRPr>
          </a:p>
          <a:p>
            <a:pPr marL="0" indent="0">
              <a:buNone/>
            </a:pPr>
            <a:r>
              <a:rPr lang="en-US" sz="1800" b="1" i="1" dirty="0">
                <a:solidFill>
                  <a:schemeClr val="bg1"/>
                </a:solidFill>
                <a:cs typeface="Calibri"/>
              </a:rPr>
              <a:t>MVNU </a:t>
            </a:r>
            <a:r>
              <a:rPr lang="en-US" sz="1800" dirty="0">
                <a:solidFill>
                  <a:schemeClr val="bg1"/>
                </a:solidFill>
                <a:cs typeface="Calibri"/>
              </a:rPr>
              <a:t>considers hazing to be any act which endangers the mental or physical health or safety of a student, or which destroys or removes public or private property for the purpose of initiation, admission into, or affiliation with, or as a condition for continued membership in a group or organization, whether the person subjecting to such behavior participates willingly or not. </a:t>
            </a:r>
          </a:p>
          <a:p>
            <a:pPr marL="0" indent="0">
              <a:buNone/>
            </a:pPr>
            <a:endParaRPr lang="en-US" sz="1800" dirty="0">
              <a:solidFill>
                <a:schemeClr val="bg1"/>
              </a:solidFill>
              <a:cs typeface="Calibri"/>
            </a:endParaRPr>
          </a:p>
          <a:p>
            <a:r>
              <a:rPr lang="en-US" sz="1800" dirty="0">
                <a:solidFill>
                  <a:schemeClr val="bg1"/>
                </a:solidFill>
                <a:ea typeface="+mn-lt"/>
                <a:cs typeface="+mn-lt"/>
              </a:rPr>
              <a:t>Hazing acts may be physical, mental, emotional or psychological, which subjects another, to anything which may abuse, mistreat, degrade, humiliate, discomfort, ridicule, harm, or intimidate.</a:t>
            </a:r>
            <a:endParaRPr lang="en-US" sz="1800" dirty="0">
              <a:solidFill>
                <a:schemeClr val="bg1"/>
              </a:solidFill>
              <a:cs typeface="Calibri"/>
            </a:endParaRPr>
          </a:p>
          <a:p>
            <a:pPr marL="0" indent="0">
              <a:buNone/>
            </a:pPr>
            <a:endParaRPr lang="en-US" sz="1800" dirty="0">
              <a:solidFill>
                <a:srgbClr val="002060"/>
              </a:solidFill>
              <a:cs typeface="Calibri"/>
            </a:endParaRPr>
          </a:p>
        </p:txBody>
      </p:sp>
      <p:sp>
        <p:nvSpPr>
          <p:cNvPr id="6" name="TextBox 5">
            <a:extLst>
              <a:ext uri="{FF2B5EF4-FFF2-40B4-BE49-F238E27FC236}">
                <a16:creationId xmlns:a16="http://schemas.microsoft.com/office/drawing/2014/main" id="{53EEF920-7369-E7AD-CBA9-2A87852A6FC4}"/>
              </a:ext>
            </a:extLst>
          </p:cNvPr>
          <p:cNvSpPr txBox="1"/>
          <p:nvPr/>
        </p:nvSpPr>
        <p:spPr>
          <a:xfrm>
            <a:off x="491568" y="5504073"/>
            <a:ext cx="6415537" cy="923330"/>
          </a:xfrm>
          <a:prstGeom prst="rect">
            <a:avLst/>
          </a:prstGeom>
          <a:solidFill>
            <a:schemeClr val="accent5">
              <a:lumMod val="60000"/>
              <a:lumOff val="40000"/>
            </a:schemeClr>
          </a:solidFill>
          <a:ln w="76200">
            <a:solidFill>
              <a:srgbClr val="00B0F0"/>
            </a:solidFill>
          </a:ln>
        </p:spPr>
        <p:txBody>
          <a:bodyPr wrap="square" rtlCol="0">
            <a:spAutoFit/>
          </a:bodyPr>
          <a:lstStyle/>
          <a:p>
            <a:pPr algn="ctr"/>
            <a:r>
              <a:rPr lang="en-US" sz="1800" dirty="0">
                <a:solidFill>
                  <a:srgbClr val="002060"/>
                </a:solidFill>
                <a:cs typeface="Arial Narrow" panose="020B0604020202020204" pitchFamily="34" charset="0"/>
              </a:rPr>
              <a:t>If a student does not complete this educational programming, they are </a:t>
            </a:r>
            <a:r>
              <a:rPr lang="en-US" b="1" dirty="0">
                <a:solidFill>
                  <a:srgbClr val="FFFF00"/>
                </a:solidFill>
                <a:cs typeface="Arial Narrow" panose="020B0604020202020204" pitchFamily="34" charset="0"/>
              </a:rPr>
              <a:t>PROHIBITED</a:t>
            </a:r>
            <a:r>
              <a:rPr lang="en-US" sz="1800" dirty="0">
                <a:solidFill>
                  <a:srgbClr val="002060"/>
                </a:solidFill>
                <a:cs typeface="Arial Narrow" panose="020B0604020202020204" pitchFamily="34" charset="0"/>
              </a:rPr>
              <a:t> from participating in a recognized organization until the programming is completed.</a:t>
            </a:r>
          </a:p>
        </p:txBody>
      </p:sp>
      <p:pic>
        <p:nvPicPr>
          <p:cNvPr id="12" name="Picture 11" descr="A blue and white logo&#10;&#10;Description automatically generated">
            <a:extLst>
              <a:ext uri="{FF2B5EF4-FFF2-40B4-BE49-F238E27FC236}">
                <a16:creationId xmlns:a16="http://schemas.microsoft.com/office/drawing/2014/main" id="{B8F8E93C-C507-2366-360B-295180BC39A3}"/>
              </a:ext>
            </a:extLst>
          </p:cNvPr>
          <p:cNvPicPr>
            <a:picLocks noChangeAspect="1"/>
          </p:cNvPicPr>
          <p:nvPr/>
        </p:nvPicPr>
        <p:blipFill>
          <a:blip r:embed="rId2"/>
          <a:stretch>
            <a:fillRect/>
          </a:stretch>
        </p:blipFill>
        <p:spPr>
          <a:xfrm>
            <a:off x="1126438" y="176983"/>
            <a:ext cx="1777399" cy="1777399"/>
          </a:xfrm>
          <a:prstGeom prst="rect">
            <a:avLst/>
          </a:prstGeom>
          <a:ln w="57150">
            <a:solidFill>
              <a:schemeClr val="accent6">
                <a:lumMod val="50000"/>
              </a:schemeClr>
            </a:solidFill>
          </a:ln>
        </p:spPr>
      </p:pic>
      <p:pic>
        <p:nvPicPr>
          <p:cNvPr id="13" name="Picture 12">
            <a:extLst>
              <a:ext uri="{FF2B5EF4-FFF2-40B4-BE49-F238E27FC236}">
                <a16:creationId xmlns:a16="http://schemas.microsoft.com/office/drawing/2014/main" id="{3FCD0269-84D7-9B28-59B7-BDF8B6A593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5773" y="176983"/>
            <a:ext cx="4314659" cy="1673366"/>
          </a:xfrm>
          <a:prstGeom prst="rect">
            <a:avLst/>
          </a:prstGeom>
        </p:spPr>
      </p:pic>
      <p:sp>
        <p:nvSpPr>
          <p:cNvPr id="14" name="TextBox 13">
            <a:extLst>
              <a:ext uri="{FF2B5EF4-FFF2-40B4-BE49-F238E27FC236}">
                <a16:creationId xmlns:a16="http://schemas.microsoft.com/office/drawing/2014/main" id="{2F085944-C8F0-9C2A-7549-8C35AAEA5AE8}"/>
              </a:ext>
            </a:extLst>
          </p:cNvPr>
          <p:cNvSpPr txBox="1"/>
          <p:nvPr/>
        </p:nvSpPr>
        <p:spPr>
          <a:xfrm>
            <a:off x="7485702" y="1954382"/>
            <a:ext cx="4114800" cy="1754326"/>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STUDENT REPORTING</a:t>
            </a:r>
            <a:endParaRPr lang="en-US" dirty="0">
              <a:solidFill>
                <a:srgbClr val="002060"/>
              </a:solidFill>
              <a:latin typeface="Franklin Gothic Medium Cond"/>
            </a:endParaRPr>
          </a:p>
          <a:p>
            <a:pPr algn="ctr">
              <a:buNone/>
            </a:pPr>
            <a:r>
              <a:rPr lang="en-US" sz="1600" dirty="0">
                <a:solidFill>
                  <a:srgbClr val="002060"/>
                </a:solidFill>
                <a:ea typeface="+mn-lt"/>
                <a:cs typeface="+mn-lt"/>
              </a:rPr>
              <a:t>• </a:t>
            </a:r>
            <a:r>
              <a:rPr lang="en-US" sz="1800" b="1" i="1" dirty="0">
                <a:solidFill>
                  <a:srgbClr val="002060"/>
                </a:solidFill>
                <a:latin typeface="Arial Narrow" panose="020B0604020202020204" pitchFamily="34" charset="0"/>
                <a:ea typeface="+mn-lt"/>
                <a:cs typeface="Arial Narrow" panose="020B0604020202020204" pitchFamily="34" charset="0"/>
              </a:rPr>
              <a:t>Student Life </a:t>
            </a:r>
            <a:r>
              <a:rPr lang="en-US" b="1" i="1" dirty="0">
                <a:solidFill>
                  <a:srgbClr val="002060"/>
                </a:solidFill>
                <a:latin typeface="Arial Narrow" panose="020B0604020202020204" pitchFamily="34" charset="0"/>
                <a:ea typeface="+mn-lt"/>
                <a:cs typeface="Arial Narrow" panose="020B0604020202020204" pitchFamily="34" charset="0"/>
              </a:rPr>
              <a:t>Office</a:t>
            </a:r>
            <a:endParaRPr lang="en-US" sz="1800" b="1" i="1" dirty="0">
              <a:solidFill>
                <a:srgbClr val="002060"/>
              </a:solidFill>
              <a:latin typeface="Arial Narrow" panose="020B0604020202020204" pitchFamily="34" charset="0"/>
              <a:ea typeface="+mn-lt"/>
              <a:cs typeface="Arial Narrow" panose="020B0604020202020204" pitchFamily="34" charset="0"/>
            </a:endParaRP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Campus Safety  </a:t>
            </a:r>
          </a:p>
          <a:p>
            <a:pPr algn="ctr">
              <a:buNone/>
            </a:pPr>
            <a:r>
              <a:rPr lang="en-US" sz="1800" b="1" i="1" dirty="0">
                <a:solidFill>
                  <a:srgbClr val="002060"/>
                </a:solidFill>
                <a:latin typeface="Arial Narrow" panose="020B0604020202020204" pitchFamily="34" charset="0"/>
                <a:ea typeface="+mn-lt"/>
                <a:cs typeface="Arial Narrow" panose="020B0604020202020204" pitchFamily="34" charset="0"/>
              </a:rPr>
              <a:t>• Anonymous reports via Hazing Reporting Form </a:t>
            </a:r>
          </a:p>
          <a:p>
            <a:pPr marL="0" indent="0" algn="ctr">
              <a:buNone/>
            </a:pPr>
            <a:r>
              <a:rPr lang="en-US" sz="1800" b="1" i="1" dirty="0">
                <a:solidFill>
                  <a:srgbClr val="002060"/>
                </a:solidFill>
                <a:latin typeface="Arial Narrow" panose="020B0604020202020204" pitchFamily="34" charset="0"/>
                <a:ea typeface="+mn-lt"/>
                <a:cs typeface="Arial Narrow" panose="020B0604020202020204" pitchFamily="34" charset="0"/>
              </a:rPr>
              <a:t>• </a:t>
            </a:r>
            <a:r>
              <a:rPr lang="en-US" b="1" i="1" dirty="0">
                <a:solidFill>
                  <a:srgbClr val="002060"/>
                </a:solidFill>
                <a:latin typeface="Arial Narrow" panose="020B0604020202020204" pitchFamily="34" charset="0"/>
                <a:ea typeface="+mn-lt"/>
                <a:cs typeface="Arial Narrow" panose="020B0604020202020204" pitchFamily="34" charset="0"/>
              </a:rPr>
              <a:t>If an e</a:t>
            </a:r>
            <a:r>
              <a:rPr lang="en-US" sz="1800" b="1" i="1" dirty="0">
                <a:solidFill>
                  <a:srgbClr val="002060"/>
                </a:solidFill>
                <a:latin typeface="Arial Narrow" panose="020B0604020202020204" pitchFamily="34" charset="0"/>
                <a:ea typeface="+mn-lt"/>
                <a:cs typeface="Arial Narrow" panose="020B0604020202020204" pitchFamily="34" charset="0"/>
              </a:rPr>
              <a:t>mergency call 911. </a:t>
            </a:r>
            <a:endParaRPr lang="en-US" sz="1800" b="1" i="1" dirty="0">
              <a:solidFill>
                <a:srgbClr val="002060"/>
              </a:solidFill>
              <a:latin typeface="Arial Narrow" panose="020B0604020202020204" pitchFamily="34" charset="0"/>
              <a:ea typeface="Calibri"/>
              <a:cs typeface="Arial Narrow" panose="020B0604020202020204" pitchFamily="34" charset="0"/>
            </a:endParaRPr>
          </a:p>
        </p:txBody>
      </p:sp>
      <p:sp>
        <p:nvSpPr>
          <p:cNvPr id="15" name="TextBox 14">
            <a:extLst>
              <a:ext uri="{FF2B5EF4-FFF2-40B4-BE49-F238E27FC236}">
                <a16:creationId xmlns:a16="http://schemas.microsoft.com/office/drawing/2014/main" id="{94A236A3-F385-FF6C-1DB6-94A33632B841}"/>
              </a:ext>
            </a:extLst>
          </p:cNvPr>
          <p:cNvSpPr txBox="1"/>
          <p:nvPr/>
        </p:nvSpPr>
        <p:spPr>
          <a:xfrm>
            <a:off x="7485702" y="3983913"/>
            <a:ext cx="4114800" cy="2401811"/>
          </a:xfrm>
          <a:prstGeom prst="rect">
            <a:avLst/>
          </a:prstGeom>
          <a:solidFill>
            <a:schemeClr val="accent5">
              <a:lumMod val="40000"/>
              <a:lumOff val="60000"/>
            </a:schemeClr>
          </a:solidFill>
          <a:ln w="57150">
            <a:solidFill>
              <a:schemeClr val="accent6">
                <a:lumMod val="50000"/>
              </a:schemeClr>
            </a:solidFill>
          </a:ln>
        </p:spPr>
        <p:txBody>
          <a:bodyPr wrap="square" rtlCol="0">
            <a:spAutoFit/>
          </a:bodyPr>
          <a:lstStyle/>
          <a:p>
            <a:pPr algn="ctr"/>
            <a:r>
              <a:rPr lang="en-US" sz="1800" b="1" dirty="0">
                <a:solidFill>
                  <a:srgbClr val="002060"/>
                </a:solidFill>
                <a:latin typeface="Franklin Gothic Medium Cond"/>
              </a:rPr>
              <a:t>EMPLOYEE REPORTING</a:t>
            </a:r>
            <a:endParaRPr lang="en-US" b="1" dirty="0">
              <a:solidFill>
                <a:srgbClr val="002060"/>
              </a:solidFill>
            </a:endParaRPr>
          </a:p>
          <a:p>
            <a:pPr algn="ctr">
              <a:lnSpc>
                <a:spcPct val="150000"/>
              </a:lnSpc>
            </a:pPr>
            <a:r>
              <a:rPr lang="en-US" sz="1800" b="1" i="1" dirty="0">
                <a:solidFill>
                  <a:srgbClr val="002060"/>
                </a:solidFill>
                <a:highlight>
                  <a:srgbClr val="FFFF00"/>
                </a:highlight>
                <a:latin typeface="Arial Narrow" panose="020B0604020202020204" pitchFamily="34" charset="0"/>
                <a:cs typeface="Arial Narrow" panose="020B0604020202020204" pitchFamily="34" charset="0"/>
              </a:rPr>
              <a:t>“Mandatory Reporter” </a:t>
            </a:r>
            <a:r>
              <a:rPr lang="en-US" sz="1800" b="1" dirty="0">
                <a:solidFill>
                  <a:srgbClr val="002060"/>
                </a:solidFill>
                <a:latin typeface="Arial Narrow" panose="020B0604020202020204" pitchFamily="34" charset="0"/>
                <a:cs typeface="Arial Narrow" panose="020B0604020202020204" pitchFamily="34" charset="0"/>
              </a:rPr>
              <a:t>– not anonymous </a:t>
            </a:r>
          </a:p>
          <a:p>
            <a:pPr marL="342900" indent="-342900">
              <a:lnSpc>
                <a:spcPct val="150000"/>
              </a:lnSpc>
              <a:buAutoNum type="arabicParenBoth"/>
            </a:pPr>
            <a:r>
              <a:rPr lang="en-US" b="1" i="1" dirty="0">
                <a:solidFill>
                  <a:srgbClr val="002060"/>
                </a:solidFill>
                <a:latin typeface="Arial Narrow" panose="020B0604020202020204" pitchFamily="34" charset="0"/>
                <a:cs typeface="Arial Narrow" panose="020B0604020202020204" pitchFamily="34" charset="0"/>
              </a:rPr>
              <a:t>E</a:t>
            </a:r>
            <a:r>
              <a:rPr lang="en-US" sz="1800" b="1" i="1" dirty="0">
                <a:solidFill>
                  <a:srgbClr val="002060"/>
                </a:solidFill>
                <a:latin typeface="Arial Narrow" panose="020B0604020202020204" pitchFamily="34" charset="0"/>
                <a:cs typeface="Arial Narrow" panose="020B0604020202020204" pitchFamily="34" charset="0"/>
              </a:rPr>
              <a:t>mployee of MVNU </a:t>
            </a:r>
          </a:p>
          <a:p>
            <a:pPr marL="342900" indent="-342900">
              <a:lnSpc>
                <a:spcPct val="150000"/>
              </a:lnSpc>
              <a:buAutoNum type="arabicParenBoth"/>
            </a:pPr>
            <a:r>
              <a:rPr lang="en-US" sz="1800" b="1" i="1" dirty="0">
                <a:solidFill>
                  <a:srgbClr val="002060"/>
                </a:solidFill>
                <a:latin typeface="Arial Narrow" panose="020B0604020202020204" pitchFamily="34" charset="0"/>
                <a:cs typeface="Arial Narrow" panose="020B0604020202020204" pitchFamily="34" charset="0"/>
              </a:rPr>
              <a:t>Any volunteer acting in an official capacity who advises or coaches student organizations</a:t>
            </a:r>
            <a:endParaRPr lang="en-US" dirty="0"/>
          </a:p>
        </p:txBody>
      </p:sp>
      <p:pic>
        <p:nvPicPr>
          <p:cNvPr id="17" name="Picture 16" descr="A blue paw print with flames&#10;&#10;Description automatically generated">
            <a:extLst>
              <a:ext uri="{FF2B5EF4-FFF2-40B4-BE49-F238E27FC236}">
                <a16:creationId xmlns:a16="http://schemas.microsoft.com/office/drawing/2014/main" id="{C4D70F62-5865-16E0-C888-FB6EF98F2A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10308" y="408884"/>
            <a:ext cx="656798" cy="656798"/>
          </a:xfrm>
          <a:prstGeom prst="rect">
            <a:avLst/>
          </a:prstGeom>
        </p:spPr>
      </p:pic>
      <p:pic>
        <p:nvPicPr>
          <p:cNvPr id="18" name="Picture 17" descr="A blue paw print with flames&#10;&#10;Description automatically generated">
            <a:extLst>
              <a:ext uri="{FF2B5EF4-FFF2-40B4-BE49-F238E27FC236}">
                <a16:creationId xmlns:a16="http://schemas.microsoft.com/office/drawing/2014/main" id="{F34ACA9D-CD66-7875-6183-B1488AB3D4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20864" y="430597"/>
            <a:ext cx="656798" cy="656798"/>
          </a:xfrm>
          <a:prstGeom prst="rect">
            <a:avLst/>
          </a:prstGeom>
        </p:spPr>
      </p:pic>
      <p:pic>
        <p:nvPicPr>
          <p:cNvPr id="19" name="Picture 18" descr="A blue paw print with flames&#10;&#10;Description automatically generated">
            <a:extLst>
              <a:ext uri="{FF2B5EF4-FFF2-40B4-BE49-F238E27FC236}">
                <a16:creationId xmlns:a16="http://schemas.microsoft.com/office/drawing/2014/main" id="{638DEA1B-0CBD-8F67-E8BA-27A9A8E19FF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2532" y="408884"/>
            <a:ext cx="656798" cy="656798"/>
          </a:xfrm>
          <a:prstGeom prst="rect">
            <a:avLst/>
          </a:prstGeom>
        </p:spPr>
      </p:pic>
    </p:spTree>
    <p:extLst>
      <p:ext uri="{BB962C8B-B14F-4D97-AF65-F5344CB8AC3E}">
        <p14:creationId xmlns:p14="http://schemas.microsoft.com/office/powerpoint/2010/main" val="215822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F1E12-D64A-55AF-CD37-95655702B57E}"/>
              </a:ext>
            </a:extLst>
          </p:cNvPr>
          <p:cNvSpPr>
            <a:spLocks noGrp="1"/>
          </p:cNvSpPr>
          <p:nvPr>
            <p:ph type="title"/>
          </p:nvPr>
        </p:nvSpPr>
        <p:spPr>
          <a:xfrm>
            <a:off x="363469" y="247051"/>
            <a:ext cx="5222943" cy="1524613"/>
          </a:xfrm>
          <a:solidFill>
            <a:srgbClr val="002060"/>
          </a:solidFill>
          <a:ln w="76200">
            <a:solidFill>
              <a:schemeClr val="accent6">
                <a:lumMod val="50000"/>
              </a:schemeClr>
            </a:solidFill>
          </a:ln>
        </p:spPr>
        <p:txBody>
          <a:bodyPr/>
          <a:lstStyle/>
          <a:p>
            <a:pPr algn="ctr"/>
            <a:r>
              <a:rPr lang="en-US" dirty="0">
                <a:solidFill>
                  <a:schemeClr val="bg1"/>
                </a:solidFill>
                <a:latin typeface="Berlin Sans FB" panose="020E0602020502020306" pitchFamily="34" charset="77"/>
              </a:rPr>
              <a:t>Hazing Penalties</a:t>
            </a:r>
          </a:p>
        </p:txBody>
      </p:sp>
      <p:pic>
        <p:nvPicPr>
          <p:cNvPr id="14" name="Picture 13">
            <a:extLst>
              <a:ext uri="{FF2B5EF4-FFF2-40B4-BE49-F238E27FC236}">
                <a16:creationId xmlns:a16="http://schemas.microsoft.com/office/drawing/2014/main" id="{E98C2E3B-5AB8-FB7B-EE29-DB8FAA2C1B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38200" y="3093985"/>
            <a:ext cx="2973766" cy="897215"/>
          </a:xfrm>
          <a:prstGeom prst="rect">
            <a:avLst/>
          </a:prstGeom>
        </p:spPr>
      </p:pic>
      <p:sp>
        <p:nvSpPr>
          <p:cNvPr id="17" name="TextBox 16">
            <a:extLst>
              <a:ext uri="{FF2B5EF4-FFF2-40B4-BE49-F238E27FC236}">
                <a16:creationId xmlns:a16="http://schemas.microsoft.com/office/drawing/2014/main" id="{0DE8DD16-EA6B-E729-FF60-CDE72014527A}"/>
              </a:ext>
            </a:extLst>
          </p:cNvPr>
          <p:cNvSpPr txBox="1"/>
          <p:nvPr/>
        </p:nvSpPr>
        <p:spPr>
          <a:xfrm>
            <a:off x="363469" y="1948240"/>
            <a:ext cx="5415049" cy="1015663"/>
          </a:xfrm>
          <a:prstGeom prst="rect">
            <a:avLst/>
          </a:prstGeom>
          <a:noFill/>
        </p:spPr>
        <p:txBody>
          <a:bodyPr wrap="square">
            <a:spAutoFit/>
          </a:bodyPr>
          <a:lstStyle/>
          <a:p>
            <a:r>
              <a:rPr lang="en-US" b="1" i="1" dirty="0">
                <a:solidFill>
                  <a:schemeClr val="bg1"/>
                </a:solidFill>
                <a:latin typeface="Arial Narrow" panose="020B0604020202020204" pitchFamily="34" charset="0"/>
                <a:cs typeface="Arial Narrow" panose="020B0604020202020204" pitchFamily="34" charset="0"/>
              </a:rPr>
              <a:t>RECKLESS PARTICIPATION</a:t>
            </a:r>
          </a:p>
          <a:p>
            <a:r>
              <a:rPr lang="en-US" sz="1400" b="1" i="1" dirty="0">
                <a:latin typeface="Arial Narrow" panose="020B0604020202020204" pitchFamily="34" charset="0"/>
                <a:cs typeface="Arial Narrow" panose="020B0604020202020204" pitchFamily="34" charset="0"/>
              </a:rPr>
              <a:t>Prohibits administrators, employees, faculty members, teachers, consultants, alumni or volunteers from recklessly permitting the hazing of any person associated with an institutional organization.</a:t>
            </a:r>
          </a:p>
        </p:txBody>
      </p:sp>
      <p:pic>
        <p:nvPicPr>
          <p:cNvPr id="18" name="Picture 17">
            <a:extLst>
              <a:ext uri="{FF2B5EF4-FFF2-40B4-BE49-F238E27FC236}">
                <a16:creationId xmlns:a16="http://schemas.microsoft.com/office/drawing/2014/main" id="{38ABFE79-EB4A-EB56-A176-6CBCC998957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17118"/>
            <a:ext cx="5190645" cy="3034655"/>
          </a:xfrm>
          <a:prstGeom prst="rect">
            <a:avLst/>
          </a:prstGeom>
          <a:ln w="38100">
            <a:solidFill>
              <a:schemeClr val="accent6">
                <a:lumMod val="50000"/>
              </a:schemeClr>
            </a:solidFill>
          </a:ln>
        </p:spPr>
      </p:pic>
      <p:sp>
        <p:nvSpPr>
          <p:cNvPr id="19" name="TextBox 18">
            <a:extLst>
              <a:ext uri="{FF2B5EF4-FFF2-40B4-BE49-F238E27FC236}">
                <a16:creationId xmlns:a16="http://schemas.microsoft.com/office/drawing/2014/main" id="{C79CC4F0-39AA-90C2-9A64-8B0B0946C615}"/>
              </a:ext>
            </a:extLst>
          </p:cNvPr>
          <p:cNvSpPr txBox="1"/>
          <p:nvPr/>
        </p:nvSpPr>
        <p:spPr>
          <a:xfrm rot="476154">
            <a:off x="9927256" y="593594"/>
            <a:ext cx="1795510" cy="1754326"/>
          </a:xfrm>
          <a:prstGeom prst="rect">
            <a:avLst/>
          </a:prstGeom>
          <a:solidFill>
            <a:schemeClr val="accent6">
              <a:lumMod val="40000"/>
              <a:lumOff val="60000"/>
            </a:schemeClr>
          </a:solidFill>
          <a:ln w="57150">
            <a:solidFill>
              <a:srgbClr val="002060"/>
            </a:solidFill>
          </a:ln>
        </p:spPr>
        <p:txBody>
          <a:bodyPr wrap="square" rtlCol="0">
            <a:spAutoFit/>
          </a:bodyPr>
          <a:lstStyle/>
          <a:p>
            <a:pPr algn="ctr"/>
            <a:r>
              <a:rPr lang="en-US" dirty="0">
                <a:latin typeface="Berlin Sans FB" panose="020E0602020502020306" pitchFamily="34" charset="77"/>
              </a:rPr>
              <a:t>Check out the Webpage @</a:t>
            </a:r>
          </a:p>
          <a:p>
            <a:pPr algn="ctr"/>
            <a:r>
              <a:rPr lang="en-US" dirty="0">
                <a:latin typeface="Berlin Sans FB" panose="020E0602020502020306" pitchFamily="34" charset="77"/>
              </a:rPr>
              <a:t>https://</a:t>
            </a:r>
            <a:r>
              <a:rPr lang="en-US" dirty="0" err="1">
                <a:latin typeface="Berlin Sans FB" panose="020E0602020502020306" pitchFamily="34" charset="77"/>
              </a:rPr>
              <a:t>www.mvnu.edu</a:t>
            </a:r>
            <a:r>
              <a:rPr lang="en-US" dirty="0">
                <a:latin typeface="Berlin Sans FB" panose="020E0602020502020306" pitchFamily="34" charset="77"/>
              </a:rPr>
              <a:t>/</a:t>
            </a:r>
            <a:r>
              <a:rPr lang="en-US" dirty="0" err="1">
                <a:latin typeface="Berlin Sans FB" panose="020E0602020502020306" pitchFamily="34" charset="77"/>
              </a:rPr>
              <a:t>studentlife</a:t>
            </a:r>
            <a:r>
              <a:rPr lang="en-US" dirty="0">
                <a:latin typeface="Berlin Sans FB" panose="020E0602020502020306" pitchFamily="34" charset="77"/>
              </a:rPr>
              <a:t>/</a:t>
            </a:r>
            <a:r>
              <a:rPr lang="en-US" dirty="0" err="1">
                <a:latin typeface="Berlin Sans FB" panose="020E0602020502020306" pitchFamily="34" charset="77"/>
              </a:rPr>
              <a:t>campuslife</a:t>
            </a:r>
            <a:r>
              <a:rPr lang="en-US" dirty="0">
                <a:latin typeface="Berlin Sans FB" panose="020E0602020502020306" pitchFamily="34" charset="77"/>
              </a:rPr>
              <a:t>/hazing</a:t>
            </a:r>
          </a:p>
        </p:txBody>
      </p:sp>
      <p:pic>
        <p:nvPicPr>
          <p:cNvPr id="21" name="Picture 20" descr="A screenshot of a website&#10;&#10;Description automatically generated">
            <a:extLst>
              <a:ext uri="{FF2B5EF4-FFF2-40B4-BE49-F238E27FC236}">
                <a16:creationId xmlns:a16="http://schemas.microsoft.com/office/drawing/2014/main" id="{5ECBB1B7-1F0E-3725-FA7D-15C2030830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7007" y="3251834"/>
            <a:ext cx="6911012" cy="1832632"/>
          </a:xfrm>
          <a:prstGeom prst="rect">
            <a:avLst/>
          </a:prstGeom>
          <a:ln w="76200">
            <a:solidFill>
              <a:schemeClr val="accent6">
                <a:lumMod val="50000"/>
              </a:schemeClr>
            </a:solidFill>
          </a:ln>
        </p:spPr>
      </p:pic>
      <p:sp>
        <p:nvSpPr>
          <p:cNvPr id="22" name="TextBox 21">
            <a:extLst>
              <a:ext uri="{FF2B5EF4-FFF2-40B4-BE49-F238E27FC236}">
                <a16:creationId xmlns:a16="http://schemas.microsoft.com/office/drawing/2014/main" id="{A6A9A7A9-F906-0DF9-C566-33153FC7A353}"/>
              </a:ext>
            </a:extLst>
          </p:cNvPr>
          <p:cNvSpPr txBox="1"/>
          <p:nvPr/>
        </p:nvSpPr>
        <p:spPr>
          <a:xfrm>
            <a:off x="366713" y="3902785"/>
            <a:ext cx="4305300" cy="1292662"/>
          </a:xfrm>
          <a:prstGeom prst="rect">
            <a:avLst/>
          </a:prstGeom>
          <a:noFill/>
        </p:spPr>
        <p:txBody>
          <a:bodyPr wrap="square" rtlCol="0">
            <a:spAutoFit/>
          </a:bodyPr>
          <a:lstStyle/>
          <a:p>
            <a:endParaRPr lang="en-US" b="1" i="1" dirty="0">
              <a:latin typeface="Arial Narrow" panose="020B0604020202020204" pitchFamily="34" charset="0"/>
              <a:cs typeface="Arial Narrow" panose="020B0604020202020204" pitchFamily="34" charset="0"/>
            </a:endParaRPr>
          </a:p>
          <a:p>
            <a:r>
              <a:rPr lang="en-US" sz="1800" b="1" i="1" dirty="0">
                <a:solidFill>
                  <a:schemeClr val="bg1"/>
                </a:solidFill>
                <a:latin typeface="Arial Narrow" panose="020B0604020202020204" pitchFamily="34" charset="0"/>
                <a:cs typeface="Arial Narrow" panose="020B0604020202020204" pitchFamily="34" charset="0"/>
              </a:rPr>
              <a:t>COERCEED CONSUMPTION</a:t>
            </a:r>
          </a:p>
          <a:p>
            <a:r>
              <a:rPr lang="en-US" sz="1400" b="1" i="1" dirty="0">
                <a:latin typeface="Arial Narrow" panose="020B0604020202020204" pitchFamily="34" charset="0"/>
                <a:cs typeface="Arial Narrow" panose="020B0604020202020204" pitchFamily="34" charset="0"/>
              </a:rPr>
              <a:t>Prohibits hazing that involves “coerced consumption of alcohol or drugs of abuse resulting in serious physical harm to that person.”</a:t>
            </a:r>
          </a:p>
        </p:txBody>
      </p:sp>
      <p:pic>
        <p:nvPicPr>
          <p:cNvPr id="25" name="Picture 24">
            <a:extLst>
              <a:ext uri="{FF2B5EF4-FFF2-40B4-BE49-F238E27FC236}">
                <a16:creationId xmlns:a16="http://schemas.microsoft.com/office/drawing/2014/main" id="{097B1920-173D-4DAF-4D51-933C56DE1D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6713" y="5195447"/>
            <a:ext cx="7772400" cy="1157379"/>
          </a:xfrm>
          <a:prstGeom prst="rect">
            <a:avLst/>
          </a:prstGeom>
        </p:spPr>
      </p:pic>
      <p:pic>
        <p:nvPicPr>
          <p:cNvPr id="33" name="Picture 32" descr="A blue and white sign&#10;&#10;Description automatically generated">
            <a:extLst>
              <a:ext uri="{FF2B5EF4-FFF2-40B4-BE49-F238E27FC236}">
                <a16:creationId xmlns:a16="http://schemas.microsoft.com/office/drawing/2014/main" id="{7C091E29-35DD-9CFF-B88E-63F0691A4D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72325" y="5451501"/>
            <a:ext cx="4847380" cy="1114897"/>
          </a:xfrm>
          <a:prstGeom prst="rect">
            <a:avLst/>
          </a:prstGeom>
          <a:ln w="57150">
            <a:solidFill>
              <a:srgbClr val="002060"/>
            </a:solidFill>
          </a:ln>
        </p:spPr>
      </p:pic>
      <p:pic>
        <p:nvPicPr>
          <p:cNvPr id="35" name="Graphic 34" descr="Arrow: Straight with solid fill">
            <a:extLst>
              <a:ext uri="{FF2B5EF4-FFF2-40B4-BE49-F238E27FC236}">
                <a16:creationId xmlns:a16="http://schemas.microsoft.com/office/drawing/2014/main" id="{9AC448EF-497B-3505-F195-C2C4613953A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471988" y="1645629"/>
            <a:ext cx="1624012" cy="914400"/>
          </a:xfrm>
          <a:prstGeom prst="rect">
            <a:avLst/>
          </a:prstGeom>
        </p:spPr>
      </p:pic>
    </p:spTree>
    <p:extLst>
      <p:ext uri="{BB962C8B-B14F-4D97-AF65-F5344CB8AC3E}">
        <p14:creationId xmlns:p14="http://schemas.microsoft.com/office/powerpoint/2010/main" val="41852740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BFDC535F-AC0A-417D-96AB-6706BECACD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726" cy="6858000"/>
          </a:xfrm>
          <a:prstGeom prst="rect">
            <a:avLst/>
          </a:prstGeom>
          <a:solidFill>
            <a:srgbClr val="6C5C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97AAAF8E-31DB-4148-8FCA-4D8233D691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5953" y="484068"/>
            <a:ext cx="6898027" cy="58893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phone&#10;&#10;Description automatically generated">
            <a:extLst>
              <a:ext uri="{FF2B5EF4-FFF2-40B4-BE49-F238E27FC236}">
                <a16:creationId xmlns:a16="http://schemas.microsoft.com/office/drawing/2014/main" id="{D85C05D2-33AF-1634-2CCE-73E8EAC817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949" y="806752"/>
            <a:ext cx="3277455" cy="5243929"/>
          </a:xfrm>
          <a:prstGeom prst="rect">
            <a:avLst/>
          </a:prstGeom>
          <a:ln w="76200">
            <a:solidFill>
              <a:srgbClr val="002060"/>
            </a:solidFill>
          </a:ln>
        </p:spPr>
      </p:pic>
      <p:sp>
        <p:nvSpPr>
          <p:cNvPr id="54" name="Rectangle 53">
            <a:extLst>
              <a:ext uri="{FF2B5EF4-FFF2-40B4-BE49-F238E27FC236}">
                <a16:creationId xmlns:a16="http://schemas.microsoft.com/office/drawing/2014/main" id="{AA274328-4774-4DF9-BA53-452565122F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84069"/>
            <a:ext cx="4145975" cy="349989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ell phone&#10;&#10;Description automatically generated">
            <a:extLst>
              <a:ext uri="{FF2B5EF4-FFF2-40B4-BE49-F238E27FC236}">
                <a16:creationId xmlns:a16="http://schemas.microsoft.com/office/drawing/2014/main" id="{BE99DD2F-845E-11B3-E8D7-AEB0AD1300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3818322" y="260521"/>
            <a:ext cx="3807576" cy="4135119"/>
          </a:xfrm>
          <a:prstGeom prst="rect">
            <a:avLst/>
          </a:prstGeom>
          <a:ln w="57150">
            <a:solidFill>
              <a:srgbClr val="002060"/>
            </a:solidFill>
          </a:ln>
        </p:spPr>
      </p:pic>
      <p:sp>
        <p:nvSpPr>
          <p:cNvPr id="56" name="Rectangle 55">
            <a:extLst>
              <a:ext uri="{FF2B5EF4-FFF2-40B4-BE49-F238E27FC236}">
                <a16:creationId xmlns:a16="http://schemas.microsoft.com/office/drawing/2014/main" id="{01C7B46D-2FEF-4FAA-915B-8B21A66BB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1393" y="4144834"/>
            <a:ext cx="4145975" cy="221151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keyboard with a green key&#10;&#10;Description automatically generated">
            <a:extLst>
              <a:ext uri="{FF2B5EF4-FFF2-40B4-BE49-F238E27FC236}">
                <a16:creationId xmlns:a16="http://schemas.microsoft.com/office/drawing/2014/main" id="{25994145-5EA6-A606-C4F5-5ACC93D1DE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541033" y="101643"/>
            <a:ext cx="2015776" cy="2189173"/>
          </a:xfrm>
          <a:custGeom>
            <a:avLst/>
            <a:gdLst>
              <a:gd name="connsiteX0" fmla="*/ 0 w 2015776"/>
              <a:gd name="connsiteY0" fmla="*/ 0 h 2189173"/>
              <a:gd name="connsiteX1" fmla="*/ 712241 w 2015776"/>
              <a:gd name="connsiteY1" fmla="*/ 0 h 2189173"/>
              <a:gd name="connsiteX2" fmla="*/ 1404324 w 2015776"/>
              <a:gd name="connsiteY2" fmla="*/ 0 h 2189173"/>
              <a:gd name="connsiteX3" fmla="*/ 2015776 w 2015776"/>
              <a:gd name="connsiteY3" fmla="*/ 0 h 2189173"/>
              <a:gd name="connsiteX4" fmla="*/ 2015776 w 2015776"/>
              <a:gd name="connsiteY4" fmla="*/ 481618 h 2189173"/>
              <a:gd name="connsiteX5" fmla="*/ 2015776 w 2015776"/>
              <a:gd name="connsiteY5" fmla="*/ 1072695 h 2189173"/>
              <a:gd name="connsiteX6" fmla="*/ 2015776 w 2015776"/>
              <a:gd name="connsiteY6" fmla="*/ 1619988 h 2189173"/>
              <a:gd name="connsiteX7" fmla="*/ 2015776 w 2015776"/>
              <a:gd name="connsiteY7" fmla="*/ 2189173 h 2189173"/>
              <a:gd name="connsiteX8" fmla="*/ 1343851 w 2015776"/>
              <a:gd name="connsiteY8" fmla="*/ 2189173 h 2189173"/>
              <a:gd name="connsiteX9" fmla="*/ 732399 w 2015776"/>
              <a:gd name="connsiteY9" fmla="*/ 2189173 h 2189173"/>
              <a:gd name="connsiteX10" fmla="*/ 0 w 2015776"/>
              <a:gd name="connsiteY10" fmla="*/ 2189173 h 2189173"/>
              <a:gd name="connsiteX11" fmla="*/ 0 w 2015776"/>
              <a:gd name="connsiteY11" fmla="*/ 1619988 h 2189173"/>
              <a:gd name="connsiteX12" fmla="*/ 0 w 2015776"/>
              <a:gd name="connsiteY12" fmla="*/ 1138370 h 2189173"/>
              <a:gd name="connsiteX13" fmla="*/ 0 w 2015776"/>
              <a:gd name="connsiteY13" fmla="*/ 612968 h 2189173"/>
              <a:gd name="connsiteX14" fmla="*/ 0 w 2015776"/>
              <a:gd name="connsiteY14" fmla="*/ 0 h 218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15776" h="2189173" fill="none" extrusionOk="0">
                <a:moveTo>
                  <a:pt x="0" y="0"/>
                </a:moveTo>
                <a:cubicBezTo>
                  <a:pt x="292426" y="29314"/>
                  <a:pt x="360338" y="-9170"/>
                  <a:pt x="712241" y="0"/>
                </a:cubicBezTo>
                <a:cubicBezTo>
                  <a:pt x="1064144" y="9170"/>
                  <a:pt x="1259291" y="-22205"/>
                  <a:pt x="1404324" y="0"/>
                </a:cubicBezTo>
                <a:cubicBezTo>
                  <a:pt x="1549357" y="22205"/>
                  <a:pt x="1794413" y="9035"/>
                  <a:pt x="2015776" y="0"/>
                </a:cubicBezTo>
                <a:cubicBezTo>
                  <a:pt x="2018507" y="138989"/>
                  <a:pt x="2030012" y="336765"/>
                  <a:pt x="2015776" y="481618"/>
                </a:cubicBezTo>
                <a:cubicBezTo>
                  <a:pt x="2001540" y="626471"/>
                  <a:pt x="2016618" y="904199"/>
                  <a:pt x="2015776" y="1072695"/>
                </a:cubicBezTo>
                <a:cubicBezTo>
                  <a:pt x="2014934" y="1241191"/>
                  <a:pt x="2039321" y="1478331"/>
                  <a:pt x="2015776" y="1619988"/>
                </a:cubicBezTo>
                <a:cubicBezTo>
                  <a:pt x="1992231" y="1761645"/>
                  <a:pt x="2037045" y="1977707"/>
                  <a:pt x="2015776" y="2189173"/>
                </a:cubicBezTo>
                <a:cubicBezTo>
                  <a:pt x="1711087" y="2206653"/>
                  <a:pt x="1643976" y="2201990"/>
                  <a:pt x="1343851" y="2189173"/>
                </a:cubicBezTo>
                <a:cubicBezTo>
                  <a:pt x="1043726" y="2176356"/>
                  <a:pt x="878449" y="2206917"/>
                  <a:pt x="732399" y="2189173"/>
                </a:cubicBezTo>
                <a:cubicBezTo>
                  <a:pt x="586349" y="2171429"/>
                  <a:pt x="198574" y="2205595"/>
                  <a:pt x="0" y="2189173"/>
                </a:cubicBezTo>
                <a:cubicBezTo>
                  <a:pt x="-23874" y="1960644"/>
                  <a:pt x="21757" y="1793169"/>
                  <a:pt x="0" y="1619988"/>
                </a:cubicBezTo>
                <a:cubicBezTo>
                  <a:pt x="-21757" y="1446807"/>
                  <a:pt x="-14916" y="1328381"/>
                  <a:pt x="0" y="1138370"/>
                </a:cubicBezTo>
                <a:cubicBezTo>
                  <a:pt x="14916" y="948359"/>
                  <a:pt x="-5675" y="732022"/>
                  <a:pt x="0" y="612968"/>
                </a:cubicBezTo>
                <a:cubicBezTo>
                  <a:pt x="5675" y="493914"/>
                  <a:pt x="-3345" y="225407"/>
                  <a:pt x="0" y="0"/>
                </a:cubicBezTo>
                <a:close/>
              </a:path>
              <a:path w="2015776" h="2189173" stroke="0" extrusionOk="0">
                <a:moveTo>
                  <a:pt x="0" y="0"/>
                </a:moveTo>
                <a:cubicBezTo>
                  <a:pt x="193135" y="-24993"/>
                  <a:pt x="454030" y="1793"/>
                  <a:pt x="651768" y="0"/>
                </a:cubicBezTo>
                <a:cubicBezTo>
                  <a:pt x="849506" y="-1793"/>
                  <a:pt x="1035804" y="-13444"/>
                  <a:pt x="1263220" y="0"/>
                </a:cubicBezTo>
                <a:cubicBezTo>
                  <a:pt x="1490636" y="13444"/>
                  <a:pt x="1649214" y="-7834"/>
                  <a:pt x="2015776" y="0"/>
                </a:cubicBezTo>
                <a:cubicBezTo>
                  <a:pt x="2017894" y="170549"/>
                  <a:pt x="1993474" y="384323"/>
                  <a:pt x="2015776" y="525402"/>
                </a:cubicBezTo>
                <a:cubicBezTo>
                  <a:pt x="2038078" y="666481"/>
                  <a:pt x="2024293" y="898815"/>
                  <a:pt x="2015776" y="1028911"/>
                </a:cubicBezTo>
                <a:cubicBezTo>
                  <a:pt x="2007259" y="1159007"/>
                  <a:pt x="2027204" y="1388027"/>
                  <a:pt x="2015776" y="1532421"/>
                </a:cubicBezTo>
                <a:cubicBezTo>
                  <a:pt x="2004349" y="1676815"/>
                  <a:pt x="2017651" y="2057715"/>
                  <a:pt x="2015776" y="2189173"/>
                </a:cubicBezTo>
                <a:cubicBezTo>
                  <a:pt x="1769231" y="2171989"/>
                  <a:pt x="1608195" y="2162835"/>
                  <a:pt x="1343851" y="2189173"/>
                </a:cubicBezTo>
                <a:cubicBezTo>
                  <a:pt x="1079508" y="2215511"/>
                  <a:pt x="1003123" y="2201370"/>
                  <a:pt x="732399" y="2189173"/>
                </a:cubicBezTo>
                <a:cubicBezTo>
                  <a:pt x="461675" y="2176976"/>
                  <a:pt x="331364" y="2219635"/>
                  <a:pt x="0" y="2189173"/>
                </a:cubicBezTo>
                <a:cubicBezTo>
                  <a:pt x="2537" y="2059254"/>
                  <a:pt x="-17792" y="1832237"/>
                  <a:pt x="0" y="1641880"/>
                </a:cubicBezTo>
                <a:cubicBezTo>
                  <a:pt x="17792" y="1451523"/>
                  <a:pt x="3814" y="1303052"/>
                  <a:pt x="0" y="1072695"/>
                </a:cubicBezTo>
                <a:cubicBezTo>
                  <a:pt x="-3814" y="842338"/>
                  <a:pt x="7036" y="689755"/>
                  <a:pt x="0" y="547293"/>
                </a:cubicBezTo>
                <a:cubicBezTo>
                  <a:pt x="-7036" y="404831"/>
                  <a:pt x="-2151" y="172376"/>
                  <a:pt x="0" y="0"/>
                </a:cubicBezTo>
                <a:close/>
              </a:path>
            </a:pathLst>
          </a:custGeom>
          <a:ln w="57150">
            <a:solidFill>
              <a:srgbClr val="00206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14" name="Graphic 13" descr="Volleyball with solid fill">
            <a:extLst>
              <a:ext uri="{FF2B5EF4-FFF2-40B4-BE49-F238E27FC236}">
                <a16:creationId xmlns:a16="http://schemas.microsoft.com/office/drawing/2014/main" id="{1A69D07F-E86C-9015-D2DD-56E133F97F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00593" y="4554518"/>
            <a:ext cx="914400" cy="914400"/>
          </a:xfrm>
          <a:prstGeom prst="rect">
            <a:avLst/>
          </a:prstGeom>
        </p:spPr>
      </p:pic>
      <p:pic>
        <p:nvPicPr>
          <p:cNvPr id="16" name="Graphic 15" descr="Basketball with solid fill">
            <a:extLst>
              <a:ext uri="{FF2B5EF4-FFF2-40B4-BE49-F238E27FC236}">
                <a16:creationId xmlns:a16="http://schemas.microsoft.com/office/drawing/2014/main" id="{BB863AFE-C221-9058-6D8A-76EF4883EC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57542" y="4554518"/>
            <a:ext cx="914400" cy="914400"/>
          </a:xfrm>
          <a:prstGeom prst="rect">
            <a:avLst/>
          </a:prstGeom>
        </p:spPr>
      </p:pic>
      <p:pic>
        <p:nvPicPr>
          <p:cNvPr id="20" name="Graphic 19" descr="Cricket with solid fill">
            <a:extLst>
              <a:ext uri="{FF2B5EF4-FFF2-40B4-BE49-F238E27FC236}">
                <a16:creationId xmlns:a16="http://schemas.microsoft.com/office/drawing/2014/main" id="{C6F9F06B-35DB-BA04-9DA3-E258A1D5A6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402811" y="5399934"/>
            <a:ext cx="914400" cy="914400"/>
          </a:xfrm>
          <a:prstGeom prst="rect">
            <a:avLst/>
          </a:prstGeom>
        </p:spPr>
      </p:pic>
      <p:pic>
        <p:nvPicPr>
          <p:cNvPr id="27" name="Graphic 26" descr="Soccer ball with solid fill">
            <a:extLst>
              <a:ext uri="{FF2B5EF4-FFF2-40B4-BE49-F238E27FC236}">
                <a16:creationId xmlns:a16="http://schemas.microsoft.com/office/drawing/2014/main" id="{A07B24AA-97F4-1F2B-4CE8-41BDD889F23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33133" y="5468918"/>
            <a:ext cx="914400" cy="914400"/>
          </a:xfrm>
          <a:prstGeom prst="rect">
            <a:avLst/>
          </a:prstGeom>
        </p:spPr>
      </p:pic>
      <p:pic>
        <p:nvPicPr>
          <p:cNvPr id="42" name="Graphic 41" descr="Hurdle with solid fill">
            <a:extLst>
              <a:ext uri="{FF2B5EF4-FFF2-40B4-BE49-F238E27FC236}">
                <a16:creationId xmlns:a16="http://schemas.microsoft.com/office/drawing/2014/main" id="{4DFF20C1-C5FA-C79E-EB2E-E6FCF4330E0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05004" y="4539086"/>
            <a:ext cx="914400" cy="914400"/>
          </a:xfrm>
          <a:prstGeom prst="rect">
            <a:avLst/>
          </a:prstGeom>
        </p:spPr>
      </p:pic>
      <p:pic>
        <p:nvPicPr>
          <p:cNvPr id="46" name="Graphic 45" descr="Tennis with solid fill">
            <a:extLst>
              <a:ext uri="{FF2B5EF4-FFF2-40B4-BE49-F238E27FC236}">
                <a16:creationId xmlns:a16="http://schemas.microsoft.com/office/drawing/2014/main" id="{318D725D-AB9B-137C-0076-E3837D08C04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4004544" y="5453993"/>
            <a:ext cx="914400" cy="914400"/>
          </a:xfrm>
          <a:prstGeom prst="rect">
            <a:avLst/>
          </a:prstGeom>
        </p:spPr>
      </p:pic>
      <p:pic>
        <p:nvPicPr>
          <p:cNvPr id="48" name="Graphic 47" descr="Arrow: Rotate right with solid fill">
            <a:extLst>
              <a:ext uri="{FF2B5EF4-FFF2-40B4-BE49-F238E27FC236}">
                <a16:creationId xmlns:a16="http://schemas.microsoft.com/office/drawing/2014/main" id="{90E10AE8-AD84-EAEC-DDBC-B44DD7978C8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4355349">
            <a:off x="8941907" y="23451"/>
            <a:ext cx="2345555" cy="2345555"/>
          </a:xfrm>
          <a:prstGeom prst="rect">
            <a:avLst/>
          </a:prstGeom>
        </p:spPr>
      </p:pic>
      <p:pic>
        <p:nvPicPr>
          <p:cNvPr id="49" name="Picture 48">
            <a:extLst>
              <a:ext uri="{FF2B5EF4-FFF2-40B4-BE49-F238E27FC236}">
                <a16:creationId xmlns:a16="http://schemas.microsoft.com/office/drawing/2014/main" id="{BE6A662E-75FE-448E-1067-8103DC331EE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8217487" y="2433803"/>
            <a:ext cx="3176766" cy="4266763"/>
          </a:xfrm>
          <a:prstGeom prst="rect">
            <a:avLst/>
          </a:prstGeom>
          <a:ln w="57150">
            <a:solidFill>
              <a:srgbClr val="002060"/>
            </a:solidFill>
          </a:ln>
        </p:spPr>
      </p:pic>
    </p:spTree>
    <p:extLst>
      <p:ext uri="{BB962C8B-B14F-4D97-AF65-F5344CB8AC3E}">
        <p14:creationId xmlns:p14="http://schemas.microsoft.com/office/powerpoint/2010/main" val="37252152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4E5FC-EF56-A642-1E51-ACE17C943599}"/>
              </a:ext>
            </a:extLst>
          </p:cNvPr>
          <p:cNvSpPr>
            <a:spLocks noGrp="1"/>
          </p:cNvSpPr>
          <p:nvPr>
            <p:ph type="title"/>
          </p:nvPr>
        </p:nvSpPr>
        <p: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w="76200">
            <a:solidFill>
              <a:schemeClr val="accent6">
                <a:lumMod val="50000"/>
              </a:schemeClr>
            </a:solidFill>
          </a:ln>
        </p:spPr>
        <p:txBody>
          <a:bodyPr/>
          <a:lstStyle/>
          <a:p>
            <a:pPr algn="ctr"/>
            <a:r>
              <a:rPr lang="en-US" b="1" i="1" dirty="0">
                <a:solidFill>
                  <a:schemeClr val="bg1"/>
                </a:solidFill>
                <a:latin typeface="Arial Narrow" panose="020B0604020202020204" pitchFamily="34" charset="0"/>
                <a:cs typeface="Arial Narrow" panose="020B0604020202020204" pitchFamily="34" charset="0"/>
              </a:rPr>
              <a:t>Scripture supports our training! </a:t>
            </a:r>
          </a:p>
        </p:txBody>
      </p:sp>
      <p:sp>
        <p:nvSpPr>
          <p:cNvPr id="3" name="Content Placeholder 2">
            <a:extLst>
              <a:ext uri="{FF2B5EF4-FFF2-40B4-BE49-F238E27FC236}">
                <a16:creationId xmlns:a16="http://schemas.microsoft.com/office/drawing/2014/main" id="{0DC51E96-9D0D-98F3-F6B3-124080EC6C32}"/>
              </a:ext>
            </a:extLst>
          </p:cNvPr>
          <p:cNvSpPr>
            <a:spLocks noGrp="1"/>
          </p:cNvSpPr>
          <p:nvPr>
            <p:ph idx="1"/>
          </p:nvPr>
        </p:nvSpPr>
        <p:spPr>
          <a:xfrm>
            <a:off x="838200" y="1825625"/>
            <a:ext cx="10515600" cy="4667250"/>
          </a:xfrm>
          <a:solidFill>
            <a:schemeClr val="accent1">
              <a:lumMod val="20000"/>
              <a:lumOff val="80000"/>
            </a:schemeClr>
          </a:solidFill>
          <a:ln w="76200">
            <a:solidFill>
              <a:schemeClr val="accent6">
                <a:lumMod val="50000"/>
              </a:schemeClr>
            </a:solidFill>
          </a:ln>
        </p:spPr>
        <p:txBody>
          <a:bodyPr>
            <a:noAutofit/>
          </a:bodyPr>
          <a:lstStyle/>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endParaRPr lang="en-US" sz="800" b="1" i="1" dirty="0">
              <a:solidFill>
                <a:srgbClr val="002060"/>
              </a:solidFill>
              <a:latin typeface="Arial Narrow" panose="020B0604020202020204" pitchFamily="34" charset="0"/>
              <a:cs typeface="Arial Narrow" panose="020B0604020202020204" pitchFamily="34" charset="0"/>
            </a:endParaRP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“You, my brothers and sisters, were called to be free. But do not use your freedom to indulge the flesh; rather, </a:t>
            </a:r>
            <a:r>
              <a:rPr lang="en-US" sz="3600" b="1" i="1" u="sng" dirty="0">
                <a:solidFill>
                  <a:srgbClr val="002060"/>
                </a:solidFill>
                <a:latin typeface="Arial Narrow" panose="020B0604020202020204" pitchFamily="34" charset="0"/>
                <a:cs typeface="Arial Narrow" panose="020B0604020202020204" pitchFamily="34" charset="0"/>
              </a:rPr>
              <a:t>serve one another humbly in love</a:t>
            </a:r>
            <a:r>
              <a:rPr lang="en-US" sz="3600" b="1" i="1" dirty="0">
                <a:solidFill>
                  <a:srgbClr val="002060"/>
                </a:solidFill>
                <a:latin typeface="Arial Narrow" panose="020B0604020202020204" pitchFamily="34" charset="0"/>
                <a:cs typeface="Arial Narrow" panose="020B0604020202020204" pitchFamily="34" charset="0"/>
              </a:rPr>
              <a:t>. For the </a:t>
            </a:r>
            <a:r>
              <a:rPr lang="en-US" sz="3600" b="1" i="1" u="sng" dirty="0">
                <a:solidFill>
                  <a:srgbClr val="002060"/>
                </a:solidFill>
                <a:latin typeface="Arial Narrow" panose="020B0604020202020204" pitchFamily="34" charset="0"/>
                <a:cs typeface="Arial Narrow" panose="020B0604020202020204" pitchFamily="34" charset="0"/>
              </a:rPr>
              <a:t>entire law </a:t>
            </a:r>
            <a:r>
              <a:rPr lang="en-US" sz="3600" b="1" i="1" dirty="0">
                <a:solidFill>
                  <a:srgbClr val="002060"/>
                </a:solidFill>
                <a:latin typeface="Arial Narrow" panose="020B0604020202020204" pitchFamily="34" charset="0"/>
                <a:cs typeface="Arial Narrow" panose="020B0604020202020204" pitchFamily="34" charset="0"/>
              </a:rPr>
              <a:t>is fulfilled in keeping this one command: “</a:t>
            </a:r>
            <a:r>
              <a:rPr lang="en-US" sz="3600" b="1" i="1" u="sng" dirty="0">
                <a:solidFill>
                  <a:srgbClr val="002060"/>
                </a:solidFill>
                <a:latin typeface="Arial Narrow" panose="020B0604020202020204" pitchFamily="34" charset="0"/>
                <a:cs typeface="Arial Narrow" panose="020B0604020202020204" pitchFamily="34" charset="0"/>
              </a:rPr>
              <a:t>Love</a:t>
            </a:r>
            <a:r>
              <a:rPr lang="en-US" sz="3600" b="1" i="1" dirty="0">
                <a:solidFill>
                  <a:srgbClr val="002060"/>
                </a:solidFill>
                <a:latin typeface="Arial Narrow" panose="020B0604020202020204" pitchFamily="34" charset="0"/>
                <a:cs typeface="Arial Narrow" panose="020B0604020202020204" pitchFamily="34" charset="0"/>
              </a:rPr>
              <a:t> your </a:t>
            </a:r>
            <a:r>
              <a:rPr lang="en-US" sz="3600" b="1" i="1" u="sng" dirty="0">
                <a:solidFill>
                  <a:srgbClr val="002060"/>
                </a:solidFill>
                <a:latin typeface="Arial Narrow" panose="020B0604020202020204" pitchFamily="34" charset="0"/>
                <a:cs typeface="Arial Narrow" panose="020B0604020202020204" pitchFamily="34" charset="0"/>
              </a:rPr>
              <a:t>neighbor as yourself</a:t>
            </a:r>
            <a:r>
              <a:rPr lang="en-US" sz="3600" b="1" i="1" dirty="0">
                <a:solidFill>
                  <a:srgbClr val="002060"/>
                </a:solidFill>
                <a:latin typeface="Arial Narrow" panose="020B0604020202020204" pitchFamily="34" charset="0"/>
                <a:cs typeface="Arial Narrow" panose="020B0604020202020204" pitchFamily="34" charset="0"/>
              </a:rPr>
              <a:t>.”              </a:t>
            </a:r>
          </a:p>
          <a:p>
            <a:pPr marL="0" indent="0" algn="ctr">
              <a:buNone/>
            </a:pPr>
            <a:r>
              <a:rPr lang="en-US" sz="3600" b="1" i="1" dirty="0">
                <a:solidFill>
                  <a:srgbClr val="002060"/>
                </a:solidFill>
                <a:latin typeface="Arial Narrow" panose="020B0604020202020204" pitchFamily="34" charset="0"/>
                <a:cs typeface="Arial Narrow" panose="020B0604020202020204" pitchFamily="34" charset="0"/>
              </a:rPr>
              <a:t>Gal. 5:13-14 (NIV)</a:t>
            </a:r>
          </a:p>
          <a:p>
            <a:pPr marL="0" indent="0">
              <a:spcBef>
                <a:spcPts val="0"/>
              </a:spcBef>
              <a:buNone/>
            </a:pPr>
            <a:endParaRPr lang="en-US" sz="1800" dirty="0"/>
          </a:p>
        </p:txBody>
      </p:sp>
      <p:pic>
        <p:nvPicPr>
          <p:cNvPr id="4" name="Graphic 3" descr="Home1 with solid fill">
            <a:extLst>
              <a:ext uri="{FF2B5EF4-FFF2-40B4-BE49-F238E27FC236}">
                <a16:creationId xmlns:a16="http://schemas.microsoft.com/office/drawing/2014/main" id="{46E16064-A66B-C57F-963B-7E9FF31ED6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523966" y="4459343"/>
            <a:ext cx="1464240" cy="1464240"/>
          </a:xfrm>
          <a:prstGeom prst="rect">
            <a:avLst/>
          </a:prstGeom>
        </p:spPr>
      </p:pic>
      <p:sp>
        <p:nvSpPr>
          <p:cNvPr id="5" name="TextBox 4">
            <a:extLst>
              <a:ext uri="{FF2B5EF4-FFF2-40B4-BE49-F238E27FC236}">
                <a16:creationId xmlns:a16="http://schemas.microsoft.com/office/drawing/2014/main" id="{1C3F1A83-0A7B-F4DF-0FE6-AE9DB00337A1}"/>
              </a:ext>
            </a:extLst>
          </p:cNvPr>
          <p:cNvSpPr txBox="1"/>
          <p:nvPr/>
        </p:nvSpPr>
        <p:spPr>
          <a:xfrm>
            <a:off x="8279316" y="5826527"/>
            <a:ext cx="2679196" cy="646331"/>
          </a:xfrm>
          <a:prstGeom prst="rect">
            <a:avLst/>
          </a:prstGeom>
          <a:noFill/>
        </p:spPr>
        <p:txBody>
          <a:bodyPr wrap="square" rtlCol="0">
            <a:spAutoFit/>
          </a:bodyPr>
          <a:lstStyle/>
          <a:p>
            <a:r>
              <a:rPr lang="en-US" b="1" dirty="0">
                <a:solidFill>
                  <a:schemeClr val="accent6">
                    <a:lumMod val="50000"/>
                  </a:schemeClr>
                </a:solidFill>
                <a:latin typeface="Baguet Script" pitchFamily="2" charset="77"/>
              </a:rPr>
              <a:t>Be a Good Neighbor</a:t>
            </a:r>
          </a:p>
          <a:p>
            <a:endParaRPr lang="en-US" dirty="0"/>
          </a:p>
        </p:txBody>
      </p:sp>
      <p:pic>
        <p:nvPicPr>
          <p:cNvPr id="8" name="Graphic 7" descr="Open book outline">
            <a:extLst>
              <a:ext uri="{FF2B5EF4-FFF2-40B4-BE49-F238E27FC236}">
                <a16:creationId xmlns:a16="http://schemas.microsoft.com/office/drawing/2014/main" id="{5F99A4F5-5940-2EAD-0CE9-165836615C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1140187">
            <a:off x="1071562" y="447651"/>
            <a:ext cx="1326523" cy="1326523"/>
          </a:xfrm>
          <a:prstGeom prst="rect">
            <a:avLst/>
          </a:prstGeom>
        </p:spPr>
      </p:pic>
    </p:spTree>
    <p:extLst>
      <p:ext uri="{BB962C8B-B14F-4D97-AF65-F5344CB8AC3E}">
        <p14:creationId xmlns:p14="http://schemas.microsoft.com/office/powerpoint/2010/main" val="4294292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9E6FE8-DAE7-F359-7E81-0CEC28EE65BB}"/>
              </a:ext>
            </a:extLst>
          </p:cNvPr>
          <p:cNvSpPr>
            <a:spLocks noGrp="1"/>
          </p:cNvSpPr>
          <p:nvPr>
            <p:ph type="title"/>
          </p:nvPr>
        </p:nvSpPr>
        <p:spPr>
          <a:xfrm>
            <a:off x="790895" y="589131"/>
            <a:ext cx="9687635" cy="1402099"/>
          </a:xfrm>
          <a:solidFill>
            <a:schemeClr val="accent1">
              <a:lumMod val="40000"/>
              <a:lumOff val="60000"/>
            </a:schemeClr>
          </a:solidFill>
          <a:ln w="76200">
            <a:solidFill>
              <a:schemeClr val="accent6">
                <a:lumMod val="50000"/>
              </a:schemeClr>
            </a:solidFill>
          </a:ln>
        </p:spPr>
        <p:txBody>
          <a:bodyPr anchor="b">
            <a:normAutofit/>
          </a:bodyPr>
          <a:lstStyle/>
          <a:p>
            <a:pPr algn="r"/>
            <a:r>
              <a:rPr lang="en-US" sz="4000" b="1" i="1" dirty="0">
                <a:solidFill>
                  <a:schemeClr val="accent6">
                    <a:lumMod val="50000"/>
                  </a:schemeClr>
                </a:solidFill>
                <a:latin typeface="Arial Narrow" panose="020B0604020202020204" pitchFamily="34" charset="0"/>
                <a:cs typeface="Arial Narrow" panose="020B0604020202020204" pitchFamily="34" charset="0"/>
              </a:rPr>
              <a:t>  </a:t>
            </a:r>
            <a:r>
              <a:rPr lang="en-US" sz="4000" b="1" i="1" u="sng" dirty="0">
                <a:solidFill>
                  <a:srgbClr val="002060"/>
                </a:solidFill>
                <a:latin typeface="Arial Narrow" panose="020B0604020202020204" pitchFamily="34" charset="0"/>
                <a:cs typeface="Arial Narrow" panose="020B0604020202020204" pitchFamily="34" charset="0"/>
              </a:rPr>
              <a:t>Notice of Non-Discrimination   </a:t>
            </a:r>
            <a:br>
              <a:rPr lang="en-US" sz="4000" dirty="0">
                <a:solidFill>
                  <a:srgbClr val="FFFFFF"/>
                </a:solidFill>
              </a:rPr>
            </a:br>
            <a:endParaRPr lang="en-US" sz="4000" dirty="0">
              <a:solidFill>
                <a:srgbClr val="FFFFFF"/>
              </a:solidFill>
            </a:endParaRPr>
          </a:p>
        </p:txBody>
      </p:sp>
      <p:sp>
        <p:nvSpPr>
          <p:cNvPr id="3" name="Content Placeholder 2">
            <a:extLst>
              <a:ext uri="{FF2B5EF4-FFF2-40B4-BE49-F238E27FC236}">
                <a16:creationId xmlns:a16="http://schemas.microsoft.com/office/drawing/2014/main" id="{E0B2F6D1-CA45-4B96-283A-2D41EB31AF6A}"/>
              </a:ext>
            </a:extLst>
          </p:cNvPr>
          <p:cNvSpPr>
            <a:spLocks noGrp="1"/>
          </p:cNvSpPr>
          <p:nvPr>
            <p:ph idx="1"/>
          </p:nvPr>
        </p:nvSpPr>
        <p:spPr>
          <a:xfrm>
            <a:off x="4275691" y="2325072"/>
            <a:ext cx="7675388" cy="4188948"/>
          </a:xfrm>
          <a:solidFill>
            <a:schemeClr val="accent1">
              <a:lumMod val="40000"/>
              <a:lumOff val="60000"/>
            </a:schemeClr>
          </a:solidFill>
          <a:ln w="76200">
            <a:solidFill>
              <a:schemeClr val="accent6">
                <a:lumMod val="50000"/>
              </a:schemeClr>
            </a:solidFill>
          </a:ln>
        </p:spPr>
        <p:txBody>
          <a:bodyPr anchor="ctr">
            <a:normAutofit fontScale="62500" lnSpcReduction="20000"/>
          </a:bodyPr>
          <a:lstStyle/>
          <a:p>
            <a:pPr marL="0" indent="0">
              <a:buNone/>
            </a:pPr>
            <a:endParaRPr lang="en-US" sz="1300" b="1" i="1" dirty="0">
              <a:latin typeface="Arial Narrow" panose="020B0604020202020204" pitchFamily="34" charset="0"/>
              <a:cs typeface="Arial Narrow" panose="020B0604020202020204" pitchFamily="34" charset="0"/>
            </a:endParaRPr>
          </a:p>
          <a:p>
            <a:pPr marL="0">
              <a:lnSpc>
                <a:spcPct val="120000"/>
              </a:lnSpc>
              <a:spcBef>
                <a:spcPts val="0"/>
              </a:spcBef>
            </a:pPr>
            <a:r>
              <a:rPr lang="en-US" sz="2900" i="1" dirty="0">
                <a:latin typeface="Arial Narrow" panose="020B0604020202020204" pitchFamily="34" charset="0"/>
                <a:cs typeface="Arial Narrow" panose="020B0604020202020204" pitchFamily="34" charset="0"/>
              </a:rPr>
              <a:t>Mount Vernon Nazarene University is committed to fostering a non-discriminatory campus environment in which community members can learn and work. MVNU prohibits discrimination on the basis of race, sex, age, color, national origin, disability, marital status, or military service in the operation of all University programs, activities, and services.  As a faith-based institution, the University is exempted from certain laws and regulations concerning discrimination. </a:t>
            </a:r>
            <a:r>
              <a:rPr lang="en-US" sz="2900" b="1" i="1" dirty="0">
                <a:latin typeface="Arial Narrow" panose="020B0604020202020204" pitchFamily="34" charset="0"/>
                <a:cs typeface="Arial Narrow" panose="020B0604020202020204" pitchFamily="34" charset="0"/>
              </a:rPr>
              <a:t>The University maintains the right, with regard to its lifestyle covenant, employment, and other matters, to uphold and apply its Christian beliefs</a:t>
            </a:r>
            <a:r>
              <a:rPr lang="en-US" sz="2900" i="1" dirty="0">
                <a:latin typeface="Arial Narrow" panose="020B0604020202020204" pitchFamily="34" charset="0"/>
                <a:cs typeface="Arial Narrow" panose="020B0604020202020204" pitchFamily="34" charset="0"/>
              </a:rPr>
              <a:t> related to, among other issues, marriage, sex (gender), gender identity, sexual orientation, and sexual activity to the fullest extent permitted by law. Thus, MVNU attempts to make all policies and decisions within the doctrinal and moral convictions of the Church of the Nazarene (e.g., Articles of Faith, Covenant of Christian Conduct including the Statement on Human Sexuality and Marriage, Covenant of Christian Character, and the Statement on Discrimination, 915).</a:t>
            </a:r>
          </a:p>
          <a:p>
            <a:endParaRPr lang="en-US" sz="1300" dirty="0"/>
          </a:p>
        </p:txBody>
      </p:sp>
      <p:pic>
        <p:nvPicPr>
          <p:cNvPr id="5" name="Picture 4">
            <a:extLst>
              <a:ext uri="{FF2B5EF4-FFF2-40B4-BE49-F238E27FC236}">
                <a16:creationId xmlns:a16="http://schemas.microsoft.com/office/drawing/2014/main" id="{8C9B5D6A-B687-5536-B619-B8AE033646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8454" y="1161320"/>
            <a:ext cx="2981447" cy="2981447"/>
          </a:xfrm>
          <a:prstGeom prst="rect">
            <a:avLst/>
          </a:prstGeom>
          <a:ln w="76200">
            <a:solidFill>
              <a:schemeClr val="accent6">
                <a:lumMod val="50000"/>
              </a:schemeClr>
            </a:solidFill>
          </a:ln>
        </p:spPr>
      </p:pic>
      <p:pic>
        <p:nvPicPr>
          <p:cNvPr id="6" name="Picture 5">
            <a:extLst>
              <a:ext uri="{FF2B5EF4-FFF2-40B4-BE49-F238E27FC236}">
                <a16:creationId xmlns:a16="http://schemas.microsoft.com/office/drawing/2014/main" id="{DFBE13BF-2220-D158-41C3-0B47841A76C8}"/>
              </a:ext>
            </a:extLst>
          </p:cNvPr>
          <p:cNvPicPr>
            <a:picLocks noChangeAspect="1"/>
          </p:cNvPicPr>
          <p:nvPr/>
        </p:nvPicPr>
        <p:blipFill>
          <a:blip r:embed="rId3"/>
          <a:stretch>
            <a:fillRect/>
          </a:stretch>
        </p:blipFill>
        <p:spPr>
          <a:xfrm>
            <a:off x="1797057" y="4486416"/>
            <a:ext cx="1464239" cy="1464239"/>
          </a:xfrm>
          <a:prstGeom prst="rect">
            <a:avLst/>
          </a:prstGeom>
          <a:ln w="76200">
            <a:solidFill>
              <a:schemeClr val="accent6">
                <a:lumMod val="50000"/>
              </a:schemeClr>
            </a:solidFill>
          </a:ln>
        </p:spPr>
      </p:pic>
    </p:spTree>
    <p:extLst>
      <p:ext uri="{BB962C8B-B14F-4D97-AF65-F5344CB8AC3E}">
        <p14:creationId xmlns:p14="http://schemas.microsoft.com/office/powerpoint/2010/main" val="4033632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6">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389367A-3B20-E87B-6463-53892DCF9492}"/>
              </a:ext>
            </a:extLst>
          </p:cNvPr>
          <p:cNvSpPr txBox="1"/>
          <p:nvPr/>
        </p:nvSpPr>
        <p:spPr>
          <a:xfrm>
            <a:off x="8607841" y="5436953"/>
            <a:ext cx="3091607" cy="1196418"/>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endParaRPr lang="en-US" sz="2500" i="1" dirty="0">
              <a:latin typeface="+mj-lt"/>
              <a:ea typeface="+mj-ea"/>
              <a:cs typeface="+mj-cs"/>
            </a:endParaRPr>
          </a:p>
          <a:p>
            <a:pPr algn="ctr">
              <a:lnSpc>
                <a:spcPct val="90000"/>
              </a:lnSpc>
              <a:spcBef>
                <a:spcPct val="0"/>
              </a:spcBef>
              <a:spcAft>
                <a:spcPts val="600"/>
              </a:spcAft>
            </a:pPr>
            <a:r>
              <a:rPr lang="en-US" sz="2500" b="1" i="1" dirty="0">
                <a:latin typeface="+mj-lt"/>
                <a:ea typeface="+mj-ea"/>
                <a:cs typeface="+mj-cs"/>
              </a:rPr>
              <a:t>Find these at </a:t>
            </a:r>
            <a:r>
              <a:rPr lang="en-US" sz="2500" b="1" i="1" dirty="0">
                <a:latin typeface="+mj-lt"/>
                <a:ea typeface="+mj-ea"/>
                <a:cs typeface="+mj-cs"/>
                <a:hlinkClick r:id="rId2"/>
              </a:rPr>
              <a:t>www.mvnu.edu/titleix</a:t>
            </a:r>
            <a:endParaRPr lang="en-US" sz="2500" b="1" i="1" dirty="0">
              <a:latin typeface="+mj-lt"/>
              <a:ea typeface="+mj-ea"/>
              <a:cs typeface="+mj-cs"/>
            </a:endParaRPr>
          </a:p>
          <a:p>
            <a:pPr>
              <a:lnSpc>
                <a:spcPct val="90000"/>
              </a:lnSpc>
              <a:spcBef>
                <a:spcPct val="0"/>
              </a:spcBef>
              <a:spcAft>
                <a:spcPts val="600"/>
              </a:spcAft>
            </a:pPr>
            <a:endParaRPr lang="en-US" sz="2500" dirty="0">
              <a:latin typeface="+mj-lt"/>
              <a:ea typeface="+mj-ea"/>
              <a:cs typeface="+mj-cs"/>
            </a:endParaRPr>
          </a:p>
        </p:txBody>
      </p:sp>
      <p:pic>
        <p:nvPicPr>
          <p:cNvPr id="20" name="Picture 19">
            <a:extLst>
              <a:ext uri="{FF2B5EF4-FFF2-40B4-BE49-F238E27FC236}">
                <a16:creationId xmlns:a16="http://schemas.microsoft.com/office/drawing/2014/main" id="{A6A439B5-30BE-8594-5482-2482BC835E3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20" y="431"/>
            <a:ext cx="8115280" cy="6408311"/>
          </a:xfrm>
          <a:prstGeom prst="rect">
            <a:avLst/>
          </a:prstGeom>
        </p:spPr>
      </p:pic>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8458496" y="224629"/>
            <a:ext cx="3390308" cy="5204380"/>
          </a:xfrm>
        </p:spPr>
        <p:txBody>
          <a:bodyPr vert="horz" lIns="91440" tIns="45720" rIns="91440" bIns="45720" rtlCol="0">
            <a:normAutofit fontScale="92500" lnSpcReduction="20000"/>
          </a:bodyPr>
          <a:lstStyle/>
          <a:p>
            <a:pPr marL="0" indent="0" algn="ctr">
              <a:buNone/>
            </a:pPr>
            <a:r>
              <a:rPr lang="en-US" sz="3600" b="1" dirty="0"/>
              <a:t>Civil Rights Policies</a:t>
            </a:r>
          </a:p>
          <a:p>
            <a:pPr marL="0" indent="0">
              <a:buNone/>
            </a:pPr>
            <a:endParaRPr lang="en-US" sz="2000" b="1" dirty="0"/>
          </a:p>
          <a:p>
            <a:r>
              <a:rPr lang="en-US" sz="3200" i="1" dirty="0"/>
              <a:t>Discrimination, Harassment, Sexual Misconduct</a:t>
            </a:r>
          </a:p>
          <a:p>
            <a:pPr marL="0" indent="0">
              <a:buNone/>
            </a:pPr>
            <a:endParaRPr lang="en-US" sz="900" i="1" dirty="0"/>
          </a:p>
          <a:p>
            <a:r>
              <a:rPr lang="en-US" sz="3200" i="1" dirty="0"/>
              <a:t>Pregnancy Accommodations and Related Conditions</a:t>
            </a:r>
          </a:p>
          <a:p>
            <a:pPr marL="0" indent="0">
              <a:buNone/>
            </a:pPr>
            <a:endParaRPr lang="en-US" sz="900" i="1" dirty="0"/>
          </a:p>
          <a:p>
            <a:r>
              <a:rPr lang="en-US" sz="3200" i="1" dirty="0"/>
              <a:t>Resolving Complaints under ADA/Section 504 </a:t>
            </a:r>
          </a:p>
        </p:txBody>
      </p:sp>
      <p:sp>
        <p:nvSpPr>
          <p:cNvPr id="46" name="Rectangle 38">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0">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9359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8">
            <a:extLst>
              <a:ext uri="{FF2B5EF4-FFF2-40B4-BE49-F238E27FC236}">
                <a16:creationId xmlns:a16="http://schemas.microsoft.com/office/drawing/2014/main" id="{9BCCBABA-4E80-697B-B17D-FB1C5634556C}"/>
              </a:ext>
            </a:extLst>
          </p:cNvPr>
          <p:cNvSpPr>
            <a:spLocks noChangeArrowheads="1"/>
          </p:cNvSpPr>
          <p:nvPr/>
        </p:nvSpPr>
        <p:spPr bwMode="auto">
          <a:xfrm>
            <a:off x="143727" y="159816"/>
            <a:ext cx="11918319" cy="1661993"/>
          </a:xfrm>
          <a:prstGeom prst="rect">
            <a:avLst/>
          </a:prstGeom>
          <a:solidFill>
            <a:srgbClr val="002060"/>
          </a:solidFill>
          <a:ln w="28575">
            <a:solidFill>
              <a:srgbClr val="2550AC"/>
            </a:solid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MVNU is committed to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fostering a climate free from discrimination and harassment</a:t>
            </a:r>
            <a:r>
              <a:rPr kumimoji="0" lang="en-US" altLang="en-US" i="1" u="none"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 through clear and effective policies, a coordinated education and prevention program, and prompt and equitable procedures for resolution of reports of conduct prohibited under this policy. The University encourages all members of its community to participate in the process of </a:t>
            </a:r>
            <a:r>
              <a:rPr kumimoji="0" lang="en-US" altLang="en-US" i="1" u="sng" strike="noStrike" cap="none" normalizeH="0" baseline="0" dirty="0">
                <a:ln>
                  <a:noFill/>
                </a:ln>
                <a:solidFill>
                  <a:schemeClr val="bg1"/>
                </a:solidFill>
                <a:effectLst/>
                <a:latin typeface="+mn-lt"/>
                <a:ea typeface="Times New Roman" panose="02020603050405020304" pitchFamily="18" charset="0"/>
                <a:cs typeface="Arial Narrow" panose="020B0604020202020204" pitchFamily="34" charset="0"/>
              </a:rPr>
              <a:t>creating a safe, welcoming and respectful environment on campus.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sng" strike="noStrike" cap="none" normalizeH="0" baseline="0" dirty="0">
              <a:ln>
                <a:noFill/>
              </a:ln>
              <a:solidFill>
                <a:schemeClr val="tx1"/>
              </a:solidFill>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5F147FD5-353A-0846-7268-C1D25790558C}"/>
              </a:ext>
            </a:extLst>
          </p:cNvPr>
          <p:cNvSpPr txBox="1"/>
          <p:nvPr/>
        </p:nvSpPr>
        <p:spPr>
          <a:xfrm>
            <a:off x="136840" y="2028002"/>
            <a:ext cx="11918319" cy="4462760"/>
          </a:xfrm>
          <a:prstGeom prst="rect">
            <a:avLst/>
          </a:prstGeom>
          <a:solidFill>
            <a:schemeClr val="accent5">
              <a:lumMod val="60000"/>
              <a:lumOff val="40000"/>
            </a:schemeClr>
          </a:solidFill>
        </p:spPr>
        <p:txBody>
          <a:bodyPr wrap="square" rtlCol="0">
            <a:spAutoFit/>
          </a:bodyPr>
          <a:lstStyle/>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a:t>
            </a:r>
            <a:r>
              <a:rPr lang="en-US" altLang="en-US" sz="2000" dirty="0">
                <a:ea typeface="Times New Roman" panose="02020603050405020304" pitchFamily="18" charset="0"/>
                <a:cs typeface="Times New Roman" panose="02020603050405020304" pitchFamily="18" charset="0"/>
              </a:rPr>
              <a:t>, 42 U.S.C. § 2000d et seq., was enacted as part of the landmark Civil Rights Act of 1964. 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discrimination on the basis of race, color, and national origin </a:t>
            </a:r>
            <a:r>
              <a:rPr lang="en-US" altLang="en-US" sz="2000" dirty="0">
                <a:ea typeface="Times New Roman" panose="02020603050405020304" pitchFamily="18" charset="0"/>
                <a:cs typeface="Times New Roman" panose="02020603050405020304" pitchFamily="18" charset="0"/>
              </a:rPr>
              <a:t>in programs and activities receiving federal financial assistance.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cs typeface="Times New Roman" panose="02020603050405020304" pitchFamily="18" charset="0"/>
              </a:rPr>
              <a:t>Title VII,</a:t>
            </a:r>
            <a:r>
              <a:rPr lang="en-US" altLang="en-US" sz="2000" dirty="0">
                <a:ea typeface="Times New Roman" panose="02020603050405020304" pitchFamily="18" charset="0"/>
                <a:cs typeface="Times New Roman" panose="02020603050405020304" pitchFamily="18" charset="0"/>
              </a:rPr>
              <a:t> 42 U.S.C. § 2000e et seq., of the Civil Rights Act of 1964 helps protect individuals from discrimination in the workplace.</a:t>
            </a:r>
            <a:r>
              <a:rPr lang="en-US" altLang="en-US" sz="2000" b="1" dirty="0">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It </a:t>
            </a:r>
            <a:r>
              <a:rPr lang="en-US" altLang="en-US" sz="2000" b="1" dirty="0">
                <a:solidFill>
                  <a:schemeClr val="accent1">
                    <a:lumMod val="75000"/>
                  </a:schemeClr>
                </a:solidFill>
                <a:ea typeface="Times New Roman" panose="02020603050405020304" pitchFamily="18" charset="0"/>
                <a:cs typeface="Times New Roman" panose="02020603050405020304" pitchFamily="18" charset="0"/>
              </a:rPr>
              <a:t>prohibits employment discrimination based upon race, color, national origin, sex and religion.</a:t>
            </a:r>
            <a:r>
              <a:rPr lang="en-US" altLang="en-US" sz="2000" dirty="0">
                <a:solidFill>
                  <a:schemeClr val="accent1">
                    <a:lumMod val="75000"/>
                  </a:schemeClr>
                </a:solidFill>
                <a:ea typeface="Times New Roman" panose="02020603050405020304" pitchFamily="18" charset="0"/>
                <a:cs typeface="Times New Roman" panose="02020603050405020304" pitchFamily="18" charset="0"/>
              </a:rPr>
              <a:t> </a:t>
            </a:r>
            <a:r>
              <a:rPr lang="en-US" altLang="en-US" sz="2000" dirty="0">
                <a:ea typeface="Times New Roman" panose="02020603050405020304" pitchFamily="18" charset="0"/>
                <a:cs typeface="Times New Roman" panose="02020603050405020304" pitchFamily="18" charset="0"/>
              </a:rPr>
              <a:t>Title VII also protects against harassment, which can be any physical or vocal conduct that creates an intimidating, hostile or offensive work environment. Conduct can be harassment if it interferes with a person's work performance.</a:t>
            </a:r>
          </a:p>
          <a:p>
            <a:pPr lvl="0" eaLnBrk="0" fontAlgn="base" hangingPunct="0">
              <a:spcBef>
                <a:spcPct val="0"/>
              </a:spcBef>
              <a:spcAft>
                <a:spcPct val="0"/>
              </a:spcAft>
            </a:pPr>
            <a:endParaRPr kumimoji="0" lang="en-US" altLang="en-US" sz="800" b="0" i="0" u="none" strike="noStrike" cap="none" normalizeH="0" baseline="0" dirty="0">
              <a:ln>
                <a:noFill/>
              </a:ln>
              <a:solidFill>
                <a:schemeClr val="tx1"/>
              </a:solidFill>
              <a:effectLst/>
            </a:endParaRPr>
          </a:p>
          <a:p>
            <a:pPr marL="285750" lvl="0" indent="-285750" eaLnBrk="0" fontAlgn="base" hangingPunct="0">
              <a:spcBef>
                <a:spcPct val="0"/>
              </a:spcBef>
              <a:spcAft>
                <a:spcPct val="0"/>
              </a:spcAft>
              <a:buFont typeface="Wingdings" pitchFamily="2" charset="2"/>
              <a:buChar char="Ø"/>
            </a:pPr>
            <a:r>
              <a:rPr lang="en-US" altLang="en-US" sz="2000" b="1" dirty="0">
                <a:solidFill>
                  <a:srgbClr val="000000"/>
                </a:solidFill>
                <a:ea typeface="Times New Roman" panose="02020603050405020304" pitchFamily="18" charset="0"/>
                <a:cs typeface="Times New Roman" panose="02020603050405020304" pitchFamily="18" charset="0"/>
              </a:rPr>
              <a:t>Title IX, </a:t>
            </a:r>
            <a:r>
              <a:rPr lang="en-US" altLang="en-US" sz="2000" dirty="0">
                <a:solidFill>
                  <a:srgbClr val="000000"/>
                </a:solidFill>
                <a:ea typeface="Calibri" panose="020F0502020204030204" pitchFamily="34" charset="0"/>
                <a:cs typeface="Times New Roman" panose="02020603050405020304" pitchFamily="18" charset="0"/>
              </a:rPr>
              <a:t>20 U.S.C. §1681 et seq., of the Title IX of the Education Amendments of 1972 protects people from </a:t>
            </a:r>
            <a:r>
              <a:rPr lang="en-US" altLang="en-US" sz="2000" b="1" dirty="0">
                <a:solidFill>
                  <a:schemeClr val="accent1">
                    <a:lumMod val="75000"/>
                  </a:schemeClr>
                </a:solidFill>
                <a:ea typeface="Calibri" panose="020F0502020204030204" pitchFamily="34" charset="0"/>
                <a:cs typeface="Times New Roman" panose="02020603050405020304" pitchFamily="18" charset="0"/>
              </a:rPr>
              <a:t>discrimination based on sex</a:t>
            </a:r>
            <a:r>
              <a:rPr lang="en-US" altLang="en-US" sz="2000" dirty="0">
                <a:solidFill>
                  <a:schemeClr val="accent1">
                    <a:lumMod val="75000"/>
                  </a:schemeClr>
                </a:solidFill>
                <a:ea typeface="Calibri" panose="020F0502020204030204" pitchFamily="34" charset="0"/>
                <a:cs typeface="Times New Roman" panose="02020603050405020304" pitchFamily="18" charset="0"/>
              </a:rPr>
              <a:t> </a:t>
            </a:r>
            <a:r>
              <a:rPr lang="en-US" altLang="en-US" sz="2000" dirty="0">
                <a:solidFill>
                  <a:srgbClr val="000000"/>
                </a:solidFill>
                <a:ea typeface="Calibri" panose="020F0502020204030204" pitchFamily="34" charset="0"/>
                <a:cs typeface="Times New Roman" panose="02020603050405020304" pitchFamily="18" charset="0"/>
              </a:rPr>
              <a:t>in education programs or activities that receive federal financial assistance. </a:t>
            </a:r>
          </a:p>
          <a:p>
            <a:pPr lvl="0" eaLnBrk="0" fontAlgn="base" hangingPunct="0">
              <a:spcBef>
                <a:spcPct val="0"/>
              </a:spcBef>
              <a:spcAft>
                <a:spcPct val="0"/>
              </a:spcAft>
            </a:pPr>
            <a:endParaRPr lang="en-US" altLang="en-US" sz="800" dirty="0">
              <a:solidFill>
                <a:srgbClr val="000000"/>
              </a:solidFill>
              <a:ea typeface="Calibri" panose="020F0502020204030204" pitchFamily="34" charset="0"/>
              <a:cs typeface="Times New Roman" panose="02020603050405020304" pitchFamily="18" charset="0"/>
            </a:endParaRPr>
          </a:p>
          <a:p>
            <a:pPr marL="285750" lvl="0" indent="-285750" eaLnBrk="0" fontAlgn="base" hangingPunct="0">
              <a:spcBef>
                <a:spcPct val="0"/>
              </a:spcBef>
              <a:spcAft>
                <a:spcPct val="0"/>
              </a:spcAft>
              <a:buFont typeface="Wingdings" pitchFamily="2" charset="2"/>
              <a:buChar char="Ø"/>
            </a:pPr>
            <a:r>
              <a:rPr lang="en-US" altLang="en-US" sz="2000" b="1" dirty="0">
                <a:ea typeface="Times New Roman" panose="02020603050405020304" pitchFamily="18" charset="0"/>
              </a:rPr>
              <a:t>ADA </a:t>
            </a:r>
            <a:r>
              <a:rPr lang="en-US" altLang="en-US" sz="2000" dirty="0">
                <a:ea typeface="Times New Roman" panose="02020603050405020304" pitchFamily="18" charset="0"/>
              </a:rPr>
              <a:t>(The Americans with Disabilities Act of 1990), 42 U.S.C. §12101 and the </a:t>
            </a:r>
            <a:r>
              <a:rPr lang="en-US" altLang="en-US" sz="2000" b="1" dirty="0">
                <a:ea typeface="Times New Roman" panose="02020603050405020304" pitchFamily="18" charset="0"/>
              </a:rPr>
              <a:t>Rehabilitation Act of 1973, Section 504</a:t>
            </a:r>
            <a:r>
              <a:rPr lang="en-US" altLang="en-US" sz="2000" dirty="0">
                <a:ea typeface="Times New Roman" panose="02020603050405020304" pitchFamily="18" charset="0"/>
              </a:rPr>
              <a:t> is a civil rights law that </a:t>
            </a:r>
            <a:r>
              <a:rPr lang="en-US" altLang="en-US" sz="2000" b="1" dirty="0">
                <a:solidFill>
                  <a:schemeClr val="accent1">
                    <a:lumMod val="75000"/>
                  </a:schemeClr>
                </a:solidFill>
                <a:ea typeface="Times New Roman" panose="02020603050405020304" pitchFamily="18" charset="0"/>
              </a:rPr>
              <a:t>prohibits discrimination against people with disabilities </a:t>
            </a:r>
            <a:r>
              <a:rPr lang="en-US" altLang="en-US" sz="2000" dirty="0">
                <a:ea typeface="Times New Roman" panose="02020603050405020304" pitchFamily="18" charset="0"/>
              </a:rPr>
              <a:t>in programs that receive financial assistance</a:t>
            </a:r>
            <a:r>
              <a:rPr lang="en-US" altLang="en-US" sz="2000" dirty="0"/>
              <a:t> </a:t>
            </a:r>
          </a:p>
        </p:txBody>
      </p:sp>
      <p:pic>
        <p:nvPicPr>
          <p:cNvPr id="21" name="Graphic 20" descr="Scales of justice">
            <a:extLst>
              <a:ext uri="{FF2B5EF4-FFF2-40B4-BE49-F238E27FC236}">
                <a16:creationId xmlns:a16="http://schemas.microsoft.com/office/drawing/2014/main" id="{07CA7A4F-9B9B-F11B-7ADF-B082BA9FBE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095469" y="1156816"/>
            <a:ext cx="664993" cy="664993"/>
          </a:xfrm>
          <a:prstGeom prst="rect">
            <a:avLst/>
          </a:prstGeom>
        </p:spPr>
      </p:pic>
    </p:spTree>
    <p:extLst>
      <p:ext uri="{BB962C8B-B14F-4D97-AF65-F5344CB8AC3E}">
        <p14:creationId xmlns:p14="http://schemas.microsoft.com/office/powerpoint/2010/main" val="2660701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89367A-3B20-E87B-6463-53892DCF9492}"/>
              </a:ext>
            </a:extLst>
          </p:cNvPr>
          <p:cNvSpPr txBox="1"/>
          <p:nvPr/>
        </p:nvSpPr>
        <p:spPr>
          <a:xfrm>
            <a:off x="8902118" y="5436953"/>
            <a:ext cx="3091607" cy="1196418"/>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2500" dirty="0">
              <a:latin typeface="+mj-lt"/>
              <a:ea typeface="+mj-ea"/>
              <a:cs typeface="+mj-cs"/>
            </a:endParaRPr>
          </a:p>
        </p:txBody>
      </p:sp>
      <p:sp>
        <p:nvSpPr>
          <p:cNvPr id="3" name="Content Placeholder 2">
            <a:extLst>
              <a:ext uri="{FF2B5EF4-FFF2-40B4-BE49-F238E27FC236}">
                <a16:creationId xmlns:a16="http://schemas.microsoft.com/office/drawing/2014/main" id="{B6A0F5E6-1E86-3572-4668-1C2E91A08EB3}"/>
              </a:ext>
            </a:extLst>
          </p:cNvPr>
          <p:cNvSpPr>
            <a:spLocks noGrp="1"/>
          </p:cNvSpPr>
          <p:nvPr>
            <p:ph idx="1"/>
          </p:nvPr>
        </p:nvSpPr>
        <p:spPr>
          <a:xfrm>
            <a:off x="7787484" y="-1"/>
            <a:ext cx="4389432" cy="4683841"/>
          </a:xfr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ormAutofit fontScale="40000" lnSpcReduction="20000"/>
          </a:bodyPr>
          <a:lstStyle/>
          <a:p>
            <a:pPr marL="0" indent="0" algn="ctr">
              <a:buNone/>
            </a:pPr>
            <a:endParaRPr lang="en-US" sz="4500" b="1" dirty="0">
              <a:latin typeface="Berlin Sans FB" panose="020E0602020502020306" pitchFamily="34" charset="77"/>
            </a:endParaRPr>
          </a:p>
          <a:p>
            <a:pPr marL="0" indent="0" algn="ctr">
              <a:buNone/>
            </a:pPr>
            <a:r>
              <a:rPr lang="en-US" sz="4200" b="1" dirty="0">
                <a:solidFill>
                  <a:schemeClr val="accent4">
                    <a:lumMod val="75000"/>
                  </a:schemeClr>
                </a:solidFill>
                <a:latin typeface="Berlin Sans FB" panose="020E0602020502020306" pitchFamily="34" charset="77"/>
              </a:rPr>
              <a:t>Title VI</a:t>
            </a:r>
          </a:p>
          <a:p>
            <a:pPr marL="0" indent="0" algn="ctr">
              <a:buNone/>
            </a:pPr>
            <a:r>
              <a:rPr lang="en-US" sz="4200" b="1" dirty="0">
                <a:solidFill>
                  <a:schemeClr val="accent4">
                    <a:lumMod val="75000"/>
                  </a:schemeClr>
                </a:solidFill>
                <a:latin typeface="Berlin Sans FB" panose="020E0602020502020306" pitchFamily="34" charset="77"/>
              </a:rPr>
              <a:t>Title VII</a:t>
            </a:r>
          </a:p>
          <a:p>
            <a:pPr marL="0" indent="0" algn="ctr">
              <a:buNone/>
            </a:pPr>
            <a:r>
              <a:rPr lang="en-US" sz="4200" b="1" dirty="0">
                <a:solidFill>
                  <a:schemeClr val="accent4">
                    <a:lumMod val="75000"/>
                  </a:schemeClr>
                </a:solidFill>
                <a:latin typeface="Berlin Sans FB" panose="020E0602020502020306" pitchFamily="34" charset="77"/>
              </a:rPr>
              <a:t>Title IX</a:t>
            </a:r>
          </a:p>
          <a:p>
            <a:pPr marL="0" indent="0" algn="ctr">
              <a:buNone/>
            </a:pPr>
            <a:r>
              <a:rPr lang="en-US" sz="4200" b="1" dirty="0">
                <a:solidFill>
                  <a:schemeClr val="accent4">
                    <a:lumMod val="75000"/>
                  </a:schemeClr>
                </a:solidFill>
                <a:latin typeface="Berlin Sans FB" panose="020E0602020502020306" pitchFamily="34" charset="77"/>
              </a:rPr>
              <a:t>ADA/504</a:t>
            </a:r>
          </a:p>
          <a:p>
            <a:pPr marL="0" indent="0" algn="ctr">
              <a:buNone/>
            </a:pPr>
            <a:endParaRPr lang="en-US" sz="2800" b="1" dirty="0">
              <a:solidFill>
                <a:schemeClr val="accent4">
                  <a:lumMod val="75000"/>
                </a:schemeClr>
              </a:solidFill>
              <a:latin typeface="Berlin Sans FB" panose="020E0602020502020306" pitchFamily="34" charset="77"/>
            </a:endParaRPr>
          </a:p>
          <a:p>
            <a:pPr marL="0" indent="0" algn="ctr">
              <a:buNone/>
            </a:pPr>
            <a:r>
              <a:rPr lang="en-US" sz="4400" b="1" dirty="0">
                <a:solidFill>
                  <a:schemeClr val="accent4">
                    <a:lumMod val="75000"/>
                  </a:schemeClr>
                </a:solidFill>
                <a:latin typeface="Berlin Sans FB" panose="020E0602020502020306" pitchFamily="34" charset="77"/>
              </a:rPr>
              <a:t>Applies to all</a:t>
            </a:r>
          </a:p>
          <a:p>
            <a:pPr marL="0" indent="0" algn="ctr">
              <a:buNone/>
            </a:pPr>
            <a:r>
              <a:rPr lang="en-US" sz="4400" b="1" dirty="0">
                <a:solidFill>
                  <a:schemeClr val="accent4">
                    <a:lumMod val="75000"/>
                  </a:schemeClr>
                </a:solidFill>
                <a:latin typeface="Berlin Sans FB" panose="020E0602020502020306" pitchFamily="34" charset="77"/>
              </a:rPr>
              <a:t> students &amp; employees</a:t>
            </a:r>
            <a:endParaRPr lang="en-US" sz="4400" b="1" dirty="0">
              <a:solidFill>
                <a:schemeClr val="accent4">
                  <a:lumMod val="75000"/>
                </a:schemeClr>
              </a:solidFill>
              <a:highlight>
                <a:srgbClr val="FFFF00"/>
              </a:highlight>
            </a:endParaRPr>
          </a:p>
          <a:p>
            <a:pPr marL="0" indent="0">
              <a:buNone/>
            </a:pPr>
            <a:endParaRPr lang="en-US" sz="900" dirty="0"/>
          </a:p>
          <a:p>
            <a:pPr marL="0" indent="0" algn="ctr">
              <a:buNone/>
            </a:pPr>
            <a:r>
              <a:rPr lang="en-US" sz="4500" i="1" dirty="0">
                <a:solidFill>
                  <a:schemeClr val="bg1"/>
                </a:solidFill>
              </a:rPr>
              <a:t>The Civil Rights Office is a policy driven entity and is designed to ensure that all its community members are free from discrimination and harassment as required by law and the University policies.  The Policy prohibits specific forms of behavior, which the Policy collectively refers to as “Prohibited Conduct.”</a:t>
            </a:r>
            <a:endParaRPr lang="en-US" sz="4500" b="1" dirty="0">
              <a:solidFill>
                <a:schemeClr val="bg1"/>
              </a:solidFill>
            </a:endParaRPr>
          </a:p>
        </p:txBody>
      </p:sp>
      <p:pic>
        <p:nvPicPr>
          <p:cNvPr id="4" name="Picture 3" descr="A hand holding a question mark&#10;&#10;Description automatically generated">
            <a:extLst>
              <a:ext uri="{FF2B5EF4-FFF2-40B4-BE49-F238E27FC236}">
                <a16:creationId xmlns:a16="http://schemas.microsoft.com/office/drawing/2014/main" id="{A42C0819-20FD-A707-4BB2-3C7CC1C8654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084" y="0"/>
            <a:ext cx="7772400" cy="4109670"/>
          </a:xfrm>
          <a:prstGeom prst="rect">
            <a:avLst/>
          </a:prstGeom>
        </p:spPr>
      </p:pic>
      <p:pic>
        <p:nvPicPr>
          <p:cNvPr id="8" name="Picture 7" descr="A close-up of a sign&#10;&#10;Description automatically generated">
            <a:extLst>
              <a:ext uri="{FF2B5EF4-FFF2-40B4-BE49-F238E27FC236}">
                <a16:creationId xmlns:a16="http://schemas.microsoft.com/office/drawing/2014/main" id="{4C2CD949-A685-B11B-55CE-F3F954F55B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87001" y="4683842"/>
            <a:ext cx="4804999" cy="2377440"/>
          </a:xfrm>
          <a:prstGeom prst="rect">
            <a:avLst/>
          </a:prstGeom>
        </p:spPr>
      </p:pic>
      <p:pic>
        <p:nvPicPr>
          <p:cNvPr id="10" name="Picture 9" descr="A hand pointing at something&#10;&#10;Description automatically generated">
            <a:extLst>
              <a:ext uri="{FF2B5EF4-FFF2-40B4-BE49-F238E27FC236}">
                <a16:creationId xmlns:a16="http://schemas.microsoft.com/office/drawing/2014/main" id="{10F81FAD-1AFB-151C-A7C7-8D6306BD08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109669"/>
            <a:ext cx="7787483" cy="2951613"/>
          </a:xfrm>
          <a:prstGeom prst="rect">
            <a:avLst/>
          </a:prstGeom>
        </p:spPr>
      </p:pic>
    </p:spTree>
    <p:extLst>
      <p:ext uri="{BB962C8B-B14F-4D97-AF65-F5344CB8AC3E}">
        <p14:creationId xmlns:p14="http://schemas.microsoft.com/office/powerpoint/2010/main" val="13643647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E64435B-FAAD-2B42-29BA-6F60583CD1DC}"/>
              </a:ext>
            </a:extLst>
          </p:cNvPr>
          <p:cNvSpPr txBox="1"/>
          <p:nvPr/>
        </p:nvSpPr>
        <p:spPr>
          <a:xfrm>
            <a:off x="243067" y="143795"/>
            <a:ext cx="4066220" cy="6590685"/>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0" scaled="1"/>
            <a:tileRect/>
          </a:gradFill>
        </p:spPr>
        <p:txBody>
          <a:bodyPr vert="horz" lIns="91440" tIns="45720" rIns="91440" bIns="45720" rtlCol="0" anchor="b">
            <a:normAutofit/>
          </a:bodyPr>
          <a:lstStyle/>
          <a:p>
            <a:pPr algn="ctr">
              <a:lnSpc>
                <a:spcPct val="90000"/>
              </a:lnSpc>
              <a:spcBef>
                <a:spcPct val="0"/>
              </a:spcBef>
              <a:spcAft>
                <a:spcPts val="600"/>
              </a:spcAft>
            </a:pPr>
            <a:r>
              <a:rPr lang="en-US" sz="5400" b="1" i="1" dirty="0">
                <a:solidFill>
                  <a:srgbClr val="FFFFFF"/>
                </a:solidFill>
                <a:ea typeface="+mj-ea"/>
                <a:cs typeface="+mj-cs"/>
              </a:rPr>
              <a:t>The RIPPLE Effect of Harassment</a:t>
            </a: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a:p>
            <a:pPr algn="r">
              <a:lnSpc>
                <a:spcPct val="90000"/>
              </a:lnSpc>
              <a:spcBef>
                <a:spcPct val="0"/>
              </a:spcBef>
              <a:spcAft>
                <a:spcPts val="600"/>
              </a:spcAft>
            </a:pPr>
            <a:endParaRPr lang="en-US" sz="5400" b="1" i="1"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9E6235B2-5E25-8DAB-2C24-2094BDB6D22B}"/>
              </a:ext>
            </a:extLst>
          </p:cNvPr>
          <p:cNvSpPr>
            <a:spLocks noGrp="1"/>
          </p:cNvSpPr>
          <p:nvPr>
            <p:ph idx="1"/>
          </p:nvPr>
        </p:nvSpPr>
        <p:spPr>
          <a:xfrm>
            <a:off x="4586469" y="143795"/>
            <a:ext cx="7362463" cy="6508465"/>
          </a:xfrm>
          <a:solidFill>
            <a:schemeClr val="accent1">
              <a:lumMod val="40000"/>
              <a:lumOff val="60000"/>
            </a:schemeClr>
          </a:solidFill>
        </p:spPr>
        <p:txBody>
          <a:bodyPr vert="horz" lIns="91440" tIns="45720" rIns="91440" bIns="45720" rtlCol="0" anchor="ctr">
            <a:normAutofit/>
          </a:bodyPr>
          <a:lstStyle/>
          <a:p>
            <a:pPr marL="0" indent="0">
              <a:buNone/>
            </a:pPr>
            <a:r>
              <a:rPr lang="en-US" b="1" dirty="0">
                <a:solidFill>
                  <a:schemeClr val="accent5">
                    <a:lumMod val="50000"/>
                  </a:schemeClr>
                </a:solidFill>
              </a:rPr>
              <a:t>Just like a stone thrown into a pond, small actions can create ripples that spread out far beyond the first splash.  With harassment, we often think about that first splash:  the harsh confrontation, the initial hurt feelings, or even the physical wounds.  We seldom see how that first splash might reverberate out in surprising ways.</a:t>
            </a:r>
          </a:p>
          <a:p>
            <a:pPr marL="0" indent="0">
              <a:buNone/>
            </a:pPr>
            <a:endParaRPr lang="en-US" b="1" dirty="0">
              <a:solidFill>
                <a:schemeClr val="accent5">
                  <a:lumMod val="50000"/>
                </a:schemeClr>
              </a:solidFill>
            </a:endParaRPr>
          </a:p>
          <a:p>
            <a:pPr marL="0" indent="0">
              <a:buNone/>
            </a:pPr>
            <a:r>
              <a:rPr lang="en-US" b="1" dirty="0">
                <a:solidFill>
                  <a:schemeClr val="accent5">
                    <a:lumMod val="50000"/>
                  </a:schemeClr>
                </a:solidFill>
              </a:rPr>
              <a:t>Disrespectful behavior can have negative academic, emotional, social, and health consequences for all involved.  And, without, intervention, those consequences can spread and grow.  </a:t>
            </a:r>
          </a:p>
          <a:p>
            <a:pPr marL="0" indent="0">
              <a:buNone/>
            </a:pPr>
            <a:r>
              <a:rPr lang="en-US" sz="1800" b="1" dirty="0">
                <a:solidFill>
                  <a:schemeClr val="accent5">
                    <a:lumMod val="50000"/>
                  </a:schemeClr>
                </a:solidFill>
              </a:rPr>
              <a:t>					- United Educators</a:t>
            </a:r>
          </a:p>
        </p:txBody>
      </p:sp>
      <p:pic>
        <p:nvPicPr>
          <p:cNvPr id="11" name="Picture 10" descr="Ripples on water">
            <a:extLst>
              <a:ext uri="{FF2B5EF4-FFF2-40B4-BE49-F238E27FC236}">
                <a16:creationId xmlns:a16="http://schemas.microsoft.com/office/drawing/2014/main" id="{AB2B5188-37B5-3ADD-098C-F379AE2409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0579" y="3900848"/>
            <a:ext cx="3671196" cy="2437903"/>
          </a:xfrm>
          <a:prstGeom prst="rect">
            <a:avLst/>
          </a:prstGeom>
        </p:spPr>
      </p:pic>
    </p:spTree>
    <p:extLst>
      <p:ext uri="{BB962C8B-B14F-4D97-AF65-F5344CB8AC3E}">
        <p14:creationId xmlns:p14="http://schemas.microsoft.com/office/powerpoint/2010/main" val="1374010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6B5652-C661-4C58-B937-F0F490F7F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B936867-6407-43FB-9DE6-1B0879D0CB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D0B258-678B-4A8C-894F-848AF24A19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C8D58395-74AF-401A-AF2F-76B6FCF71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Rectangle 23">
            <a:extLst>
              <a:ext uri="{FF2B5EF4-FFF2-40B4-BE49-F238E27FC236}">
                <a16:creationId xmlns:a16="http://schemas.microsoft.com/office/drawing/2014/main" id="{2F003F3F-F118-41D2-AA3F-74DB0D197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8DDC94-636F-2E05-52F2-723D4A362EAB}"/>
              </a:ext>
            </a:extLst>
          </p:cNvPr>
          <p:cNvSpPr>
            <a:spLocks noGrp="1"/>
          </p:cNvSpPr>
          <p:nvPr>
            <p:ph type="title"/>
          </p:nvPr>
        </p:nvSpPr>
        <p:spPr>
          <a:xfrm>
            <a:off x="94090" y="58667"/>
            <a:ext cx="3640755" cy="3588870"/>
          </a:xfrm>
        </p:spPr>
        <p:txBody>
          <a:bodyPr anchor="b">
            <a:normAutofit/>
          </a:bodyPr>
          <a:lstStyle/>
          <a:p>
            <a:pPr algn="r"/>
            <a:r>
              <a:rPr lang="en-US" sz="3300" b="1" dirty="0">
                <a:solidFill>
                  <a:srgbClr val="FFFFFF"/>
                </a:solidFill>
                <a:latin typeface="Arial Black" panose="020B0604020202020204" pitchFamily="34" charset="0"/>
                <a:cs typeface="Arial Black" panose="020B0604020202020204" pitchFamily="34" charset="0"/>
              </a:rPr>
              <a:t>Racial Discrimination</a:t>
            </a:r>
          </a:p>
        </p:txBody>
      </p:sp>
      <p:sp>
        <p:nvSpPr>
          <p:cNvPr id="3" name="Content Placeholder 2">
            <a:extLst>
              <a:ext uri="{FF2B5EF4-FFF2-40B4-BE49-F238E27FC236}">
                <a16:creationId xmlns:a16="http://schemas.microsoft.com/office/drawing/2014/main" id="{6AA5B355-C61A-7883-7821-7DDD0DB51F7A}"/>
              </a:ext>
            </a:extLst>
          </p:cNvPr>
          <p:cNvSpPr>
            <a:spLocks noGrp="1"/>
          </p:cNvSpPr>
          <p:nvPr>
            <p:ph idx="1"/>
          </p:nvPr>
        </p:nvSpPr>
        <p:spPr>
          <a:xfrm>
            <a:off x="4128493" y="133984"/>
            <a:ext cx="4853101" cy="6625439"/>
          </a:xfrm>
        </p:spPr>
        <p:txBody>
          <a:bodyPr anchor="ctr">
            <a:normAutofit fontScale="70000" lnSpcReduction="20000"/>
          </a:bodyPr>
          <a:lstStyle/>
          <a:p>
            <a:pPr marL="0" indent="0">
              <a:buNone/>
            </a:pPr>
            <a:endParaRPr lang="en-US" sz="1400" dirty="0"/>
          </a:p>
          <a:p>
            <a:pPr marL="0" indent="0">
              <a:lnSpc>
                <a:spcPct val="120000"/>
              </a:lnSpc>
              <a:spcBef>
                <a:spcPts val="0"/>
              </a:spcBef>
              <a:buNone/>
            </a:pPr>
            <a:r>
              <a:rPr lang="en-US" u="sng" dirty="0"/>
              <a:t>At MVNU, we believe that God is the Creator of all people</a:t>
            </a:r>
            <a:r>
              <a:rPr lang="en-US" dirty="0"/>
              <a:t>. As we are made in His image, we believe that embracing and celebrating diversity brings us all closer together. As a ministry of the Church of the Nazarene </a:t>
            </a:r>
            <a:r>
              <a:rPr lang="en-US" i="1" dirty="0"/>
              <a:t>we </a:t>
            </a:r>
            <a:r>
              <a:rPr lang="en-US" i="1" dirty="0">
                <a:highlight>
                  <a:srgbClr val="FFFF00"/>
                </a:highlight>
              </a:rPr>
              <a:t>renounce any form of racial and ethnic indifference, exclusion, subjugation, or oppression as a grave sin against God and our fellow human beings </a:t>
            </a:r>
            <a:r>
              <a:rPr lang="en-US" dirty="0"/>
              <a:t>(Manual, 915). Our campus community benefits from the diversity of students, staff, and faculty. We are a community of individuals who seek to learn from, and about, one another. Diversity is expressed through racial, ethnic, age, ability, geographic, gender, cultural, and socioeconomic differences among the campus community.  </a:t>
            </a:r>
            <a:r>
              <a:rPr lang="en-US" dirty="0">
                <a:highlight>
                  <a:srgbClr val="FFFF00"/>
                </a:highlight>
              </a:rPr>
              <a:t>To such ends, MVNU will not tolerate violence, aggression or discrimination against members of its community on the basis of one’s race, skin color, or national origin.</a:t>
            </a:r>
          </a:p>
          <a:p>
            <a:endParaRPr lang="en-US" sz="1400" dirty="0"/>
          </a:p>
        </p:txBody>
      </p:sp>
      <p:pic>
        <p:nvPicPr>
          <p:cNvPr id="5" name="Picture 4" descr="A blue text on a black background&#10;&#10;Description automatically generated">
            <a:extLst>
              <a:ext uri="{FF2B5EF4-FFF2-40B4-BE49-F238E27FC236}">
                <a16:creationId xmlns:a16="http://schemas.microsoft.com/office/drawing/2014/main" id="{06223B09-E408-3C5F-B50E-B26F022025D0}"/>
              </a:ext>
            </a:extLst>
          </p:cNvPr>
          <p:cNvPicPr>
            <a:picLocks noChangeAspect="1"/>
          </p:cNvPicPr>
          <p:nvPr/>
        </p:nvPicPr>
        <p:blipFill>
          <a:blip r:embed="rId2"/>
          <a:stretch>
            <a:fillRect/>
          </a:stretch>
        </p:blipFill>
        <p:spPr>
          <a:xfrm>
            <a:off x="-21" y="5966435"/>
            <a:ext cx="4029877" cy="760354"/>
          </a:xfrm>
          <a:prstGeom prst="rect">
            <a:avLst/>
          </a:prstGeom>
        </p:spPr>
      </p:pic>
      <p:pic>
        <p:nvPicPr>
          <p:cNvPr id="9" name="Picture 8" descr="A blue and green leaf logo&#10;&#10;Description automatically generated">
            <a:extLst>
              <a:ext uri="{FF2B5EF4-FFF2-40B4-BE49-F238E27FC236}">
                <a16:creationId xmlns:a16="http://schemas.microsoft.com/office/drawing/2014/main" id="{6A300C1F-6B4C-9D29-66A1-6376DB633291}"/>
              </a:ext>
            </a:extLst>
          </p:cNvPr>
          <p:cNvPicPr>
            <a:picLocks noChangeAspect="1"/>
          </p:cNvPicPr>
          <p:nvPr/>
        </p:nvPicPr>
        <p:blipFill>
          <a:blip r:embed="rId3"/>
          <a:stretch>
            <a:fillRect/>
          </a:stretch>
        </p:blipFill>
        <p:spPr>
          <a:xfrm>
            <a:off x="314762" y="242699"/>
            <a:ext cx="1860027" cy="1860027"/>
          </a:xfrm>
          <a:prstGeom prst="rect">
            <a:avLst/>
          </a:prstGeom>
        </p:spPr>
      </p:pic>
      <p:sp>
        <p:nvSpPr>
          <p:cNvPr id="4" name="TextBox 3">
            <a:extLst>
              <a:ext uri="{FF2B5EF4-FFF2-40B4-BE49-F238E27FC236}">
                <a16:creationId xmlns:a16="http://schemas.microsoft.com/office/drawing/2014/main" id="{765BB51F-CF1B-8FFC-6041-7CA616EC6192}"/>
              </a:ext>
            </a:extLst>
          </p:cNvPr>
          <p:cNvSpPr txBox="1"/>
          <p:nvPr/>
        </p:nvSpPr>
        <p:spPr>
          <a:xfrm>
            <a:off x="1025610" y="4032395"/>
            <a:ext cx="2298357" cy="1754326"/>
          </a:xfrm>
          <a:prstGeom prst="rect">
            <a:avLst/>
          </a:prstGeom>
          <a:solidFill>
            <a:schemeClr val="accent5">
              <a:lumMod val="60000"/>
              <a:lumOff val="40000"/>
            </a:schemeClr>
          </a:solidFill>
          <a:ln w="57150">
            <a:solidFill>
              <a:schemeClr val="accent6">
                <a:lumMod val="50000"/>
              </a:schemeClr>
            </a:solidFill>
          </a:ln>
        </p:spPr>
        <p:txBody>
          <a:bodyPr wrap="square" rtlCol="0">
            <a:spAutoFit/>
          </a:bodyPr>
          <a:lstStyle/>
          <a:p>
            <a:pPr algn="ctr"/>
            <a:r>
              <a:rPr lang="en-US" b="1" i="1" u="none" strike="noStrike" cap="all" dirty="0">
                <a:solidFill>
                  <a:srgbClr val="002857"/>
                </a:solidFill>
                <a:effectLst/>
                <a:latin typeface="DINbekBold"/>
              </a:rPr>
              <a:t>DIVERSITY AND UNITY</a:t>
            </a:r>
          </a:p>
          <a:p>
            <a:pPr algn="ctr"/>
            <a:r>
              <a:rPr lang="en-US" b="0" i="0" u="none" strike="noStrike" dirty="0">
                <a:solidFill>
                  <a:srgbClr val="333333"/>
                </a:solidFill>
                <a:effectLst/>
              </a:rPr>
              <a:t>At MVNU, we believe that embracing and celebrating diversity brings us all closer together.</a:t>
            </a:r>
          </a:p>
        </p:txBody>
      </p:sp>
      <p:sp>
        <p:nvSpPr>
          <p:cNvPr id="6" name="TextBox 5">
            <a:extLst>
              <a:ext uri="{FF2B5EF4-FFF2-40B4-BE49-F238E27FC236}">
                <a16:creationId xmlns:a16="http://schemas.microsoft.com/office/drawing/2014/main" id="{EE0C1194-7F93-2239-17ED-D620EA6C5617}"/>
              </a:ext>
            </a:extLst>
          </p:cNvPr>
          <p:cNvSpPr txBox="1"/>
          <p:nvPr/>
        </p:nvSpPr>
        <p:spPr>
          <a:xfrm>
            <a:off x="9072274" y="692882"/>
            <a:ext cx="2461389" cy="5909310"/>
          </a:xfrm>
          <a:prstGeom prst="rect">
            <a:avLst/>
          </a:prstGeom>
          <a:solidFill>
            <a:schemeClr val="accent5">
              <a:lumMod val="60000"/>
              <a:lumOff val="40000"/>
            </a:schemeClr>
          </a:solidFill>
          <a:ln w="38100">
            <a:solidFill>
              <a:schemeClr val="accent6">
                <a:lumMod val="50000"/>
              </a:schemeClr>
            </a:solidFill>
          </a:ln>
        </p:spPr>
        <p:txBody>
          <a:bodyPr wrap="square" rtlCol="0">
            <a:spAutoFit/>
          </a:bodyPr>
          <a:lstStyle/>
          <a:p>
            <a:pPr algn="ctr"/>
            <a:r>
              <a:rPr lang="en-US" b="1" i="0" u="none" strike="noStrike" cap="all" dirty="0">
                <a:solidFill>
                  <a:srgbClr val="002857"/>
                </a:solidFill>
                <a:effectLst/>
                <a:latin typeface="Abadi MT Condensed Light" panose="020B0306030101010103" pitchFamily="34" charset="77"/>
              </a:rPr>
              <a:t>C.O.R.E. VALUES</a:t>
            </a:r>
          </a:p>
          <a:p>
            <a:pPr algn="ctr"/>
            <a:endParaRPr lang="en-US" b="0" i="0" u="none" strike="noStrike" cap="all" dirty="0">
              <a:solidFill>
                <a:srgbClr val="002857"/>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Curiosity &amp; Courage: </a:t>
            </a:r>
            <a:r>
              <a:rPr lang="en-US" b="0" i="0" u="none" strike="noStrike" dirty="0">
                <a:solidFill>
                  <a:srgbClr val="4D4D4D"/>
                </a:solidFill>
                <a:effectLst/>
                <a:latin typeface="Abadi MT Condensed Light" panose="020B0306030101010103" pitchFamily="34" charset="77"/>
              </a:rPr>
              <a:t>Personal responsibility for getting to know one another and to be understood.</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Openness &amp; Otherness: </a:t>
            </a:r>
            <a:r>
              <a:rPr lang="en-US" b="0" i="0" u="none" strike="noStrike" dirty="0">
                <a:solidFill>
                  <a:srgbClr val="4D4D4D"/>
                </a:solidFill>
                <a:effectLst/>
                <a:latin typeface="Abadi MT Condensed Light" panose="020B0306030101010103" pitchFamily="34" charset="77"/>
              </a:rPr>
              <a:t>Holding multiple perspectives simultaneously and valuing them all.</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Respect &amp; Reciprocity: </a:t>
            </a:r>
            <a:r>
              <a:rPr lang="en-US" b="0" i="0" u="none" strike="noStrike" dirty="0">
                <a:solidFill>
                  <a:srgbClr val="4D4D4D"/>
                </a:solidFill>
                <a:effectLst/>
                <a:latin typeface="Abadi MT Condensed Light" panose="020B0306030101010103" pitchFamily="34" charset="77"/>
              </a:rPr>
              <a:t>Recognition of personal diversity and the fact that all peoples have equal value and merit.</a:t>
            </a:r>
          </a:p>
          <a:p>
            <a:pPr algn="l">
              <a:buFont typeface="Arial" panose="020B0604020202020204" pitchFamily="34" charset="0"/>
              <a:buChar char="•"/>
            </a:pPr>
            <a:endParaRPr lang="en-US" b="0" i="0" u="none" strike="noStrike" dirty="0">
              <a:solidFill>
                <a:srgbClr val="4D4D4D"/>
              </a:solidFill>
              <a:effectLst/>
              <a:latin typeface="Abadi MT Condensed Light" panose="020B0306030101010103" pitchFamily="34" charset="77"/>
            </a:endParaRPr>
          </a:p>
          <a:p>
            <a:pPr algn="l">
              <a:buFont typeface="Arial" panose="020B0604020202020204" pitchFamily="34" charset="0"/>
              <a:buChar char="•"/>
            </a:pPr>
            <a:r>
              <a:rPr lang="en-US" b="1" i="0" u="none" strike="noStrike" dirty="0">
                <a:solidFill>
                  <a:srgbClr val="4D4D4D"/>
                </a:solidFill>
                <a:effectLst/>
                <a:latin typeface="Abadi MT Condensed Light" panose="020B0306030101010103" pitchFamily="34" charset="77"/>
              </a:rPr>
              <a:t>Equity &amp; Empathy: </a:t>
            </a:r>
            <a:r>
              <a:rPr lang="en-US" b="0" i="0" u="none" strike="noStrike" dirty="0">
                <a:solidFill>
                  <a:srgbClr val="4D4D4D"/>
                </a:solidFill>
                <a:effectLst/>
                <a:latin typeface="Abadi MT Condensed Light" panose="020B0306030101010103" pitchFamily="34" charset="77"/>
              </a:rPr>
              <a:t>Dispersion of power and equality of opportunity.</a:t>
            </a:r>
          </a:p>
        </p:txBody>
      </p:sp>
      <p:pic>
        <p:nvPicPr>
          <p:cNvPr id="8" name="Picture 7" descr="A blue paw print with flames&#10;&#10;Description automatically generated">
            <a:extLst>
              <a:ext uri="{FF2B5EF4-FFF2-40B4-BE49-F238E27FC236}">
                <a16:creationId xmlns:a16="http://schemas.microsoft.com/office/drawing/2014/main" id="{1A113E33-CD76-A273-F783-D8EAF0122B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22186" y="144882"/>
            <a:ext cx="1075724" cy="1075724"/>
          </a:xfrm>
          <a:prstGeom prst="rect">
            <a:avLst/>
          </a:prstGeom>
          <a:ln w="38100">
            <a:solidFill>
              <a:schemeClr val="accent6">
                <a:lumMod val="50000"/>
              </a:schemeClr>
            </a:solidFill>
          </a:ln>
        </p:spPr>
      </p:pic>
    </p:spTree>
    <p:extLst>
      <p:ext uri="{BB962C8B-B14F-4D97-AF65-F5344CB8AC3E}">
        <p14:creationId xmlns:p14="http://schemas.microsoft.com/office/powerpoint/2010/main" val="17794078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1901</TotalTime>
  <Words>4039</Words>
  <Application>Microsoft Macintosh PowerPoint</Application>
  <PresentationFormat>Widescreen</PresentationFormat>
  <Paragraphs>302</Paragraphs>
  <Slides>33</Slides>
  <Notes>1</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33</vt:i4>
      </vt:variant>
    </vt:vector>
  </HeadingPairs>
  <TitlesOfParts>
    <vt:vector size="51" baseType="lpstr">
      <vt:lpstr>Abadi MT Condensed Extra Bold</vt:lpstr>
      <vt:lpstr>Abadi MT Condensed Light</vt:lpstr>
      <vt:lpstr>arial</vt:lpstr>
      <vt:lpstr>arial</vt:lpstr>
      <vt:lpstr>Arial Black</vt:lpstr>
      <vt:lpstr>Arial Narrow</vt:lpstr>
      <vt:lpstr>Baguet Script</vt:lpstr>
      <vt:lpstr>Berlin Sans FB</vt:lpstr>
      <vt:lpstr>Calibri</vt:lpstr>
      <vt:lpstr>Calibri Light</vt:lpstr>
      <vt:lpstr>CIDFont+F2</vt:lpstr>
      <vt:lpstr>CIDFont+F3</vt:lpstr>
      <vt:lpstr>DINbekBold</vt:lpstr>
      <vt:lpstr>Franklin Gothic Medium Cond</vt:lpstr>
      <vt:lpstr>Public Sans</vt:lpstr>
      <vt:lpstr>var(--richTextHeaderFont)</vt:lpstr>
      <vt:lpstr>Wingdings</vt:lpstr>
      <vt:lpstr>Office Theme</vt:lpstr>
      <vt:lpstr>PowerPoint Presentation</vt:lpstr>
      <vt:lpstr>PowerPoint Presentation</vt:lpstr>
      <vt:lpstr> Religious Expression   Who We Are and What We Believe </vt:lpstr>
      <vt:lpstr>  Notice of Non-Discrimination    </vt:lpstr>
      <vt:lpstr>PowerPoint Presentation</vt:lpstr>
      <vt:lpstr>PowerPoint Presentation</vt:lpstr>
      <vt:lpstr>PowerPoint Presentation</vt:lpstr>
      <vt:lpstr>PowerPoint Presentation</vt:lpstr>
      <vt:lpstr>Racial Discrimination</vt:lpstr>
      <vt:lpstr>       What is Harassment?</vt:lpstr>
      <vt:lpstr>What Is Discriminatory Harassment? </vt:lpstr>
      <vt:lpstr>PowerPoint Presentation</vt:lpstr>
      <vt:lpstr>What is Sexual Harassment?</vt:lpstr>
      <vt:lpstr>PowerPoint Presentation</vt:lpstr>
      <vt:lpstr>PREGNANCY ACCOMMODATIONS AND RELATED CONDITIONS FOR STUDENTS AND EMPLOYEES </vt:lpstr>
      <vt:lpstr>PREGNANCY ACCOMMODATIONS AND RELATED CONDITIONS FOR STUDENTS AND EMPLOYEES       </vt:lpstr>
      <vt:lpstr>PREGNANCY ACCOMMODATIONS AND RELATED CONDITIONS FOR STUDENTS AND EMPLOYEES    </vt:lpstr>
      <vt:lpstr>PowerPoint Presentation</vt:lpstr>
      <vt:lpstr>PowerPoint Presentation</vt:lpstr>
      <vt:lpstr>      Important Things to Know </vt:lpstr>
      <vt:lpstr>PowerPoint Presentation</vt:lpstr>
      <vt:lpstr>Responding to Disclosure</vt:lpstr>
      <vt:lpstr>PowerPoint Presentation</vt:lpstr>
      <vt:lpstr>PowerPoint Presentation</vt:lpstr>
      <vt:lpstr>Confidential Resources</vt:lpstr>
      <vt:lpstr>SUPPORTIVE MEASURES</vt:lpstr>
      <vt:lpstr> Consent  Consent is a critical part of understanding and eliminating Sexual Misconduct </vt:lpstr>
      <vt:lpstr>Bystander Intervention</vt:lpstr>
      <vt:lpstr>    ANTI-HAZING POLICY  </vt:lpstr>
      <vt:lpstr>PowerPoint Presentation</vt:lpstr>
      <vt:lpstr>Hazing Penalties</vt:lpstr>
      <vt:lpstr>PowerPoint Presentation</vt:lpstr>
      <vt:lpstr>Scripture supports our training!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Title IX</dc:creator>
  <cp:lastModifiedBy>Liz Stroop</cp:lastModifiedBy>
  <cp:revision>13</cp:revision>
  <dcterms:created xsi:type="dcterms:W3CDTF">2023-07-27T19:32:35Z</dcterms:created>
  <dcterms:modified xsi:type="dcterms:W3CDTF">2023-09-20T14:43:23Z</dcterms:modified>
</cp:coreProperties>
</file>