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4" r:id="rId2"/>
    <p:sldId id="278" r:id="rId3"/>
    <p:sldId id="261" r:id="rId4"/>
    <p:sldId id="263" r:id="rId5"/>
    <p:sldId id="279" r:id="rId6"/>
    <p:sldId id="266" r:id="rId7"/>
    <p:sldId id="265" r:id="rId8"/>
    <p:sldId id="326" r:id="rId9"/>
    <p:sldId id="260" r:id="rId10"/>
    <p:sldId id="270" r:id="rId11"/>
    <p:sldId id="327" r:id="rId12"/>
    <p:sldId id="319" r:id="rId13"/>
    <p:sldId id="320" r:id="rId14"/>
    <p:sldId id="271" r:id="rId15"/>
    <p:sldId id="321" r:id="rId16"/>
    <p:sldId id="307" r:id="rId17"/>
    <p:sldId id="272" r:id="rId18"/>
    <p:sldId id="273" r:id="rId19"/>
    <p:sldId id="269" r:id="rId20"/>
    <p:sldId id="292" r:id="rId21"/>
    <p:sldId id="256" r:id="rId22"/>
    <p:sldId id="296" r:id="rId23"/>
    <p:sldId id="293" r:id="rId24"/>
    <p:sldId id="323" r:id="rId25"/>
    <p:sldId id="324" r:id="rId26"/>
    <p:sldId id="322" r:id="rId27"/>
    <p:sldId id="257" r:id="rId28"/>
    <p:sldId id="31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C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75"/>
  </p:normalViewPr>
  <p:slideViewPr>
    <p:cSldViewPr snapToGrid="0">
      <p:cViewPr varScale="1">
        <p:scale>
          <a:sx n="103" d="100"/>
          <a:sy n="103" d="100"/>
        </p:scale>
        <p:origin x="8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A2041-3FB4-DF46-9253-517A837F84A9}" type="datetimeFigureOut">
              <a:rPr lang="en-US" smtClean="0"/>
              <a:t>8/8/23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B6C97-55C0-5643-87FE-CBB46BE5A388}" type="slidenum">
              <a:rPr lang="en-US" smtClean="0"/>
              <a:t>‹#›</a:t>
            </a:fld>
            <a:endParaRPr lang="en-US"/>
          </a:p>
        </p:txBody>
      </p:sp>
    </p:spTree>
    <p:extLst>
      <p:ext uri="{BB962C8B-B14F-4D97-AF65-F5344CB8AC3E}">
        <p14:creationId xmlns:p14="http://schemas.microsoft.com/office/powerpoint/2010/main" val="261279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24</a:t>
            </a:fld>
            <a:endParaRPr lang="en-US"/>
          </a:p>
        </p:txBody>
      </p:sp>
    </p:spTree>
    <p:extLst>
      <p:ext uri="{BB962C8B-B14F-4D97-AF65-F5344CB8AC3E}">
        <p14:creationId xmlns:p14="http://schemas.microsoft.com/office/powerpoint/2010/main" val="204984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A4EF-D77B-5FAA-96C4-4868DD9002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22B33C-6359-B63E-5AC5-E71E43AAB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8A66D8-6B23-DD4B-0C47-D4C43CCB3C13}"/>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5" name="Footer Placeholder 4">
            <a:extLst>
              <a:ext uri="{FF2B5EF4-FFF2-40B4-BE49-F238E27FC236}">
                <a16:creationId xmlns:a16="http://schemas.microsoft.com/office/drawing/2014/main" id="{97A68B97-498A-9A96-DAF9-A73C65BEC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37EC-706F-8774-9E4A-A98D8361F6CC}"/>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194133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F3A0-AC87-7CA9-5B35-840606A479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93CF3B-0047-9A15-AAFA-3A6239840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5199D-A791-F63B-7138-19AEB771EE81}"/>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5" name="Footer Placeholder 4">
            <a:extLst>
              <a:ext uri="{FF2B5EF4-FFF2-40B4-BE49-F238E27FC236}">
                <a16:creationId xmlns:a16="http://schemas.microsoft.com/office/drawing/2014/main" id="{25FC6411-6162-F97C-9177-C3781BF18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8C6A9-82FD-8F70-D242-0FBE9C066C41}"/>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390820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8384C-A2EC-8A5D-E419-C1FE923E3F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75ADF8-9DD8-F73A-84D8-5E1B64C6F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CA67D-1D81-1266-469B-2B4DA103E2F1}"/>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5" name="Footer Placeholder 4">
            <a:extLst>
              <a:ext uri="{FF2B5EF4-FFF2-40B4-BE49-F238E27FC236}">
                <a16:creationId xmlns:a16="http://schemas.microsoft.com/office/drawing/2014/main" id="{50E449E6-AEBD-CF98-79F6-BE2446850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747E2-D1F2-D72A-5A5C-B5D75BD4C8F6}"/>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35956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CA3E-4E2E-4C1D-7E3B-B22EDD6AE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01A175-FB65-F4C9-71E0-3AAD82AEE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320F3-5D7E-4F2F-3CB2-3307892AC6E8}"/>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5" name="Footer Placeholder 4">
            <a:extLst>
              <a:ext uri="{FF2B5EF4-FFF2-40B4-BE49-F238E27FC236}">
                <a16:creationId xmlns:a16="http://schemas.microsoft.com/office/drawing/2014/main" id="{0B293B79-0E01-88A0-9F81-A128EDDB0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A01E7-56E4-BEF7-37A9-67748638B059}"/>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9994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3696-9058-45BE-2F24-CB0719C074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286B50-7E8B-C227-D940-E845FEB11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97836-05C2-F550-B1A9-21EDE44D2794}"/>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5" name="Footer Placeholder 4">
            <a:extLst>
              <a:ext uri="{FF2B5EF4-FFF2-40B4-BE49-F238E27FC236}">
                <a16:creationId xmlns:a16="http://schemas.microsoft.com/office/drawing/2014/main" id="{22CCD4DB-0E74-DF85-E591-F249DE21A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6EE8E-1117-B5FB-EFCF-0FFB7C241D95}"/>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75381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94A3-009B-7FCD-244F-1A17D81C16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5D1BA-0A60-486E-331B-A23F37DBED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A93041-7CB1-536C-800F-3DA773EF74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AB72FD-B9ED-0263-D232-DF79D7A20472}"/>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6" name="Footer Placeholder 5">
            <a:extLst>
              <a:ext uri="{FF2B5EF4-FFF2-40B4-BE49-F238E27FC236}">
                <a16:creationId xmlns:a16="http://schemas.microsoft.com/office/drawing/2014/main" id="{3659E2D3-80D9-4022-8CA9-5DFB96D83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4D358-81E4-8C16-5BAC-D6D990C8A21F}"/>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16584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AFFF-F78C-F0F0-C3AE-CF48F8C4B1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438B4E-FC4F-0DF1-74FB-3F06A7213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A1F632-4D84-80AF-C3D1-339BCC4F97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3F68F-6271-23DA-CD73-58BC8C4F2E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4FD062-C0B6-DFE7-3192-844FF0BB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5CA5C-F400-5666-E90C-E2C0E045156E}"/>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8" name="Footer Placeholder 7">
            <a:extLst>
              <a:ext uri="{FF2B5EF4-FFF2-40B4-BE49-F238E27FC236}">
                <a16:creationId xmlns:a16="http://schemas.microsoft.com/office/drawing/2014/main" id="{1997456D-FD53-1764-7261-7674410747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A5A870-20FE-3E41-56BC-A91A00C13D74}"/>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1801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908B-2D41-5337-4D54-777495FD97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B87A14-20AB-D2B3-5580-553C973D837B}"/>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4" name="Footer Placeholder 3">
            <a:extLst>
              <a:ext uri="{FF2B5EF4-FFF2-40B4-BE49-F238E27FC236}">
                <a16:creationId xmlns:a16="http://schemas.microsoft.com/office/drawing/2014/main" id="{1D37CFFB-51B6-7617-812A-8DBB66A076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0DF0C0-3498-CCE6-84D8-6491A66D7E91}"/>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104999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6260E-18BC-894D-A792-BACA836140BC}"/>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3" name="Footer Placeholder 2">
            <a:extLst>
              <a:ext uri="{FF2B5EF4-FFF2-40B4-BE49-F238E27FC236}">
                <a16:creationId xmlns:a16="http://schemas.microsoft.com/office/drawing/2014/main" id="{14E410A2-BEE0-404C-67CD-2A2D58C622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3C9C7-EC55-F40A-6E74-3E68731DBAB7}"/>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416368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CD91-F78F-80B6-0256-E4A3D6FDE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50D31-2F53-A56B-573D-C83750E26F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B0FA9E-BABE-C291-D2F4-0EF9700A7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2ED08-D92E-A21C-A762-C224E8E260BD}"/>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6" name="Footer Placeholder 5">
            <a:extLst>
              <a:ext uri="{FF2B5EF4-FFF2-40B4-BE49-F238E27FC236}">
                <a16:creationId xmlns:a16="http://schemas.microsoft.com/office/drawing/2014/main" id="{8102D229-2BED-6387-A796-ECD6BE427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CD2FB-3C1C-EEE5-7FA2-F9EBC02CFF65}"/>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391706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21FE-013C-1EBC-6589-FEAF16718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0AA1EF-FDBF-8BF3-7662-D5D0CF209C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B9BBBC-ED8F-E653-D3C2-DD293D087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4A937-36D1-FCAA-211B-167F7D144018}"/>
              </a:ext>
            </a:extLst>
          </p:cNvPr>
          <p:cNvSpPr>
            <a:spLocks noGrp="1"/>
          </p:cNvSpPr>
          <p:nvPr>
            <p:ph type="dt" sz="half" idx="10"/>
          </p:nvPr>
        </p:nvSpPr>
        <p:spPr/>
        <p:txBody>
          <a:bodyPr/>
          <a:lstStyle/>
          <a:p>
            <a:fld id="{8B9D078B-94DB-0C4D-B39D-C118C6B0046E}" type="datetimeFigureOut">
              <a:rPr lang="en-US" smtClean="0"/>
              <a:t>8/8/23</a:t>
            </a:fld>
            <a:endParaRPr lang="en-US"/>
          </a:p>
        </p:txBody>
      </p:sp>
      <p:sp>
        <p:nvSpPr>
          <p:cNvPr id="6" name="Footer Placeholder 5">
            <a:extLst>
              <a:ext uri="{FF2B5EF4-FFF2-40B4-BE49-F238E27FC236}">
                <a16:creationId xmlns:a16="http://schemas.microsoft.com/office/drawing/2014/main" id="{BC7B29DB-A47F-E3F3-9C00-AD33F5C6F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44D57-1483-E707-F538-6EBAE23D0022}"/>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119405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E9C968-0304-E665-88C0-211A8B0CA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BD548-91BB-D328-7A70-6D1670000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846FF-964E-D5EA-07E2-9A8CFF3C3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D078B-94DB-0C4D-B39D-C118C6B0046E}" type="datetimeFigureOut">
              <a:rPr lang="en-US" smtClean="0"/>
              <a:t>8/8/23</a:t>
            </a:fld>
            <a:endParaRPr lang="en-US"/>
          </a:p>
        </p:txBody>
      </p:sp>
      <p:sp>
        <p:nvSpPr>
          <p:cNvPr id="5" name="Footer Placeholder 4">
            <a:extLst>
              <a:ext uri="{FF2B5EF4-FFF2-40B4-BE49-F238E27FC236}">
                <a16:creationId xmlns:a16="http://schemas.microsoft.com/office/drawing/2014/main" id="{16570494-3B86-C060-4602-DE8C70427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59CA9E-BCB6-DFDD-FB1B-574ABCF38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AC4D3-73F3-244C-AE64-4A1AA5590BD9}" type="slidenum">
              <a:rPr lang="en-US" smtClean="0"/>
              <a:t>‹#›</a:t>
            </a:fld>
            <a:endParaRPr lang="en-US"/>
          </a:p>
        </p:txBody>
      </p:sp>
    </p:spTree>
    <p:extLst>
      <p:ext uri="{BB962C8B-B14F-4D97-AF65-F5344CB8AC3E}">
        <p14:creationId xmlns:p14="http://schemas.microsoft.com/office/powerpoint/2010/main" val="607375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7.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mvnu.edu/titleix/" TargetMode="External"/><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svg"/></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8254315" y="387224"/>
            <a:ext cx="3818236" cy="830453"/>
          </a:xfrm>
        </p:spPr>
        <p:txBody>
          <a:bodyPr anchor="ctr">
            <a:normAutofit fontScale="55000" lnSpcReduction="20000"/>
          </a:bodyPr>
          <a:lstStyle/>
          <a:p>
            <a:pPr algn="l"/>
            <a:endParaRPr lang="en-US" sz="2000" b="1" i="1" dirty="0">
              <a:solidFill>
                <a:srgbClr val="FFFFFF"/>
              </a:solidFill>
              <a:latin typeface="Arial Narrow" panose="020B0604020202020204" pitchFamily="34" charset="0"/>
              <a:cs typeface="Arial Narrow" panose="020B0604020202020204" pitchFamily="34" charset="0"/>
            </a:endParaRPr>
          </a:p>
          <a:p>
            <a:pPr algn="l"/>
            <a:r>
              <a:rPr lang="en-US" sz="5700" b="1" i="1" dirty="0">
                <a:solidFill>
                  <a:srgbClr val="00B0F0"/>
                </a:solidFill>
                <a:latin typeface="Arial Narrow" panose="020B0604020202020204" pitchFamily="34" charset="0"/>
                <a:cs typeface="Arial Narrow" panose="020B0604020202020204" pitchFamily="34" charset="0"/>
              </a:rPr>
              <a:t>Athletics Training 2023</a:t>
            </a:r>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2"/>
          <a:stretch>
            <a:fillRect/>
          </a:stretch>
        </p:blipFill>
        <p:spPr>
          <a:xfrm>
            <a:off x="766120" y="1576447"/>
            <a:ext cx="5080716" cy="5080716"/>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a:blip r:embed="rId3"/>
          <a:stretch>
            <a:fillRect/>
          </a:stretch>
        </p:blipFill>
        <p:spPr>
          <a:xfrm>
            <a:off x="6345165" y="2217815"/>
            <a:ext cx="3997831" cy="3997831"/>
          </a:xfrm>
          <a:prstGeom prst="rect">
            <a:avLst/>
          </a:prstGeom>
          <a:ln w="76200">
            <a:solidFill>
              <a:schemeClr val="accent6">
                <a:lumMod val="50000"/>
              </a:schemeClr>
            </a:solidFill>
          </a:ln>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1" cy="3005254"/>
          </a:xfrm>
          <a:solidFill>
            <a:schemeClr val="accent5">
              <a:lumMod val="40000"/>
              <a:lumOff val="60000"/>
            </a:schemeClr>
          </a:solidFill>
          <a:ln w="57150">
            <a:solidFill>
              <a:schemeClr val="accent6">
                <a:lumMod val="50000"/>
              </a:schemeClr>
            </a:solidFill>
          </a:ln>
        </p:spPr>
        <p:txBody>
          <a:bodyPr>
            <a:normAutofit fontScale="77500" lnSpcReduction="20000"/>
          </a:bodyPr>
          <a:lstStyle/>
          <a:p>
            <a:pPr marL="0" indent="0">
              <a:buNone/>
            </a:pPr>
            <a:endParaRPr lang="en-US" sz="1900" b="1"/>
          </a:p>
          <a:p>
            <a:pPr marL="0" indent="0">
              <a:buNone/>
            </a:pPr>
            <a:r>
              <a:rPr lang="en-US" sz="4000" b="1" i="1"/>
              <a:t>Title IX – Sexual Harassment</a:t>
            </a:r>
          </a:p>
          <a:p>
            <a:pPr marL="0" indent="0">
              <a:buNone/>
            </a:pPr>
            <a:endParaRPr lang="en-US" sz="1700"/>
          </a:p>
          <a:p>
            <a:pPr lvl="2"/>
            <a:r>
              <a:rPr lang="en-US" sz="3100" i="1"/>
              <a:t>Quid Pro Quo</a:t>
            </a:r>
          </a:p>
          <a:p>
            <a:pPr lvl="2"/>
            <a:r>
              <a:rPr lang="en-US" sz="3100" i="1"/>
              <a:t>Unwelcome Conduct</a:t>
            </a:r>
          </a:p>
          <a:p>
            <a:pPr lvl="2"/>
            <a:r>
              <a:rPr lang="en-US" sz="3100" i="1"/>
              <a:t>Sexual Assault</a:t>
            </a:r>
          </a:p>
          <a:p>
            <a:pPr lvl="2"/>
            <a:r>
              <a:rPr lang="en-US" sz="3100" i="1"/>
              <a:t>Dating Violence</a:t>
            </a:r>
          </a:p>
          <a:p>
            <a:pPr lvl="2"/>
            <a:r>
              <a:rPr lang="en-US" sz="3100" i="1"/>
              <a:t>Domestic Violence</a:t>
            </a:r>
          </a:p>
          <a:p>
            <a:pPr lvl="2"/>
            <a:r>
              <a:rPr lang="en-US" sz="3100" i="1"/>
              <a:t>Stalking </a:t>
            </a:r>
          </a:p>
          <a:p>
            <a:pPr marL="914400" lvl="2" indent="0">
              <a:buNone/>
            </a:pPr>
            <a:endParaRPr lang="en-US" sz="170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55747"/>
            <a:ext cx="3660297" cy="2297152"/>
          </a:xfrm>
          <a:prstGeom prst="rect">
            <a:avLst/>
          </a:prstGeom>
          <a:ln w="57150">
            <a:solidFill>
              <a:schemeClr val="accent6">
                <a:lumMod val="50000"/>
              </a:schemeClr>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002060"/>
          </a:solidFill>
          <a:ln w="57150">
            <a:solidFill>
              <a:schemeClr val="accent6">
                <a:lumMod val="50000"/>
              </a:schemeClr>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43" y="1476375"/>
            <a:ext cx="1852613" cy="1852613"/>
          </a:xfrm>
          <a:prstGeom prst="rect">
            <a:avLst/>
          </a:prstGeom>
        </p:spPr>
      </p:pic>
    </p:spTree>
    <p:extLst>
      <p:ext uri="{BB962C8B-B14F-4D97-AF65-F5344CB8AC3E}">
        <p14:creationId xmlns:p14="http://schemas.microsoft.com/office/powerpoint/2010/main" val="1858148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280086" y="216581"/>
            <a:ext cx="10946589"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Sexual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266986" y="1271242"/>
            <a:ext cx="7185133" cy="1437538"/>
          </a:xfrm>
        </p:spPr>
        <p:txBody>
          <a:bodyPr>
            <a:normAutofit/>
          </a:bodyPr>
          <a:lstStyle/>
          <a:p>
            <a:r>
              <a:rPr lang="en-US" sz="2400" b="1" i="1" dirty="0">
                <a:solidFill>
                  <a:schemeClr val="accent6">
                    <a:lumMod val="50000"/>
                  </a:schemeClr>
                </a:solidFill>
                <a:latin typeface="Arial Narrow" panose="020B0604020202020204" pitchFamily="34" charset="0"/>
                <a:cs typeface="Arial Narrow" panose="020B0604020202020204" pitchFamily="34" charset="0"/>
              </a:rPr>
              <a:t>Inappropriate conduct or language that refers to or involves sex is considered sexual harassment.  This can include solicitations for sex, jokes or comments, or inappropriate touching.</a:t>
            </a:r>
          </a:p>
        </p:txBody>
      </p:sp>
      <p:sp>
        <p:nvSpPr>
          <p:cNvPr id="4" name="TextBox 3">
            <a:extLst>
              <a:ext uri="{FF2B5EF4-FFF2-40B4-BE49-F238E27FC236}">
                <a16:creationId xmlns:a16="http://schemas.microsoft.com/office/drawing/2014/main" id="{200D2652-DA6A-4BF7-C442-A21B76C201EE}"/>
              </a:ext>
            </a:extLst>
          </p:cNvPr>
          <p:cNvSpPr txBox="1"/>
          <p:nvPr/>
        </p:nvSpPr>
        <p:spPr>
          <a:xfrm>
            <a:off x="807456" y="2825782"/>
            <a:ext cx="6051786" cy="1323439"/>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sz="2000" dirty="0">
                <a:latin typeface="Abadi MT Condensed Light" panose="020B0306030101010103" pitchFamily="34" charset="77"/>
              </a:rPr>
              <a:t>Joe hung up a couple of photos of nude women in his dorm suite. His roommates went off on him because they didn’t want to see the photos every time they came home.  He thinks they’re more worried about what their girlfriends will think.</a:t>
            </a:r>
          </a:p>
        </p:txBody>
      </p:sp>
      <p:sp>
        <p:nvSpPr>
          <p:cNvPr id="6" name="TextBox 5">
            <a:extLst>
              <a:ext uri="{FF2B5EF4-FFF2-40B4-BE49-F238E27FC236}">
                <a16:creationId xmlns:a16="http://schemas.microsoft.com/office/drawing/2014/main" id="{AF71F7E2-6300-E1FB-B3CE-9C4AD598EB43}"/>
              </a:ext>
            </a:extLst>
          </p:cNvPr>
          <p:cNvSpPr txBox="1"/>
          <p:nvPr/>
        </p:nvSpPr>
        <p:spPr>
          <a:xfrm>
            <a:off x="266986" y="4266223"/>
            <a:ext cx="7185133" cy="2031325"/>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A group of male students sat together in the dining hall every day and “rated” female students’ attractiveness on a scale of one to ten.  They shouted out their opinions and comments, including boos and hisses, and help up their fingers to publicly indicate a young woman’s numeric rating.  They called out insults at some students, calling some “fat cows” and some “lesbos” or “dykes.”</a:t>
            </a:r>
          </a:p>
          <a:p>
            <a:r>
              <a:rPr lang="en-US" dirty="0">
                <a:latin typeface="Abadi MT Condensed Light" panose="020B0306030101010103" pitchFamily="34" charset="77"/>
              </a:rPr>
              <a:t>Female students were angered and disgusted and some found it threatening.  Other students were humiliated and avoided coming to the dining hall.</a:t>
            </a:r>
          </a:p>
        </p:txBody>
      </p:sp>
      <p:sp>
        <p:nvSpPr>
          <p:cNvPr id="5" name="TextBox 4">
            <a:extLst>
              <a:ext uri="{FF2B5EF4-FFF2-40B4-BE49-F238E27FC236}">
                <a16:creationId xmlns:a16="http://schemas.microsoft.com/office/drawing/2014/main" id="{3E1828CD-A620-AD9F-109A-03514B1A24CD}"/>
              </a:ext>
            </a:extLst>
          </p:cNvPr>
          <p:cNvSpPr txBox="1"/>
          <p:nvPr/>
        </p:nvSpPr>
        <p:spPr>
          <a:xfrm>
            <a:off x="5753380" y="6149419"/>
            <a:ext cx="4075458" cy="461665"/>
          </a:xfrm>
          <a:prstGeom prst="rect">
            <a:avLst/>
          </a:prstGeom>
          <a:solidFill>
            <a:schemeClr val="accent5">
              <a:lumMod val="50000"/>
            </a:schemeClr>
          </a:solidFill>
          <a:ln w="57150">
            <a:solidFill>
              <a:schemeClr val="accent6">
                <a:lumMod val="50000"/>
              </a:schemeClr>
            </a:solidFill>
          </a:ln>
        </p:spPr>
        <p:txBody>
          <a:bodyPr wrap="square" rtlCol="0">
            <a:spAutoFit/>
          </a:bodyPr>
          <a:lstStyle/>
          <a:p>
            <a:pPr algn="ctr"/>
            <a:r>
              <a:rPr lang="en-US" sz="2400" dirty="0">
                <a:solidFill>
                  <a:schemeClr val="bg1"/>
                </a:solidFill>
                <a:latin typeface="Baguet Script" pitchFamily="2" charset="77"/>
              </a:rPr>
              <a:t>Is this sexual harassment?</a:t>
            </a:r>
          </a:p>
        </p:txBody>
      </p:sp>
      <p:sp>
        <p:nvSpPr>
          <p:cNvPr id="9" name="TextBox 8">
            <a:extLst>
              <a:ext uri="{FF2B5EF4-FFF2-40B4-BE49-F238E27FC236}">
                <a16:creationId xmlns:a16="http://schemas.microsoft.com/office/drawing/2014/main" id="{B046C4A4-19DE-DE12-48F3-E023F45B0A79}"/>
              </a:ext>
            </a:extLst>
          </p:cNvPr>
          <p:cNvSpPr txBox="1"/>
          <p:nvPr/>
        </p:nvSpPr>
        <p:spPr>
          <a:xfrm>
            <a:off x="7791109" y="187462"/>
            <a:ext cx="3794517" cy="5909310"/>
          </a:xfrm>
          <a:prstGeom prst="rect">
            <a:avLst/>
          </a:prstGeom>
          <a:solidFill>
            <a:schemeClr val="accent5">
              <a:lumMod val="20000"/>
              <a:lumOff val="80000"/>
            </a:schemeClr>
          </a:solidFill>
          <a:ln w="38100">
            <a:solidFill>
              <a:schemeClr val="accent5">
                <a:lumMod val="50000"/>
              </a:schemeClr>
            </a:solidFill>
          </a:ln>
        </p:spPr>
        <p:txBody>
          <a:bodyPr wrap="square" rtlCol="0">
            <a:spAutoFit/>
          </a:bodyPr>
          <a:lstStyle/>
          <a:p>
            <a:pPr>
              <a:buFont typeface="+mj-lt"/>
              <a:buAutoNum type="arabicPeriod"/>
            </a:pPr>
            <a:r>
              <a:rPr lang="en-US" dirty="0">
                <a:latin typeface="Abadi MT Condensed Light" panose="020B0306030101010103" pitchFamily="34" charset="77"/>
              </a:rPr>
              <a:t> Ben </a:t>
            </a:r>
            <a:r>
              <a:rPr lang="en-US" dirty="0">
                <a:effectLst/>
                <a:latin typeface="Abadi MT Condensed Light" panose="020B0306030101010103" pitchFamily="34" charset="77"/>
              </a:rPr>
              <a:t>breaks up with Jen after two years. </a:t>
            </a:r>
            <a:r>
              <a:rPr lang="en-US" dirty="0">
                <a:latin typeface="Abadi MT Condensed Light" panose="020B0306030101010103" pitchFamily="34" charset="77"/>
              </a:rPr>
              <a:t>Ben</a:t>
            </a:r>
            <a:r>
              <a:rPr lang="en-US" dirty="0">
                <a:effectLst/>
                <a:latin typeface="Abadi MT Condensed Light" panose="020B0306030101010103" pitchFamily="34" charset="77"/>
              </a:rPr>
              <a:t> would describe the relationship as “abusive.” </a:t>
            </a:r>
          </a:p>
          <a:p>
            <a:pPr>
              <a:buFont typeface="+mj-lt"/>
              <a:buAutoNum type="arabicPeriod"/>
            </a:pPr>
            <a:r>
              <a:rPr lang="en-US" dirty="0">
                <a:effectLst/>
                <a:latin typeface="Abadi MT Condensed Light" panose="020B0306030101010103" pitchFamily="34" charset="77"/>
              </a:rPr>
              <a:t>The next day, Jen shows up outside Ben’s class to talk. Ben declines. </a:t>
            </a:r>
          </a:p>
          <a:p>
            <a:pPr>
              <a:buFont typeface="+mj-lt"/>
              <a:buAutoNum type="arabicPeriod"/>
            </a:pPr>
            <a:r>
              <a:rPr lang="en-US" dirty="0">
                <a:effectLst/>
                <a:latin typeface="Abadi MT Condensed Light" panose="020B0306030101010103" pitchFamily="34" charset="77"/>
              </a:rPr>
              <a:t>As Ben walks across campus, Jen follows him. </a:t>
            </a:r>
          </a:p>
          <a:p>
            <a:pPr>
              <a:buFont typeface="+mj-lt"/>
              <a:buAutoNum type="arabicPeriod"/>
            </a:pPr>
            <a:r>
              <a:rPr lang="en-US" dirty="0">
                <a:latin typeface="Abadi MT Condensed Light" panose="020B0306030101010103" pitchFamily="34" charset="77"/>
              </a:rPr>
              <a:t> J</a:t>
            </a:r>
            <a:r>
              <a:rPr lang="en-US" dirty="0">
                <a:effectLst/>
                <a:latin typeface="Abadi MT Condensed Light" panose="020B0306030101010103" pitchFamily="34" charset="77"/>
              </a:rPr>
              <a:t>en begins crying hysterically and pleading with him as he walks away. </a:t>
            </a:r>
          </a:p>
          <a:p>
            <a:pPr>
              <a:buFont typeface="+mj-lt"/>
              <a:buAutoNum type="arabicPeriod"/>
            </a:pPr>
            <a:r>
              <a:rPr lang="en-US" dirty="0">
                <a:latin typeface="Abadi MT Condensed Light" panose="020B0306030101010103" pitchFamily="34" charset="77"/>
              </a:rPr>
              <a:t>J</a:t>
            </a:r>
            <a:r>
              <a:rPr lang="en-US" dirty="0">
                <a:effectLst/>
                <a:latin typeface="Abadi MT Condensed Light" panose="020B0306030101010103" pitchFamily="34" charset="77"/>
              </a:rPr>
              <a:t>en gets on her knees and follows him, begging him to come back to her. </a:t>
            </a:r>
          </a:p>
          <a:p>
            <a:pPr>
              <a:buFont typeface="+mj-lt"/>
              <a:buAutoNum type="arabicPeriod"/>
            </a:pPr>
            <a:r>
              <a:rPr lang="en-US" dirty="0">
                <a:effectLst/>
                <a:latin typeface="Abadi MT Condensed Light" panose="020B0306030101010103" pitchFamily="34" charset="77"/>
              </a:rPr>
              <a:t>When Ben gets to his next class, Jen sits outside the door and waits for him. </a:t>
            </a:r>
          </a:p>
          <a:p>
            <a:pPr>
              <a:buFont typeface="+mj-lt"/>
              <a:buAutoNum type="arabicPeriod"/>
            </a:pPr>
            <a:r>
              <a:rPr lang="en-US" dirty="0">
                <a:effectLst/>
                <a:latin typeface="Abadi MT Condensed Light" panose="020B0306030101010103" pitchFamily="34" charset="77"/>
              </a:rPr>
              <a:t>After class is over, Ben tells Jen to go away, and Jen leaves. </a:t>
            </a:r>
          </a:p>
          <a:p>
            <a:pPr>
              <a:buFont typeface="+mj-lt"/>
              <a:buAutoNum type="arabicPeriod"/>
            </a:pPr>
            <a:r>
              <a:rPr lang="en-US" dirty="0">
                <a:effectLst/>
                <a:latin typeface="Abadi MT Condensed Light" panose="020B0306030101010103" pitchFamily="34" charset="77"/>
              </a:rPr>
              <a:t>In Ben’s third class, Jen keeps walking back and forth past the classroom windows wearing a thick sweatshirt that Ben bought for her. It’s eighty degrees outside. </a:t>
            </a:r>
          </a:p>
          <a:p>
            <a:pPr>
              <a:buFont typeface="+mj-lt"/>
              <a:buAutoNum type="arabicPeriod"/>
            </a:pPr>
            <a:r>
              <a:rPr lang="en-US" dirty="0">
                <a:latin typeface="Abadi MT Condensed Light" panose="020B0306030101010103" pitchFamily="34" charset="77"/>
              </a:rPr>
              <a:t> B</a:t>
            </a:r>
            <a:r>
              <a:rPr lang="en-US" dirty="0">
                <a:effectLst/>
                <a:latin typeface="Abadi MT Condensed Light" panose="020B0306030101010103" pitchFamily="34" charset="77"/>
              </a:rPr>
              <a:t>en texts Jen to go away. Jen texts him back that she intends to “follow [Ben] to the ends of the earth” until he takes her back. </a:t>
            </a:r>
          </a:p>
        </p:txBody>
      </p:sp>
    </p:spTree>
    <p:extLst>
      <p:ext uri="{BB962C8B-B14F-4D97-AF65-F5344CB8AC3E}">
        <p14:creationId xmlns:p14="http://schemas.microsoft.com/office/powerpoint/2010/main" val="1154673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269954" y="1258010"/>
            <a:ext cx="3631018" cy="4674645"/>
          </a:xfrm>
        </p:spPr>
        <p:txBody>
          <a:bodyPr anchor="b">
            <a:noAutofit/>
          </a:bodyPr>
          <a:lstStyle/>
          <a:p>
            <a:pPr algn="r"/>
            <a:r>
              <a:rPr lang="en-US" sz="3200" b="1" i="0" u="none" strike="noStrike" cap="all" dirty="0">
                <a:solidFill>
                  <a:srgbClr val="FFFF00"/>
                </a:solidFill>
                <a:effectLst/>
                <a:latin typeface="DINbekBold"/>
              </a:rPr>
              <a:t>PREGNANCY ACCOMMODATIONS </a:t>
            </a:r>
            <a:r>
              <a:rPr lang="en-US" sz="3200" b="0" i="0" u="none" strike="noStrike" cap="all" dirty="0">
                <a:solidFill>
                  <a:srgbClr val="FFFFFF"/>
                </a:solidFill>
                <a:effectLst/>
                <a:latin typeface="DINbekBold"/>
              </a:rPr>
              <a:t>AND RELATED CONDITIONS FOR STUDENTS AND EMPLOYEES</a:t>
            </a:r>
            <a:br>
              <a:rPr lang="en-US" sz="3500" b="0" i="0" u="none" strike="noStrike" cap="all" dirty="0">
                <a:solidFill>
                  <a:srgbClr val="FFFFFF"/>
                </a:solidFill>
                <a:effectLst/>
                <a:latin typeface="DINbekBold"/>
              </a:rPr>
            </a:br>
            <a:endParaRPr lang="en-US" sz="3500" dirty="0">
              <a:solidFill>
                <a:srgbClr val="FFFFFF"/>
              </a:solidFill>
            </a:endParaRPr>
          </a:p>
        </p:txBody>
      </p:sp>
      <p:sp>
        <p:nvSpPr>
          <p:cNvPr id="3" name="Content Placeholder 2">
            <a:extLst>
              <a:ext uri="{FF2B5EF4-FFF2-40B4-BE49-F238E27FC236}">
                <a16:creationId xmlns:a16="http://schemas.microsoft.com/office/drawing/2014/main" id="{3B711285-3669-1949-1793-4013EDEC5010}"/>
              </a:ext>
            </a:extLst>
          </p:cNvPr>
          <p:cNvSpPr>
            <a:spLocks noGrp="1"/>
          </p:cNvSpPr>
          <p:nvPr>
            <p:ph idx="1"/>
          </p:nvPr>
        </p:nvSpPr>
        <p:spPr>
          <a:xfrm>
            <a:off x="4614049" y="104285"/>
            <a:ext cx="5051968" cy="6649422"/>
          </a:xfrm>
        </p:spPr>
        <p:txBody>
          <a:bodyPr anchor="ctr">
            <a:normAutofit fontScale="85000" lnSpcReduction="20000"/>
          </a:bodyPr>
          <a:lstStyle/>
          <a:p>
            <a:pPr marL="0" indent="0">
              <a:lnSpc>
                <a:spcPct val="120000"/>
              </a:lnSpc>
              <a:spcBef>
                <a:spcPts val="0"/>
              </a:spcBef>
              <a:buNone/>
            </a:pPr>
            <a:r>
              <a:rPr lang="en-US" sz="2900" b="0" i="0" u="none" strike="noStrike" dirty="0">
                <a:effectLst/>
                <a:latin typeface="Arial" panose="020B0604020202020204" pitchFamily="34" charset="0"/>
                <a:cs typeface="Arial" panose="020B0604020202020204" pitchFamily="34" charset="0"/>
              </a:rPr>
              <a:t>MVNU, through the Office of Civil Rights, </a:t>
            </a:r>
            <a:r>
              <a:rPr lang="en-US" sz="2900" b="1" i="0" u="none" strike="noStrike" dirty="0">
                <a:effectLst/>
                <a:latin typeface="Arial" panose="020B0604020202020204" pitchFamily="34" charset="0"/>
                <a:cs typeface="Arial" panose="020B0604020202020204" pitchFamily="34" charset="0"/>
              </a:rPr>
              <a:t>supports pregnant students, faculty, and staff so they can achieve academic and work success</a:t>
            </a:r>
            <a:r>
              <a:rPr lang="en-US" sz="2900" b="0" i="0" u="none" strike="noStrike" dirty="0">
                <a:effectLst/>
                <a:latin typeface="Arial" panose="020B0604020202020204" pitchFamily="34" charset="0"/>
                <a:cs typeface="Arial" panose="020B0604020202020204" pitchFamily="34" charset="0"/>
              </a:rPr>
              <a:t> while pregnant, recovering from birth of a child, caring for a newborn, and nursing an infant. The applicable federal laws pertaining to pregnancy at MNVU are stated below:</a:t>
            </a:r>
          </a:p>
          <a:p>
            <a:pPr marL="0" indent="0">
              <a:lnSpc>
                <a:spcPct val="120000"/>
              </a:lnSpc>
              <a:spcBef>
                <a:spcPts val="0"/>
              </a:spcBef>
              <a:buNone/>
            </a:pPr>
            <a:endParaRPr lang="en-US" sz="2400" b="0" i="0" u="none" strike="noStrike" dirty="0">
              <a:effectLst/>
              <a:latin typeface="Arial" panose="020B0604020202020204" pitchFamily="34" charset="0"/>
              <a:cs typeface="Arial" panose="020B0604020202020204" pitchFamily="34" charset="0"/>
            </a:endParaRP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Title IX </a:t>
            </a: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Title VII</a:t>
            </a:r>
            <a:r>
              <a:rPr lang="en-US" b="0" i="0" u="none" strike="noStrike" dirty="0">
                <a:effectLst/>
                <a:latin typeface="Arial" panose="020B0604020202020204" pitchFamily="34" charset="0"/>
                <a:cs typeface="Arial" panose="020B0604020202020204" pitchFamily="34" charset="0"/>
              </a:rPr>
              <a:t> </a:t>
            </a: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ADA</a:t>
            </a:r>
            <a:r>
              <a:rPr lang="en-US" dirty="0">
                <a:latin typeface="Arial" panose="020B0604020202020204" pitchFamily="34" charset="0"/>
                <a:cs typeface="Arial" panose="020B0604020202020204" pitchFamily="34" charset="0"/>
              </a:rPr>
              <a:t>/</a:t>
            </a:r>
            <a:r>
              <a:rPr lang="en-US" b="1" i="0" u="none" strike="noStrike" dirty="0">
                <a:effectLst/>
                <a:latin typeface="Arial" panose="020B0604020202020204" pitchFamily="34" charset="0"/>
                <a:cs typeface="Arial" panose="020B0604020202020204" pitchFamily="34" charset="0"/>
              </a:rPr>
              <a:t>Section 504</a:t>
            </a:r>
            <a:r>
              <a:rPr lang="en-US" b="0" i="0" u="none" strike="noStrike" dirty="0">
                <a:effectLst/>
                <a:latin typeface="Arial" panose="020B0604020202020204" pitchFamily="34" charset="0"/>
                <a:cs typeface="Arial" panose="020B0604020202020204" pitchFamily="34" charset="0"/>
              </a:rPr>
              <a:t>) </a:t>
            </a: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Pregnancy Discrimination Act </a:t>
            </a:r>
            <a:r>
              <a:rPr lang="en-US" b="0" i="0" u="none" strike="noStrike" dirty="0">
                <a:effectLst/>
                <a:latin typeface="Arial" panose="020B0604020202020204" pitchFamily="34" charset="0"/>
                <a:cs typeface="Arial" panose="020B0604020202020204" pitchFamily="34" charset="0"/>
              </a:rPr>
              <a:t>prohibits discrimination on the basis of pregnancy, childbirth, or related medical conditions.</a:t>
            </a:r>
          </a:p>
          <a:p>
            <a:endParaRPr lang="en-US" sz="1300" dirty="0"/>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6811" y="813402"/>
            <a:ext cx="2381255" cy="2381255"/>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6811" y="3491890"/>
            <a:ext cx="2395235" cy="2395235"/>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47" y="185739"/>
            <a:ext cx="1592219" cy="1592219"/>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3444" y="1734275"/>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Tree>
    <p:extLst>
      <p:ext uri="{BB962C8B-B14F-4D97-AF65-F5344CB8AC3E}">
        <p14:creationId xmlns:p14="http://schemas.microsoft.com/office/powerpoint/2010/main" val="3888112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269954" y="1258010"/>
            <a:ext cx="3631018" cy="4674645"/>
          </a:xfrm>
        </p:spPr>
        <p:txBody>
          <a:bodyPr anchor="b">
            <a:noAutofit/>
          </a:bodyPr>
          <a:lstStyle/>
          <a:p>
            <a:pPr algn="r"/>
            <a:r>
              <a:rPr lang="en-US" sz="3200" b="1" i="0" u="none" strike="noStrike" cap="all" dirty="0">
                <a:solidFill>
                  <a:srgbClr val="FFFF00"/>
                </a:solidFill>
                <a:effectLst/>
                <a:latin typeface="DINbekBold"/>
              </a:rPr>
              <a:t>PREGNANCY ACCOMMODATIONS </a:t>
            </a:r>
            <a:r>
              <a:rPr lang="en-US" sz="3200" b="0" i="0" u="none" strike="noStrike" cap="all" dirty="0">
                <a:solidFill>
                  <a:srgbClr val="FFFFFF"/>
                </a:solidFill>
                <a:effectLst/>
                <a:latin typeface="DINbekBold"/>
              </a:rPr>
              <a:t>AND RELATED CONDITIONS FOR STUDENTS AND EMPLOYEES</a:t>
            </a: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870" y="5202101"/>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851" y="4663312"/>
            <a:ext cx="1531109" cy="1531109"/>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47" y="185739"/>
            <a:ext cx="1592219" cy="1592219"/>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3444" y="1734275"/>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
        <p:nvSpPr>
          <p:cNvPr id="13" name="TextBox 12">
            <a:extLst>
              <a:ext uri="{FF2B5EF4-FFF2-40B4-BE49-F238E27FC236}">
                <a16:creationId xmlns:a16="http://schemas.microsoft.com/office/drawing/2014/main" id="{F7DA0452-9165-0D06-37DC-0E95DCA43B3C}"/>
              </a:ext>
            </a:extLst>
          </p:cNvPr>
          <p:cNvSpPr txBox="1"/>
          <p:nvPr/>
        </p:nvSpPr>
        <p:spPr>
          <a:xfrm>
            <a:off x="4201269" y="185739"/>
            <a:ext cx="5642820" cy="6432530"/>
          </a:xfrm>
          <a:prstGeom prst="rect">
            <a:avLst/>
          </a:prstGeom>
          <a:noFill/>
        </p:spPr>
        <p:txBody>
          <a:bodyPr wrap="square" rtlCol="0">
            <a:spAutoFit/>
          </a:bodyPr>
          <a:lstStyle/>
          <a:p>
            <a:pPr marL="0" marR="0">
              <a:spcBef>
                <a:spcPts val="0"/>
              </a:spcBef>
              <a:spcAft>
                <a:spcPts val="0"/>
              </a:spcAft>
            </a:pPr>
            <a:r>
              <a:rPr lang="en-US" sz="1800" b="1" dirty="0">
                <a:effectLst/>
                <a:highlight>
                  <a:srgbClr val="FFFF00"/>
                </a:highlight>
                <a:ea typeface="Times New Roman" panose="02020603050405020304" pitchFamily="18" charset="0"/>
                <a:cs typeface="Times New Roman" panose="02020603050405020304" pitchFamily="18" charset="0"/>
              </a:rPr>
              <a:t>TITLE IX ADJUSTMENTS </a:t>
            </a:r>
          </a:p>
          <a:p>
            <a:pPr marL="0" marR="0">
              <a:spcBef>
                <a:spcPts val="0"/>
              </a:spcBef>
              <a:spcAft>
                <a:spcPts val="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endParaRPr lang="en-US" sz="1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endParaRPr lang="en-US" sz="1800" dirty="0">
              <a:effectLst/>
              <a:ea typeface="Calibri" panose="020F0502020204030204" pitchFamily="34" charset="0"/>
              <a:cs typeface="Times New Roman" panose="02020603050405020304" pitchFamily="18" charset="0"/>
            </a:endParaRPr>
          </a:p>
          <a:p>
            <a:pPr marL="0" marR="0"/>
            <a:endParaRPr lang="en-US" sz="1800" b="1" dirty="0">
              <a:effectLst/>
              <a:ea typeface="Times New Roman" panose="02020603050405020304" pitchFamily="18" charset="0"/>
            </a:endParaRPr>
          </a:p>
          <a:p>
            <a:pPr marL="0" marR="0"/>
            <a:r>
              <a:rPr lang="en-US" sz="1800" b="1" dirty="0">
                <a:effectLst/>
                <a:highlight>
                  <a:srgbClr val="FFFF00"/>
                </a:highlight>
                <a:ea typeface="Times New Roman" panose="02020603050405020304" pitchFamily="18" charset="0"/>
              </a:rPr>
              <a:t>ADA/504 ACCOMMODATIONS </a:t>
            </a:r>
          </a:p>
          <a:p>
            <a:pPr marL="0" marR="0"/>
            <a:endParaRPr lang="en-US" sz="800" dirty="0">
              <a:effectLst/>
              <a:ea typeface="Times New Roman" panose="02020603050405020304" pitchFamily="18" charset="0"/>
            </a:endParaRPr>
          </a:p>
          <a:p>
            <a:pPr marL="0" marR="0"/>
            <a:r>
              <a:rPr lang="en-US" sz="1800" dirty="0">
                <a:effectLst/>
                <a:ea typeface="Times New Roman" panose="02020603050405020304" pitchFamily="18" charset="0"/>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p:txBody>
      </p:sp>
      <p:sp>
        <p:nvSpPr>
          <p:cNvPr id="15" name="TextBox 14">
            <a:extLst>
              <a:ext uri="{FF2B5EF4-FFF2-40B4-BE49-F238E27FC236}">
                <a16:creationId xmlns:a16="http://schemas.microsoft.com/office/drawing/2014/main" id="{79EB5BF8-647F-E2F9-B8FA-E8EF66A936B4}"/>
              </a:ext>
            </a:extLst>
          </p:cNvPr>
          <p:cNvSpPr txBox="1"/>
          <p:nvPr/>
        </p:nvSpPr>
        <p:spPr>
          <a:xfrm>
            <a:off x="10078960" y="308849"/>
            <a:ext cx="1843086" cy="6186309"/>
          </a:xfrm>
          <a:prstGeom prst="rect">
            <a:avLst/>
          </a:prstGeom>
          <a:solidFill>
            <a:schemeClr val="accent1">
              <a:lumMod val="60000"/>
              <a:lumOff val="40000"/>
            </a:schemeClr>
          </a:solidFill>
          <a:ln w="57150">
            <a:solidFill>
              <a:srgbClr val="002060"/>
            </a:solidFill>
          </a:ln>
        </p:spPr>
        <p:txBody>
          <a:bodyPr wrap="square" rtlCol="0">
            <a:spAutoFit/>
          </a:bodyPr>
          <a:lstStyle/>
          <a:p>
            <a:pPr algn="ctr"/>
            <a:r>
              <a:rPr lang="en-US" sz="1800" b="1" dirty="0">
                <a:effectLst/>
                <a:latin typeface="Abadi MT Condensed Light" panose="020B0306030101010103" pitchFamily="34" charset="77"/>
              </a:rPr>
              <a:t>SUPPORTS</a:t>
            </a:r>
            <a:r>
              <a:rPr lang="en-US" sz="1800" dirty="0">
                <a:effectLst/>
                <a:latin typeface="Abadi MT Condensed Light" panose="020B0306030101010103" pitchFamily="34" charset="77"/>
              </a:rPr>
              <a:t> </a:t>
            </a:r>
          </a:p>
          <a:p>
            <a:pPr algn="ctr"/>
            <a:endParaRPr lang="en-US" sz="1800" dirty="0">
              <a:effectLst/>
              <a:latin typeface="Abadi MT Condensed Light" panose="020B0306030101010103" pitchFamily="34" charset="77"/>
            </a:endParaRPr>
          </a:p>
          <a:p>
            <a:r>
              <a:rPr lang="en-US" sz="1800" dirty="0">
                <a:solidFill>
                  <a:schemeClr val="bg1"/>
                </a:solidFill>
                <a:effectLst/>
                <a:latin typeface="Abadi MT Condensed Light" panose="020B0306030101010103" pitchFamily="34" charset="77"/>
              </a:rPr>
              <a:t>Extended deadlines Flexible exam scheduling</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Excused absences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Grades of incomplete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Temporary parking in a closer location </a:t>
            </a:r>
          </a:p>
          <a:p>
            <a:r>
              <a:rPr lang="en-US" sz="1800" dirty="0">
                <a:solidFill>
                  <a:schemeClr val="bg1"/>
                </a:solidFill>
                <a:effectLst/>
                <a:latin typeface="Abadi MT Condensed Light" panose="020B0306030101010103" pitchFamily="34" charset="77"/>
              </a:rPr>
              <a:t>Breaks for nursing/pumping </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Job modifications, including reassignment to others of non-essential duties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Modified work schedule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Leave of absence  Temporary assignment to a light duty position</a:t>
            </a:r>
          </a:p>
        </p:txBody>
      </p:sp>
    </p:spTree>
    <p:extLst>
      <p:ext uri="{BB962C8B-B14F-4D97-AF65-F5344CB8AC3E}">
        <p14:creationId xmlns:p14="http://schemas.microsoft.com/office/powerpoint/2010/main" val="276062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64435B-FAAD-2B42-29BA-6F60583CD1DC}"/>
              </a:ext>
            </a:extLst>
          </p:cNvPr>
          <p:cNvSpPr txBox="1"/>
          <p:nvPr/>
        </p:nvSpPr>
        <p:spPr>
          <a:xfrm>
            <a:off x="806825" y="457201"/>
            <a:ext cx="2844800" cy="3588870"/>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5400" b="1" i="1" dirty="0">
                <a:solidFill>
                  <a:srgbClr val="FFFFFF"/>
                </a:solidFill>
                <a:latin typeface="+mj-lt"/>
                <a:ea typeface="+mj-ea"/>
                <a:cs typeface="+mj-cs"/>
              </a:rPr>
              <a:t>ADA / Section 504</a:t>
            </a: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649245" y="143795"/>
            <a:ext cx="4784137" cy="6590686"/>
          </a:xfrm>
          <a:solidFill>
            <a:schemeClr val="accent1">
              <a:lumMod val="40000"/>
              <a:lumOff val="60000"/>
            </a:schemeClr>
          </a:solidFill>
        </p:spPr>
        <p:txBody>
          <a:bodyPr vert="horz" lIns="91440" tIns="45720" rIns="91440" bIns="45720" rtlCol="0" anchor="ctr">
            <a:normAutofit/>
          </a:bodyPr>
          <a:lstStyle/>
          <a:p>
            <a:pPr marL="0" indent="0">
              <a:buNone/>
            </a:pPr>
            <a:r>
              <a:rPr lang="en-US" b="1" dirty="0"/>
              <a:t>MVNU prohibits discrimination and harassment on the </a:t>
            </a:r>
            <a:r>
              <a:rPr lang="en-US" b="1" dirty="0">
                <a:solidFill>
                  <a:schemeClr val="accent1">
                    <a:lumMod val="75000"/>
                  </a:schemeClr>
                </a:solidFill>
              </a:rPr>
              <a:t>basis of disability.</a:t>
            </a:r>
          </a:p>
          <a:p>
            <a:pPr marL="0" indent="0">
              <a:buNone/>
            </a:pPr>
            <a:r>
              <a:rPr lang="en-US" b="1" dirty="0"/>
              <a:t>It is covered in the Civil Rights Policy </a:t>
            </a:r>
            <a:r>
              <a:rPr lang="en-US" b="1" i="1" dirty="0"/>
              <a:t>Resolving Complaints under the  Disabilities Act and the Rehabilitation Act of 1973. </a:t>
            </a:r>
          </a:p>
          <a:p>
            <a:pPr marL="0"/>
            <a:endParaRPr lang="en-US" sz="1600" dirty="0"/>
          </a:p>
          <a:p>
            <a:pPr marL="0"/>
            <a:r>
              <a:rPr lang="en-US" sz="2000" b="1" u="sng" dirty="0"/>
              <a:t>STUDENTS</a:t>
            </a:r>
            <a:r>
              <a:rPr lang="en-US" sz="2000" b="1" dirty="0"/>
              <a:t>:  </a:t>
            </a:r>
            <a:r>
              <a:rPr lang="en-US" sz="2000" dirty="0"/>
              <a:t>Further information is available on MVNU’s Accessibility Student Policy webpage.</a:t>
            </a:r>
          </a:p>
          <a:p>
            <a:pPr marL="0"/>
            <a:endParaRPr lang="en-US" sz="2000" dirty="0"/>
          </a:p>
          <a:p>
            <a:pPr marL="0"/>
            <a:r>
              <a:rPr lang="en-US" sz="2000" b="1" u="sng" dirty="0"/>
              <a:t>EMPLOYEES:</a:t>
            </a:r>
            <a:r>
              <a:rPr lang="en-US" sz="2000" b="1" dirty="0"/>
              <a:t>   </a:t>
            </a:r>
            <a:r>
              <a:rPr lang="en-US" sz="2000" dirty="0"/>
              <a:t>Appropriate handbooks.</a:t>
            </a:r>
          </a:p>
          <a:p>
            <a:pPr marL="0"/>
            <a:endParaRPr lang="en-US" sz="1600" dirty="0"/>
          </a:p>
          <a:p>
            <a:pPr marL="0" indent="0" algn="ctr">
              <a:buNone/>
            </a:pPr>
            <a:r>
              <a:rPr lang="en-US" sz="2400" b="1" i="1" dirty="0">
                <a:highlight>
                  <a:srgbClr val="FFFF00"/>
                </a:highlight>
              </a:rPr>
              <a:t>Grievance Procedures</a:t>
            </a:r>
            <a:r>
              <a:rPr lang="en-US" sz="2400" b="1" i="1" dirty="0"/>
              <a:t> </a:t>
            </a:r>
            <a:r>
              <a:rPr lang="en-US" sz="2400" dirty="0"/>
              <a:t>are found at </a:t>
            </a:r>
            <a:r>
              <a:rPr lang="en-US" sz="2400" u="sng" dirty="0">
                <a:hlinkClick r:id="rId2"/>
              </a:rPr>
              <a:t>www.mvnu.edu/titleix</a:t>
            </a:r>
            <a:r>
              <a:rPr lang="en-US" sz="2400" dirty="0"/>
              <a:t>.</a:t>
            </a:r>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3985" y="2455833"/>
            <a:ext cx="1655126" cy="1655126"/>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340" y="4356016"/>
            <a:ext cx="1776416" cy="1776416"/>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985" y="596510"/>
            <a:ext cx="1655126" cy="1655126"/>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468226" y="5146283"/>
            <a:ext cx="2844801" cy="1200329"/>
          </a:xfrm>
          <a:prstGeom prst="rect">
            <a:avLst/>
          </a:prstGeom>
          <a:solidFill>
            <a:schemeClr val="accent1">
              <a:lumMod val="40000"/>
              <a:lumOff val="60000"/>
            </a:schemeClr>
          </a:solidFill>
          <a:ln w="57150">
            <a:solidFill>
              <a:schemeClr val="bg1"/>
            </a:solidFill>
          </a:ln>
        </p:spPr>
        <p:txBody>
          <a:bodyPr wrap="square" rtlCol="0">
            <a:spAutoFit/>
          </a:bodyPr>
          <a:lstStyle/>
          <a:p>
            <a:pPr algn="ctr"/>
            <a:r>
              <a:rPr lang="en-US" sz="2400" b="1" i="1" dirty="0">
                <a:solidFill>
                  <a:schemeClr val="accent1">
                    <a:lumMod val="75000"/>
                  </a:schemeClr>
                </a:solidFill>
              </a:rPr>
              <a:t>Accommodations are provided under the law.</a:t>
            </a:r>
          </a:p>
        </p:txBody>
      </p:sp>
    </p:spTree>
    <p:extLst>
      <p:ext uri="{BB962C8B-B14F-4D97-AF65-F5344CB8AC3E}">
        <p14:creationId xmlns:p14="http://schemas.microsoft.com/office/powerpoint/2010/main" val="319834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solidFill>
            <a:srgbClr val="002060"/>
          </a:soli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solidFill>
            <a:schemeClr val="accent1">
              <a:lumMod val="75000"/>
            </a:schemeClr>
          </a:solidFill>
        </p:spPr>
        <p:txBody>
          <a:bodyPr/>
          <a:lstStyle/>
          <a:p>
            <a:pPr marL="0" indent="0">
              <a:buNone/>
            </a:pPr>
            <a:endParaRPr lang="en-US" sz="800" dirty="0">
              <a:solidFill>
                <a:srgbClr val="FFFF00"/>
              </a:solidFill>
            </a:endParaRPr>
          </a:p>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a:stretch>
            <a:fillRect/>
          </a:stretch>
        </p:blipFill>
        <p:spPr>
          <a:xfrm>
            <a:off x="7556789" y="206121"/>
            <a:ext cx="4071565" cy="6292420"/>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840103" y="327453"/>
            <a:ext cx="4447638" cy="5039072"/>
          </a:xfrm>
          <a:prstGeom prst="rect">
            <a:avLst/>
          </a:prstGeom>
          <a:solidFill>
            <a:srgbClr val="00B0F0"/>
          </a:solidFill>
          <a:ln w="57150">
            <a:solidFill>
              <a:srgbClr val="002060"/>
            </a:solidFill>
          </a:ln>
        </p:spPr>
        <p:txBody>
          <a:bodyPr wrap="square" rtlCol="0">
            <a:spAutoFit/>
          </a:bodyPr>
          <a:lstStyle/>
          <a:p>
            <a:pPr defTabSz="804672">
              <a:spcAft>
                <a:spcPts val="600"/>
              </a:spcAft>
            </a:pPr>
            <a:r>
              <a:rPr lang="en-US" sz="3168" b="1" i="1" kern="1200" dirty="0">
                <a:solidFill>
                  <a:schemeClr val="bg1"/>
                </a:solidFill>
                <a:latin typeface="Arial Narrow" panose="020B0604020202020204" pitchFamily="34" charset="0"/>
                <a:ea typeface="+mn-ea"/>
                <a:cs typeface="+mn-cs"/>
              </a:rPr>
              <a:t>CAMPUS POSTER</a:t>
            </a:r>
          </a:p>
          <a:p>
            <a:pPr defTabSz="804672">
              <a:spcAft>
                <a:spcPts val="600"/>
              </a:spcAft>
            </a:pPr>
            <a:endParaRPr lang="en-US" sz="2112" kern="1200" dirty="0">
              <a:solidFill>
                <a:schemeClr val="bg1"/>
              </a:solidFill>
              <a:latin typeface="+mn-lt"/>
              <a:ea typeface="+mn-ea"/>
              <a:cs typeface="+mn-cs"/>
            </a:endParaRPr>
          </a:p>
          <a:p>
            <a:pPr marL="251460" indent="-251460" defTabSz="804672">
              <a:spcAft>
                <a:spcPts val="600"/>
              </a:spcAft>
              <a:buFont typeface="Wingdings" pitchFamily="2" charset="2"/>
              <a:buChar char="Ø"/>
            </a:pPr>
            <a:r>
              <a:rPr lang="en-US" sz="2464" b="1" kern="1200" dirty="0">
                <a:solidFill>
                  <a:schemeClr val="accent1">
                    <a:lumMod val="75000"/>
                  </a:schemeClr>
                </a:solidFill>
                <a:latin typeface="+mn-lt"/>
                <a:ea typeface="+mn-ea"/>
                <a:cs typeface="+mn-cs"/>
              </a:rPr>
              <a:t>STOP</a:t>
            </a:r>
          </a:p>
          <a:p>
            <a:pPr marL="653796" lvl="1" indent="-251460" defTabSz="804672">
              <a:spcAft>
                <a:spcPts val="600"/>
              </a:spcAft>
              <a:buFont typeface="Wingdings" pitchFamily="2" charset="2"/>
              <a:buChar char="Ø"/>
            </a:pPr>
            <a:r>
              <a:rPr lang="en-US" sz="2112" kern="1200" dirty="0">
                <a:solidFill>
                  <a:schemeClr val="bg1"/>
                </a:solidFill>
                <a:latin typeface="+mn-lt"/>
                <a:ea typeface="+mn-ea"/>
                <a:cs typeface="+mn-cs"/>
              </a:rPr>
              <a:t>Stop the discrimination or harassment</a:t>
            </a:r>
          </a:p>
          <a:p>
            <a:pPr marL="251460" indent="-251460" defTabSz="804672">
              <a:spcAft>
                <a:spcPts val="600"/>
              </a:spcAft>
              <a:buFont typeface="Wingdings" pitchFamily="2" charset="2"/>
              <a:buChar char="Ø"/>
            </a:pPr>
            <a:endParaRPr lang="en-US" sz="2112" kern="1200" dirty="0">
              <a:solidFill>
                <a:schemeClr val="bg1"/>
              </a:solidFill>
              <a:latin typeface="+mn-lt"/>
              <a:ea typeface="+mn-ea"/>
              <a:cs typeface="+mn-cs"/>
            </a:endParaRPr>
          </a:p>
          <a:p>
            <a:pPr marL="251460" indent="-251460" defTabSz="804672">
              <a:spcAft>
                <a:spcPts val="600"/>
              </a:spcAft>
              <a:buFont typeface="Wingdings" pitchFamily="2" charset="2"/>
              <a:buChar char="Ø"/>
            </a:pPr>
            <a:r>
              <a:rPr lang="en-US" sz="2464" b="1" kern="1200" dirty="0">
                <a:solidFill>
                  <a:schemeClr val="accent1">
                    <a:lumMod val="75000"/>
                  </a:schemeClr>
                </a:solidFill>
                <a:latin typeface="+mn-lt"/>
                <a:ea typeface="+mn-ea"/>
                <a:cs typeface="+mn-cs"/>
              </a:rPr>
              <a:t>PREVENT</a:t>
            </a:r>
          </a:p>
          <a:p>
            <a:pPr marL="653796" lvl="1" indent="-251460" defTabSz="804672">
              <a:spcAft>
                <a:spcPts val="600"/>
              </a:spcAft>
              <a:buFont typeface="Wingdings" pitchFamily="2" charset="2"/>
              <a:buChar char="Ø"/>
            </a:pPr>
            <a:r>
              <a:rPr lang="en-US" sz="2112" kern="1200" dirty="0">
                <a:solidFill>
                  <a:schemeClr val="bg1"/>
                </a:solidFill>
                <a:latin typeface="+mn-lt"/>
                <a:ea typeface="+mn-ea"/>
                <a:cs typeface="+mn-cs"/>
              </a:rPr>
              <a:t>Prevent the reoccurrence</a:t>
            </a:r>
          </a:p>
          <a:p>
            <a:pPr marL="402336" lvl="1" defTabSz="804672">
              <a:spcAft>
                <a:spcPts val="600"/>
              </a:spcAft>
            </a:pPr>
            <a:endParaRPr lang="en-US" sz="2112" kern="1200" dirty="0">
              <a:solidFill>
                <a:schemeClr val="bg1"/>
              </a:solidFill>
              <a:latin typeface="+mn-lt"/>
              <a:ea typeface="+mn-ea"/>
              <a:cs typeface="+mn-cs"/>
            </a:endParaRPr>
          </a:p>
          <a:p>
            <a:pPr marL="251460" indent="-251460" defTabSz="804672">
              <a:spcAft>
                <a:spcPts val="600"/>
              </a:spcAft>
              <a:buFont typeface="Wingdings" pitchFamily="2" charset="2"/>
              <a:buChar char="Ø"/>
            </a:pPr>
            <a:r>
              <a:rPr lang="en-US" sz="2464" b="1" kern="1200" dirty="0">
                <a:solidFill>
                  <a:schemeClr val="accent1">
                    <a:lumMod val="75000"/>
                  </a:schemeClr>
                </a:solidFill>
                <a:latin typeface="+mn-lt"/>
                <a:ea typeface="+mn-ea"/>
                <a:cs typeface="+mn-cs"/>
              </a:rPr>
              <a:t>REMEDY</a:t>
            </a:r>
          </a:p>
          <a:p>
            <a:pPr marL="653796" lvl="1" indent="-251460" defTabSz="804672">
              <a:spcAft>
                <a:spcPts val="600"/>
              </a:spcAft>
              <a:buFont typeface="Wingdings" pitchFamily="2" charset="2"/>
              <a:buChar char="Ø"/>
            </a:pPr>
            <a:r>
              <a:rPr lang="en-US" sz="2112" kern="1200" dirty="0">
                <a:solidFill>
                  <a:schemeClr val="bg1"/>
                </a:solidFill>
                <a:latin typeface="+mn-lt"/>
                <a:ea typeface="+mn-ea"/>
                <a:cs typeface="+mn-cs"/>
              </a:rPr>
              <a:t>Remedy the effect</a:t>
            </a:r>
          </a:p>
          <a:p>
            <a:pPr lvl="1">
              <a:spcAft>
                <a:spcPts val="600"/>
              </a:spcAft>
            </a:pPr>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423988" y="326597"/>
            <a:ext cx="2103896" cy="1746233"/>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063736" y="5162623"/>
            <a:ext cx="6109756" cy="1335918"/>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04672">
              <a:spcAft>
                <a:spcPts val="600"/>
              </a:spcAft>
            </a:pPr>
            <a:r>
              <a:rPr lang="en-US" sz="3872" b="1" i="1" u="sng" kern="1200">
                <a:solidFill>
                  <a:schemeClr val="bg1"/>
                </a:solidFill>
                <a:latin typeface="+mn-lt"/>
                <a:ea typeface="+mj-ea"/>
                <a:cs typeface="+mj-cs"/>
              </a:rPr>
              <a:t>What Do </a:t>
            </a:r>
            <a:r>
              <a:rPr lang="en-US" sz="3872" b="1" i="1" u="sng" kern="1200">
                <a:solidFill>
                  <a:srgbClr val="FFFF00"/>
                </a:solidFill>
                <a:latin typeface="+mn-lt"/>
                <a:ea typeface="+mj-ea"/>
                <a:cs typeface="+mj-cs"/>
              </a:rPr>
              <a:t>YOU </a:t>
            </a:r>
            <a:r>
              <a:rPr lang="en-US" sz="3872"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5014736" y="5898664"/>
            <a:ext cx="2928937" cy="819327"/>
          </a:xfrm>
          <a:prstGeom prst="rect">
            <a:avLst/>
          </a:prstGeom>
          <a:solidFill>
            <a:srgbClr val="00B0F0"/>
          </a:solidFill>
          <a:ln w="57150">
            <a:solidFill>
              <a:srgbClr val="FFFF00"/>
            </a:solidFill>
          </a:ln>
        </p:spPr>
        <p:txBody>
          <a:bodyPr wrap="square">
            <a:spAutoFit/>
          </a:bodyPr>
          <a:lstStyle/>
          <a:p>
            <a:pPr algn="ctr" defTabSz="804672">
              <a:spcAft>
                <a:spcPts val="600"/>
              </a:spcAft>
            </a:pPr>
            <a:r>
              <a:rPr lang="en-US" sz="2112" b="1" kern="1200">
                <a:solidFill>
                  <a:srgbClr val="002060"/>
                </a:solidFill>
                <a:latin typeface="Abadi MT Condensed Extra Bold" panose="020B0306030101010103" pitchFamily="34" charset="77"/>
                <a:ea typeface="+mn-ea"/>
                <a:cs typeface="+mn-cs"/>
              </a:rPr>
              <a:t>Prohibited </a:t>
            </a:r>
          </a:p>
          <a:p>
            <a:pPr algn="ctr" defTabSz="804672">
              <a:spcAft>
                <a:spcPts val="600"/>
              </a:spcAft>
            </a:pPr>
            <a:r>
              <a:rPr lang="en-US" sz="2112" b="1" kern="1200">
                <a:solidFill>
                  <a:srgbClr val="002060"/>
                </a:solidFill>
                <a:latin typeface="Abadi MT Condensed Extra Bold" panose="020B0306030101010103" pitchFamily="34" charset="77"/>
                <a:ea typeface="+mn-ea"/>
                <a:cs typeface="+mn-cs"/>
              </a:rPr>
              <a:t>Conduct</a:t>
            </a:r>
            <a:endParaRPr lang="en-US" sz="2400" b="1">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6040124" y="699879"/>
            <a:ext cx="1980012" cy="807708"/>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6471" y="4359342"/>
            <a:ext cx="807708" cy="1541490"/>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92451" y="2054283"/>
            <a:ext cx="1573505" cy="2038989"/>
          </a:xfrm>
          <a:prstGeom prst="rect">
            <a:avLst/>
          </a:prstGeom>
          <a:solidFill>
            <a:schemeClr val="accent5">
              <a:lumMod val="40000"/>
              <a:lumOff val="60000"/>
            </a:schemeClr>
          </a:solidFill>
          <a:ln w="57150">
            <a:solidFill>
              <a:srgbClr val="002060"/>
            </a:solidFill>
          </a:ln>
        </p:spPr>
        <p:txBody>
          <a:bodyPr wrap="square">
            <a:spAutoFit/>
          </a:bodyPr>
          <a:lstStyle/>
          <a:p>
            <a:pPr algn="ctr" defTabSz="804672">
              <a:spcAft>
                <a:spcPts val="600"/>
              </a:spcAft>
            </a:pPr>
            <a:r>
              <a:rPr lang="en-US" sz="211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1424" y="5458584"/>
            <a:ext cx="903339" cy="903339"/>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2298891" y="324697"/>
            <a:ext cx="6264341" cy="912896"/>
          </a:xfrm>
          <a:solidFill>
            <a:schemeClr val="accent5">
              <a:lumMod val="60000"/>
              <a:lumOff val="40000"/>
            </a:schemeClr>
          </a:solidFill>
          <a:ln w="57150">
            <a:solidFill>
              <a:schemeClr val="accent6">
                <a:lumMod val="50000"/>
              </a:schemeClr>
            </a:solidFill>
          </a:ln>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166950" y="1340037"/>
            <a:ext cx="8537984" cy="3482439"/>
          </a:xfrm>
          <a:solidFill>
            <a:schemeClr val="accent5">
              <a:lumMod val="20000"/>
              <a:lumOff val="80000"/>
            </a:schemeClr>
          </a:solidFill>
        </p:spPr>
        <p:txBody>
          <a:bodyPr>
            <a:noAutofit/>
          </a:bodyPr>
          <a:lstStyle/>
          <a:p>
            <a:pPr marL="0" indent="0" algn="ctr">
              <a:buNone/>
            </a:pPr>
            <a:endParaRPr lang="en-US" sz="1000" dirty="0"/>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t>
            </a:r>
            <a:r>
              <a:rPr lang="en-US" sz="2400" b="1" dirty="0"/>
              <a:t>any report of harassment or discrimination </a:t>
            </a:r>
            <a:r>
              <a:rPr lang="en-US" sz="2400" dirty="0"/>
              <a:t>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Reports </a:t>
            </a:r>
            <a:r>
              <a:rPr lang="en-US" sz="2400" u="sng" dirty="0"/>
              <a:t>do not require that complainants take any specific course of action</a:t>
            </a:r>
            <a:r>
              <a:rPr lang="en-US" sz="2400" dirty="0"/>
              <a:t>, or any action at all.</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786063" y="5947991"/>
            <a:ext cx="5777169" cy="646331"/>
          </a:xfrm>
          <a:prstGeom prst="rect">
            <a:avLst/>
          </a:prstGeom>
          <a:solidFill>
            <a:srgbClr val="2550AC"/>
          </a:solidFill>
          <a:ln w="76200">
            <a:solidFill>
              <a:schemeClr val="accent6">
                <a:lumMod val="50000"/>
              </a:schemeClr>
            </a:solidFill>
          </a:ln>
        </p:spPr>
        <p:txBody>
          <a:bodyPr wrap="square" rtlCol="0">
            <a:spAutoFit/>
          </a:bodyPr>
          <a:lstStyle/>
          <a:p>
            <a:pPr algn="ctr"/>
            <a:r>
              <a:rPr lang="en-US" sz="3600" b="1" dirty="0">
                <a:solidFill>
                  <a:schemeClr val="bg1"/>
                </a:solidFill>
                <a:latin typeface="Segoe Print" panose="02000800000000000000" pitchFamily="2" charset="0"/>
              </a:rPr>
              <a:t> REPORT = SUPPORT</a:t>
            </a:r>
            <a:endParaRPr lang="en-US" sz="36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166950" y="4653374"/>
            <a:ext cx="8524746" cy="1200329"/>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a:stretch>
            <a:fillRect/>
          </a:stretch>
        </p:blipFill>
        <p:spPr>
          <a:xfrm>
            <a:off x="1010010" y="5509191"/>
            <a:ext cx="1162560" cy="1162560"/>
          </a:xfrm>
          <a:prstGeom prst="rect">
            <a:avLst/>
          </a:prstGeom>
          <a:ln w="76200">
            <a:solidFill>
              <a:schemeClr val="accent6">
                <a:lumMod val="50000"/>
              </a:schemeClr>
            </a:solidFill>
          </a:ln>
        </p:spPr>
      </p:pic>
      <p:pic>
        <p:nvPicPr>
          <p:cNvPr id="12" name="Picture 11" descr="A blue paw print with flames&#10;&#10;Description automatically generated">
            <a:extLst>
              <a:ext uri="{FF2B5EF4-FFF2-40B4-BE49-F238E27FC236}">
                <a16:creationId xmlns:a16="http://schemas.microsoft.com/office/drawing/2014/main" id="{7FC839EA-2719-78F4-162B-6798F11D8834}"/>
              </a:ext>
            </a:extLst>
          </p:cNvPr>
          <p:cNvPicPr>
            <a:picLocks noChangeAspect="1"/>
          </p:cNvPicPr>
          <p:nvPr/>
        </p:nvPicPr>
        <p:blipFill>
          <a:blip r:embed="rId3"/>
          <a:stretch>
            <a:fillRect/>
          </a:stretch>
        </p:blipFill>
        <p:spPr>
          <a:xfrm>
            <a:off x="434108" y="214522"/>
            <a:ext cx="1151805" cy="1151805"/>
          </a:xfrm>
          <a:prstGeom prst="rect">
            <a:avLst/>
          </a:prstGeom>
          <a:ln w="76200">
            <a:solidFill>
              <a:schemeClr val="accent6">
                <a:lumMod val="50000"/>
              </a:schemeClr>
            </a:solidFill>
          </a:ln>
        </p:spPr>
      </p:pic>
      <p:sp>
        <p:nvSpPr>
          <p:cNvPr id="13" name="TextBox 12">
            <a:extLst>
              <a:ext uri="{FF2B5EF4-FFF2-40B4-BE49-F238E27FC236}">
                <a16:creationId xmlns:a16="http://schemas.microsoft.com/office/drawing/2014/main" id="{5F4ED727-5517-DADF-B375-22A0EAC2AE21}"/>
              </a:ext>
            </a:extLst>
          </p:cNvPr>
          <p:cNvSpPr txBox="1"/>
          <p:nvPr/>
        </p:nvSpPr>
        <p:spPr>
          <a:xfrm>
            <a:off x="8899934" y="211843"/>
            <a:ext cx="3125116" cy="6463308"/>
          </a:xfrm>
          <a:prstGeom prst="rect">
            <a:avLst/>
          </a:prstGeom>
          <a:solidFill>
            <a:srgbClr val="002060"/>
          </a:solidFill>
          <a:ln w="57150">
            <a:solidFill>
              <a:schemeClr val="accent6">
                <a:lumMod val="50000"/>
              </a:schemeClr>
            </a:solidFill>
          </a:ln>
        </p:spPr>
        <p:txBody>
          <a:bodyPr wrap="square" rtlCol="0">
            <a:spAutoFit/>
          </a:bodyPr>
          <a:lstStyle/>
          <a:p>
            <a:pPr algn="ctr"/>
            <a:r>
              <a:rPr lang="en-US" sz="2000" b="1" i="1" dirty="0">
                <a:solidFill>
                  <a:schemeClr val="accent5">
                    <a:lumMod val="60000"/>
                    <a:lumOff val="40000"/>
                  </a:schemeClr>
                </a:solidFill>
                <a:effectLst/>
                <a:latin typeface="CIDFont+F2"/>
              </a:rPr>
              <a:t>Amnesty for Personal Use of Alcohol or Other Drugs </a:t>
            </a:r>
          </a:p>
          <a:p>
            <a:pPr algn="ctr"/>
            <a:endParaRPr lang="en-US" b="1" dirty="0">
              <a:solidFill>
                <a:srgbClr val="FFFF00"/>
              </a:solidFill>
            </a:endParaRPr>
          </a:p>
          <a:p>
            <a:pPr algn="ctr"/>
            <a:r>
              <a:rPr lang="en-US" sz="18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endParaRPr lang="en-US" dirty="0">
              <a:solidFill>
                <a:schemeClr val="bg1"/>
              </a:solidFill>
            </a:endParaRPr>
          </a:p>
        </p:txBody>
      </p:sp>
    </p:spTree>
    <p:extLst>
      <p:ext uri="{BB962C8B-B14F-4D97-AF65-F5344CB8AC3E}">
        <p14:creationId xmlns:p14="http://schemas.microsoft.com/office/powerpoint/2010/main" val="10735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1">
              <a:lumMod val="50000"/>
            </a:schemeClr>
          </a:solidFill>
          <a:ln w="76200">
            <a:solidFill>
              <a:schemeClr val="tx1"/>
            </a:solidFill>
          </a:ln>
        </p:spPr>
        <p:txBody>
          <a:bodyPr/>
          <a:lstStyle/>
          <a:p>
            <a:r>
              <a:rPr lang="en-US" b="1" i="1" dirty="0">
                <a:solidFill>
                  <a:schemeClr val="accent1">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1">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830997"/>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400" b="1" dirty="0">
                <a:latin typeface="Abadi MT Condensed Light" panose="020B0306030101010103" pitchFamily="34" charset="77"/>
                <a:cs typeface="Arial" panose="020B0604020202020204" pitchFamily="34" charset="0"/>
              </a:rPr>
              <a:t>More Resources at </a:t>
            </a:r>
            <a:r>
              <a:rPr lang="en-US" sz="2400" b="1" dirty="0" err="1">
                <a:latin typeface="Abadi MT Condensed Light" panose="020B0306030101010103" pitchFamily="34" charset="77"/>
                <a:cs typeface="Arial" panose="020B0604020202020204" pitchFamily="34" charset="0"/>
              </a:rPr>
              <a:t>mvnu.edu</a:t>
            </a:r>
            <a:r>
              <a:rPr lang="en-US" sz="2400" b="1" dirty="0">
                <a:latin typeface="Abadi MT Condensed Light" panose="020B0306030101010103" pitchFamily="34" charset="77"/>
                <a:cs typeface="Arial" panose="020B0604020202020204" pitchFamily="34" charset="0"/>
              </a:rPr>
              <a:t>./</a:t>
            </a:r>
            <a:r>
              <a:rPr lang="en-US" sz="2400" b="1" dirty="0" err="1">
                <a:latin typeface="Abadi MT Condensed Light" panose="020B0306030101010103" pitchFamily="34" charset="77"/>
                <a:cs typeface="Arial" panose="020B0604020202020204" pitchFamily="34" charset="0"/>
              </a:rPr>
              <a:t>titleix</a:t>
            </a:r>
            <a:endParaRPr lang="en-US" sz="24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1">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a:stretch>
            <a:fillRect/>
          </a:stretch>
        </p:blipFill>
        <p:spPr>
          <a:xfrm>
            <a:off x="6009503"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365126"/>
            <a:ext cx="10515600" cy="923330"/>
          </a:xfrm>
          <a:solidFill>
            <a:srgbClr val="002060"/>
          </a:solidFill>
          <a:ln w="57150">
            <a:solidFill>
              <a:schemeClr val="accent5">
                <a:lumMod val="75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496331" y="1417852"/>
            <a:ext cx="5257800"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87" y="131466"/>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692876" y="5507761"/>
            <a:ext cx="4497860" cy="923330"/>
          </a:xfrm>
          <a:prstGeom prst="rect">
            <a:avLst/>
          </a:prstGeom>
          <a:solidFill>
            <a:srgbClr val="002060"/>
          </a:solidFill>
          <a:ln w="57150">
            <a:solidFill>
              <a:schemeClr val="bg1"/>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a:p>
            <a:endParaRPr lang="en-US" dirty="0"/>
          </a:p>
        </p:txBody>
      </p:sp>
      <p:sp>
        <p:nvSpPr>
          <p:cNvPr id="6" name="TextBox 5">
            <a:extLst>
              <a:ext uri="{FF2B5EF4-FFF2-40B4-BE49-F238E27FC236}">
                <a16:creationId xmlns:a16="http://schemas.microsoft.com/office/drawing/2014/main" id="{2CC8C4A1-B497-F29B-4D2C-A480FD811A71}"/>
              </a:ext>
            </a:extLst>
          </p:cNvPr>
          <p:cNvSpPr txBox="1"/>
          <p:nvPr/>
        </p:nvSpPr>
        <p:spPr>
          <a:xfrm>
            <a:off x="6437871" y="1596060"/>
            <a:ext cx="5494637" cy="4801314"/>
          </a:xfrm>
          <a:prstGeom prst="rect">
            <a:avLst/>
          </a:prstGeom>
          <a:solidFill>
            <a:schemeClr val="accent5">
              <a:lumMod val="60000"/>
              <a:lumOff val="40000"/>
            </a:schemeClr>
          </a:solidFill>
          <a:ln w="57150">
            <a:solidFill>
              <a:srgbClr val="0070C0"/>
            </a:solidFill>
          </a:ln>
        </p:spPr>
        <p:txBody>
          <a:bodyPr wrap="square" rtlCol="0">
            <a:spAutoFit/>
          </a:bodyPr>
          <a:lstStyle/>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Access to counseling and health services </a:t>
            </a:r>
          </a:p>
          <a:p>
            <a:pPr marL="342900" marR="0" lvl="0" indent="-342900">
              <a:buFont typeface="Symbol" pitchFamily="2" charset="2"/>
              <a:buChar char=""/>
            </a:pPr>
            <a:r>
              <a:rPr lang="en-US" dirty="0">
                <a:latin typeface="Abadi MT Condensed Light" panose="020B0306030101010103" pitchFamily="34" charset="77"/>
                <a:ea typeface="Times New Roman" panose="02020603050405020304" pitchFamily="18" charset="0"/>
              </a:rPr>
              <a:t>M</a:t>
            </a:r>
            <a:r>
              <a:rPr lang="en-US" sz="1800" dirty="0">
                <a:effectLst/>
                <a:latin typeface="Abadi MT Condensed Light" panose="020B0306030101010103" pitchFamily="34" charset="77"/>
                <a:ea typeface="Times New Roman" panose="02020603050405020304" pitchFamily="18" charset="0"/>
              </a:rPr>
              <a:t>utual “no-contact order”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Altering housing or work arrangements;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campus escorts;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transportation accommodations;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Offering adjustments to academic deadlines, course schedules, alternative course completion;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Limiting an individual’s or organization’s access to certain MVNU facilities or activities;</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Voluntary leave of absence;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Increased security and monitoring of certain areas of the campus;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academic support services, such as tutoring;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MVNU-imposed administrative leave or separation;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Other </a:t>
            </a:r>
            <a:r>
              <a:rPr lang="en-US" sz="1800" dirty="0">
                <a:effectLst/>
                <a:highlight>
                  <a:srgbClr val="FFFF00"/>
                </a:highlight>
                <a:latin typeface="Abadi MT Condensed Light" panose="020B0306030101010103" pitchFamily="34" charset="77"/>
                <a:ea typeface="Times New Roman" panose="02020603050405020304" pitchFamily="18" charset="0"/>
              </a:rPr>
              <a:t>remedies that can reasonably be tailored to the involved individuals to achieve the goals of this policy</a:t>
            </a:r>
            <a:r>
              <a:rPr lang="en-US" sz="1800" dirty="0">
                <a:effectLst/>
                <a:latin typeface="Abadi MT Condensed Light" panose="020B0306030101010103" pitchFamily="34" charset="77"/>
                <a:ea typeface="Times New Roman" panose="02020603050405020304" pitchFamily="18" charset="0"/>
              </a:rPr>
              <a:t>. </a:t>
            </a:r>
          </a:p>
          <a:p>
            <a:endParaRPr lang="en-US" dirty="0"/>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4871" y="142711"/>
            <a:ext cx="1390650" cy="1390650"/>
          </a:xfrm>
          <a:prstGeom prst="rect">
            <a:avLst/>
          </a:prstGeom>
        </p:spPr>
      </p:pic>
      <p:pic>
        <p:nvPicPr>
          <p:cNvPr id="8" name="Graphic 7" descr="Open hand">
            <a:extLst>
              <a:ext uri="{FF2B5EF4-FFF2-40B4-BE49-F238E27FC236}">
                <a16:creationId xmlns:a16="http://schemas.microsoft.com/office/drawing/2014/main" id="{B9522876-5287-50BD-B6EC-1A208E7DD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5521" y="146682"/>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1" y="291796"/>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chemeClr val="accent6">
                    <a:lumMod val="50000"/>
                  </a:schemeClr>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2AB208-C906-9913-E0AA-78A54AC719BA}"/>
              </a:ext>
            </a:extLst>
          </p:cNvPr>
          <p:cNvSpPr txBox="1"/>
          <p:nvPr/>
        </p:nvSpPr>
        <p:spPr>
          <a:xfrm>
            <a:off x="351795" y="6036535"/>
            <a:ext cx="4755257" cy="810783"/>
          </a:xfrm>
          <a:prstGeom prst="rect">
            <a:avLst/>
          </a:prstGeom>
          <a:noFill/>
        </p:spPr>
        <p:txBody>
          <a:bodyPr wrap="square" rtlCol="0">
            <a:spAutoFit/>
          </a:bodyPr>
          <a:lstStyle/>
          <a:p>
            <a:pPr algn="ctr"/>
            <a:r>
              <a:rPr lang="en-US" sz="2800" dirty="0">
                <a:hlinkClick r:id="rId3"/>
              </a:rPr>
              <a:t>http://mvnu.edu/titleix/</a:t>
            </a:r>
            <a:endParaRPr lang="en-US" sz="2800" dirty="0"/>
          </a:p>
          <a:p>
            <a:endParaRPr lang="en-US" dirty="0"/>
          </a:p>
        </p:txBody>
      </p:sp>
      <p:pic>
        <p:nvPicPr>
          <p:cNvPr id="4" name="Graphic 3" descr="Magnifying glass with solid fill">
            <a:extLst>
              <a:ext uri="{FF2B5EF4-FFF2-40B4-BE49-F238E27FC236}">
                <a16:creationId xmlns:a16="http://schemas.microsoft.com/office/drawing/2014/main" id="{860EDB51-03EC-97B4-72D5-A26D4FFDB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7007" y="6047218"/>
            <a:ext cx="818115" cy="818115"/>
          </a:xfrm>
          <a:prstGeom prst="rect">
            <a:avLst/>
          </a:prstGeom>
        </p:spPr>
      </p:pic>
    </p:spTree>
    <p:extLst>
      <p:ext uri="{BB962C8B-B14F-4D97-AF65-F5344CB8AC3E}">
        <p14:creationId xmlns:p14="http://schemas.microsoft.com/office/powerpoint/2010/main" val="213961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a:stretch>
            <a:fillRect/>
          </a:stretch>
        </p:blipFill>
        <p:spPr>
          <a:xfrm>
            <a:off x="0" y="0"/>
            <a:ext cx="12192000" cy="7112946"/>
          </a:xfrm>
          <a:prstGeom prst="rect">
            <a:avLst/>
          </a:prstGeom>
        </p:spPr>
      </p:pic>
    </p:spTree>
    <p:extLst>
      <p:ext uri="{BB962C8B-B14F-4D97-AF65-F5344CB8AC3E}">
        <p14:creationId xmlns:p14="http://schemas.microsoft.com/office/powerpoint/2010/main" val="1478537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03658"/>
            <a:ext cx="11602994" cy="1243959"/>
          </a:xfrm>
          <a:solidFill>
            <a:srgbClr val="002060"/>
          </a:solidFill>
          <a:ln>
            <a:solidFill>
              <a:schemeClr val="accent5">
                <a:lumMod val="75000"/>
              </a:schemeClr>
            </a:solidFill>
          </a:ln>
        </p:spPr>
        <p:txBody>
          <a:bodyPr>
            <a:normAutofit fontScale="90000"/>
          </a:bodyPr>
          <a:lstStyle/>
          <a:p>
            <a:br>
              <a:rPr lang="en-US" sz="4800" b="1" i="1" dirty="0">
                <a:solidFill>
                  <a:schemeClr val="bg1"/>
                </a:solidFill>
                <a:latin typeface="Arial Narrow" panose="020B0604020202020204" pitchFamily="34" charset="0"/>
                <a:cs typeface="Arial Narrow" panose="020B0604020202020204" pitchFamily="34" charset="0"/>
              </a:rPr>
            </a:br>
            <a:r>
              <a:rPr lang="en-US" sz="4800" b="1" i="1" dirty="0">
                <a:solidFill>
                  <a:schemeClr val="bg1"/>
                </a:solidFill>
                <a:latin typeface="Arial Narrow" panose="020B0604020202020204" pitchFamily="34" charset="0"/>
                <a:cs typeface="Arial Narrow" panose="020B0604020202020204" pitchFamily="34" charset="0"/>
              </a:rPr>
              <a:t>Consent </a:t>
            </a:r>
            <a:br>
              <a:rPr lang="en-US" sz="4800" b="1" i="1" dirty="0">
                <a:solidFill>
                  <a:schemeClr val="bg1"/>
                </a:solidFill>
                <a:latin typeface="Arial Narrow" panose="020B0604020202020204" pitchFamily="34" charset="0"/>
                <a:cs typeface="Arial Narrow" panose="020B0604020202020204" pitchFamily="34" charset="0"/>
              </a:rPr>
            </a:br>
            <a:r>
              <a:rPr lang="en-US" sz="2000" b="1" i="0" u="none" strike="noStrike" dirty="0">
                <a:solidFill>
                  <a:srgbClr val="FFFF00"/>
                </a:solidFill>
                <a:effectLst/>
                <a:latin typeface="arial" panose="020B0604020202020204" pitchFamily="34" charset="0"/>
              </a:rPr>
              <a:t>Consent is a critical part of understanding and eliminating Sexual Misconduct</a:t>
            </a:r>
            <a:br>
              <a:rPr lang="en-US" sz="2000" dirty="0"/>
            </a:br>
            <a:endParaRPr lang="en-US" sz="4800"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sz="half" idx="1"/>
          </p:nvPr>
        </p:nvSpPr>
        <p:spPr>
          <a:xfrm>
            <a:off x="5721099" y="1347617"/>
            <a:ext cx="6104317" cy="2538583"/>
          </a:xfrm>
          <a:solidFill>
            <a:schemeClr val="accent1">
              <a:lumMod val="75000"/>
            </a:schemeClr>
          </a:solidFill>
          <a:ln w="28575">
            <a:noFill/>
          </a:ln>
        </p:spPr>
        <p:txBody>
          <a:bodyPr>
            <a:normAutofit fontScale="775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endParaRPr lang="en-US" dirty="0"/>
          </a:p>
        </p:txBody>
      </p:sp>
      <p:sp>
        <p:nvSpPr>
          <p:cNvPr id="8" name="Content Placeholder 7">
            <a:extLst>
              <a:ext uri="{FF2B5EF4-FFF2-40B4-BE49-F238E27FC236}">
                <a16:creationId xmlns:a16="http://schemas.microsoft.com/office/drawing/2014/main" id="{61B36409-1C99-C397-1DB1-C89ADC92F46E}"/>
              </a:ext>
            </a:extLst>
          </p:cNvPr>
          <p:cNvSpPr>
            <a:spLocks noGrp="1"/>
          </p:cNvSpPr>
          <p:nvPr>
            <p:ph sz="half" idx="2"/>
          </p:nvPr>
        </p:nvSpPr>
        <p:spPr>
          <a:xfrm>
            <a:off x="5721099" y="3829119"/>
            <a:ext cx="6104317" cy="2834660"/>
          </a:xfrm>
          <a:solidFill>
            <a:srgbClr val="0070C0"/>
          </a:solidFill>
        </p:spPr>
        <p:txBody>
          <a:bodyPr>
            <a:normAutofit fontScale="77500" lnSpcReduction="20000"/>
          </a:bodyPr>
          <a:lstStyle/>
          <a:p>
            <a:pPr marL="0" indent="0" fontAlgn="base">
              <a:buNone/>
            </a:pPr>
            <a:endParaRPr lang="en-US" b="1" dirty="0">
              <a:solidFill>
                <a:srgbClr val="FFFF00"/>
              </a:solidFill>
            </a:endParaRPr>
          </a:p>
          <a:p>
            <a:pPr marL="0" indent="0" fontAlgn="base">
              <a:buNone/>
            </a:pPr>
            <a:r>
              <a:rPr lang="en-US" b="1" dirty="0">
                <a:solidFill>
                  <a:srgbClr val="FFFF00"/>
                </a:solidFill>
              </a:rPr>
              <a:t>Consent requires the </a:t>
            </a:r>
          </a:p>
          <a:p>
            <a:pPr marL="0" indent="0" fontAlgn="base">
              <a:buNone/>
            </a:pPr>
            <a:r>
              <a:rPr lang="en-US" b="1" dirty="0">
                <a:solidFill>
                  <a:srgbClr val="FFFF00"/>
                </a:solidFill>
              </a:rPr>
              <a:t>following conditions:</a:t>
            </a:r>
            <a:r>
              <a:rPr lang="en-US" dirty="0">
                <a:solidFill>
                  <a:srgbClr val="FFFF00"/>
                </a:solidFill>
              </a:rPr>
              <a:t> ​</a:t>
            </a:r>
            <a:endParaRPr lang="en-US" i="1" dirty="0"/>
          </a:p>
          <a:p>
            <a:pPr fontAlgn="base"/>
            <a:r>
              <a:rPr lang="en-US" sz="2600" i="1" dirty="0">
                <a:solidFill>
                  <a:schemeClr val="bg1"/>
                </a:solidFill>
              </a:rPr>
              <a:t>1. All parties are fully conscious.​</a:t>
            </a:r>
          </a:p>
          <a:p>
            <a:pPr fontAlgn="base"/>
            <a:r>
              <a:rPr lang="en-US" sz="2600" i="1" dirty="0">
                <a:solidFill>
                  <a:schemeClr val="bg1"/>
                </a:solidFill>
              </a:rPr>
              <a:t>2. All parties are equally free to act.​</a:t>
            </a:r>
          </a:p>
          <a:p>
            <a:pPr fontAlgn="base"/>
            <a:r>
              <a:rPr lang="en-US" sz="2600" i="1" dirty="0">
                <a:solidFill>
                  <a:schemeClr val="bg1"/>
                </a:solidFill>
              </a:rPr>
              <a:t>3. All parties have positively and </a:t>
            </a:r>
          </a:p>
          <a:p>
            <a:pPr marL="0" indent="0" fontAlgn="base">
              <a:buNone/>
            </a:pPr>
            <a:r>
              <a:rPr lang="en-US" sz="2600" i="1" dirty="0">
                <a:solidFill>
                  <a:schemeClr val="bg1"/>
                </a:solidFill>
              </a:rPr>
              <a:t>clearly communicated their intent. </a:t>
            </a:r>
          </a:p>
          <a:p>
            <a:pPr marL="0" indent="0">
              <a:buNone/>
            </a:pPr>
            <a:endParaRPr lang="en-US" dirty="0"/>
          </a:p>
        </p:txBody>
      </p:sp>
      <p:pic>
        <p:nvPicPr>
          <p:cNvPr id="6" name="Picture 5" descr="Text&#10;&#10;Description automatically generated with medium confidence">
            <a:extLst>
              <a:ext uri="{FF2B5EF4-FFF2-40B4-BE49-F238E27FC236}">
                <a16:creationId xmlns:a16="http://schemas.microsoft.com/office/drawing/2014/main" id="{18ECA9DD-A186-5918-8E47-D01F98E02BD6}"/>
              </a:ext>
            </a:extLst>
          </p:cNvPr>
          <p:cNvPicPr>
            <a:picLocks noChangeAspect="1"/>
          </p:cNvPicPr>
          <p:nvPr/>
        </p:nvPicPr>
        <p:blipFill>
          <a:blip r:embed="rId2"/>
          <a:stretch>
            <a:fillRect/>
          </a:stretch>
        </p:blipFill>
        <p:spPr>
          <a:xfrm>
            <a:off x="9820551" y="3813775"/>
            <a:ext cx="1928289" cy="2452489"/>
          </a:xfrm>
          <a:prstGeom prst="rect">
            <a:avLst/>
          </a:prstGeom>
          <a:ln w="57150">
            <a:solidFill>
              <a:srgbClr val="002060"/>
            </a:solidFill>
          </a:ln>
        </p:spPr>
      </p:pic>
      <p:pic>
        <p:nvPicPr>
          <p:cNvPr id="7" name="Graphic 6" descr="Comment Important with solid fill">
            <a:extLst>
              <a:ext uri="{FF2B5EF4-FFF2-40B4-BE49-F238E27FC236}">
                <a16:creationId xmlns:a16="http://schemas.microsoft.com/office/drawing/2014/main" id="{F12BEA84-6530-FB66-DCA5-A486BC49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4714" y="314211"/>
            <a:ext cx="1445870" cy="1445870"/>
          </a:xfrm>
          <a:prstGeom prst="rect">
            <a:avLst/>
          </a:prstGeom>
        </p:spPr>
      </p:pic>
      <p:sp>
        <p:nvSpPr>
          <p:cNvPr id="9" name="TextBox 8">
            <a:extLst>
              <a:ext uri="{FF2B5EF4-FFF2-40B4-BE49-F238E27FC236}">
                <a16:creationId xmlns:a16="http://schemas.microsoft.com/office/drawing/2014/main" id="{DFACBDAB-5BEC-0EA5-A957-A823AA56D18B}"/>
              </a:ext>
            </a:extLst>
          </p:cNvPr>
          <p:cNvSpPr txBox="1"/>
          <p:nvPr/>
        </p:nvSpPr>
        <p:spPr>
          <a:xfrm>
            <a:off x="222422" y="1416144"/>
            <a:ext cx="5498677" cy="5262979"/>
          </a:xfrm>
          <a:prstGeom prst="rect">
            <a:avLst/>
          </a:prstGeom>
          <a:solidFill>
            <a:schemeClr val="accent5">
              <a:lumMod val="60000"/>
              <a:lumOff val="40000"/>
            </a:schemeClr>
          </a:solidFill>
        </p:spPr>
        <p:txBody>
          <a:bodyPr wrap="square" rtlCol="0">
            <a:spAutoFit/>
          </a:bodyPr>
          <a:lstStyle/>
          <a:p>
            <a:pPr algn="ctr"/>
            <a:r>
              <a:rPr lang="en-US" sz="2400" b="1" i="1" u="none" strike="noStrike" dirty="0">
                <a:effectLst/>
                <a:latin typeface="var(--richTextHeaderFont)"/>
              </a:rPr>
              <a:t>How does consent work in real life?</a:t>
            </a:r>
          </a:p>
          <a:p>
            <a:pPr algn="l"/>
            <a:endParaRPr lang="en-US" sz="800" b="1" i="1" u="none" strike="noStrike" dirty="0">
              <a:effectLst/>
              <a:latin typeface="var(--richTextHeaderFont)"/>
            </a:endParaRPr>
          </a:p>
          <a:p>
            <a:pPr algn="l"/>
            <a:r>
              <a:rPr lang="en-US" u="none" strike="noStrike" dirty="0">
                <a:solidFill>
                  <a:srgbClr val="141414"/>
                </a:solidFill>
                <a:effectLst/>
                <a:latin typeface="Public Sans"/>
              </a:rPr>
              <a:t>When you’re engaging in intimate activity, the </a:t>
            </a:r>
            <a:r>
              <a:rPr lang="en-US" b="1" u="none" strike="noStrike" dirty="0">
                <a:solidFill>
                  <a:srgbClr val="141414"/>
                </a:solidFill>
                <a:effectLst/>
                <a:latin typeface="Public Sans"/>
              </a:rPr>
              <a:t>most important part of consent is </a:t>
            </a:r>
            <a:r>
              <a:rPr lang="en-US" b="1" u="none" strike="noStrike" dirty="0">
                <a:effectLst/>
                <a:highlight>
                  <a:srgbClr val="FFFF00"/>
                </a:highlight>
                <a:latin typeface="Public Sans"/>
              </a:rPr>
              <a:t>communication</a:t>
            </a:r>
            <a:r>
              <a:rPr lang="en-US" u="none" strike="noStrike" dirty="0">
                <a:effectLst/>
                <a:latin typeface="Public Sans"/>
              </a:rPr>
              <a:t>. </a:t>
            </a:r>
            <a:r>
              <a:rPr lang="en-US" dirty="0">
                <a:solidFill>
                  <a:srgbClr val="141414"/>
                </a:solidFill>
                <a:latin typeface="Public Sans"/>
              </a:rPr>
              <a:t>C</a:t>
            </a:r>
            <a:r>
              <a:rPr lang="en-US" u="none" strike="noStrike" dirty="0">
                <a:solidFill>
                  <a:srgbClr val="141414"/>
                </a:solidFill>
                <a:effectLst/>
                <a:latin typeface="Public Sans"/>
              </a:rPr>
              <a:t>onsent needs to happen every time and in every instance. Giving consent for one activity, one time, does not mean giving consent for increased or recurring sexual contact. For example, agreeing to kiss someone doesn’t give that person permission to remove your clothes.</a:t>
            </a:r>
          </a:p>
          <a:p>
            <a:pPr algn="l"/>
            <a:endParaRPr lang="en-US" u="none" strike="noStrike" dirty="0">
              <a:solidFill>
                <a:srgbClr val="141414"/>
              </a:solidFill>
              <a:effectLst/>
              <a:latin typeface="Public Sans"/>
            </a:endParaRPr>
          </a:p>
          <a:p>
            <a:pPr algn="l"/>
            <a:endParaRPr lang="en-US" sz="800" u="none" strike="noStrike" dirty="0">
              <a:solidFill>
                <a:srgbClr val="141414"/>
              </a:solidFill>
              <a:effectLst/>
              <a:latin typeface="Public Sans"/>
            </a:endParaRPr>
          </a:p>
          <a:p>
            <a:r>
              <a:rPr lang="en-US" dirty="0">
                <a:solidFill>
                  <a:srgbClr val="141414"/>
                </a:solidFill>
                <a:highlight>
                  <a:srgbClr val="FFFF00"/>
                </a:highlight>
                <a:latin typeface="Public Sans"/>
              </a:rPr>
              <a:t>CONSENT EXAMPLE: </a:t>
            </a:r>
            <a:r>
              <a:rPr lang="en-US" b="0" i="0" u="none" strike="noStrike" dirty="0">
                <a:solidFill>
                  <a:srgbClr val="141414"/>
                </a:solidFill>
                <a:effectLst/>
                <a:latin typeface="Public Sans"/>
              </a:rPr>
              <a:t>Communicating when you change the type or degree of intimate activity with phrases like “Is this OK?” Always, </a:t>
            </a:r>
            <a:r>
              <a:rPr lang="en-US" b="0" dirty="0">
                <a:solidFill>
                  <a:srgbClr val="141414"/>
                </a:solidFill>
                <a:latin typeface="Public Sans"/>
              </a:rPr>
              <a:t>c</a:t>
            </a:r>
            <a:r>
              <a:rPr lang="en-US" i="0" u="none" strike="noStrike" dirty="0">
                <a:solidFill>
                  <a:srgbClr val="141414"/>
                </a:solidFill>
                <a:effectLst/>
                <a:latin typeface="Public Sans"/>
              </a:rPr>
              <a:t>learly communicate with your partner that you are no longer comfortable with this activity and wish to stop.</a:t>
            </a:r>
          </a:p>
          <a:p>
            <a:endParaRPr lang="en-US" sz="800" i="0" u="none" strike="noStrike" dirty="0">
              <a:solidFill>
                <a:srgbClr val="141414"/>
              </a:solidFill>
              <a:effectLst/>
              <a:latin typeface="Public Sans"/>
            </a:endParaRPr>
          </a:p>
          <a:p>
            <a:r>
              <a:rPr lang="en-US" b="0" i="0" u="none" strike="noStrike" dirty="0">
                <a:solidFill>
                  <a:srgbClr val="141414"/>
                </a:solidFill>
                <a:effectLst/>
                <a:highlight>
                  <a:srgbClr val="FFFF00"/>
                </a:highlight>
                <a:latin typeface="Public Sans"/>
              </a:rPr>
              <a:t>NO CONSENT EXAMPLE</a:t>
            </a:r>
            <a:r>
              <a:rPr lang="en-US" b="0" i="0" u="none" strike="noStrike" dirty="0">
                <a:solidFill>
                  <a:srgbClr val="141414"/>
                </a:solidFill>
                <a:effectLst/>
                <a:latin typeface="Public Sans"/>
              </a:rPr>
              <a:t>: Assuming you have permission to engage in intimate behavior because you’ve done it in the past</a:t>
            </a:r>
          </a:p>
        </p:txBody>
      </p:sp>
      <p:pic>
        <p:nvPicPr>
          <p:cNvPr id="16" name="Graphic 15" descr="Lightbulb with solid fill">
            <a:extLst>
              <a:ext uri="{FF2B5EF4-FFF2-40B4-BE49-F238E27FC236}">
                <a16:creationId xmlns:a16="http://schemas.microsoft.com/office/drawing/2014/main" id="{C111022E-096F-6E94-7309-A8C7196B6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682" y="194221"/>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8682" y="1745057"/>
            <a:ext cx="6402916" cy="4802187"/>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7892634" y="593542"/>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9537904" y="2038491"/>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04D1B3C1-524F-5755-C8D8-B375E86C8011}"/>
              </a:ext>
            </a:extLst>
          </p:cNvPr>
          <p:cNvPicPr>
            <a:picLocks noChangeAspect="1"/>
          </p:cNvPicPr>
          <p:nvPr/>
        </p:nvPicPr>
        <p:blipFill>
          <a:blip r:embed="rId4"/>
          <a:stretch>
            <a:fillRect/>
          </a:stretch>
        </p:blipFill>
        <p:spPr>
          <a:xfrm>
            <a:off x="7701924" y="4819509"/>
            <a:ext cx="4314659" cy="1673366"/>
          </a:xfrm>
          <a:prstGeom prst="rect">
            <a:avLst/>
          </a:prstGeom>
        </p:spPr>
      </p:pic>
      <p:pic>
        <p:nvPicPr>
          <p:cNvPr id="9" name="Picture 8" descr="A white and black speech bubbles&#10;&#10;Description automatically generated">
            <a:extLst>
              <a:ext uri="{FF2B5EF4-FFF2-40B4-BE49-F238E27FC236}">
                <a16:creationId xmlns:a16="http://schemas.microsoft.com/office/drawing/2014/main" id="{528ED167-38DA-FA9E-00EB-AFAD2CAF85A7}"/>
              </a:ext>
            </a:extLst>
          </p:cNvPr>
          <p:cNvPicPr>
            <a:picLocks noChangeAspect="1"/>
          </p:cNvPicPr>
          <p:nvPr/>
        </p:nvPicPr>
        <p:blipFill>
          <a:blip r:embed="rId5"/>
          <a:stretch>
            <a:fillRect/>
          </a:stretch>
        </p:blipFill>
        <p:spPr>
          <a:xfrm>
            <a:off x="8853040" y="365126"/>
            <a:ext cx="2016102" cy="1673365"/>
          </a:xfrm>
          <a:prstGeom prst="rect">
            <a:avLst/>
          </a:prstGeom>
        </p:spPr>
      </p:pic>
    </p:spTree>
    <p:extLst>
      <p:ext uri="{BB962C8B-B14F-4D97-AF65-F5344CB8AC3E}">
        <p14:creationId xmlns:p14="http://schemas.microsoft.com/office/powerpoint/2010/main" val="1085312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2" y="156194"/>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3"/>
          <a:stretch>
            <a:fillRect/>
          </a:stretch>
        </p:blipFill>
        <p:spPr>
          <a:xfrm>
            <a:off x="462529" y="1598445"/>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4"/>
          <a:stretch>
            <a:fillRect/>
          </a:stretch>
        </p:blipFill>
        <p:spPr>
          <a:xfrm>
            <a:off x="984417" y="4169862"/>
            <a:ext cx="6860728" cy="2437431"/>
          </a:xfrm>
          <a:prstGeom prst="rect">
            <a:avLst/>
          </a:prstGeom>
          <a:solidFill>
            <a:srgbClr val="002060"/>
          </a:solidFill>
          <a:ln w="57150">
            <a:solidFill>
              <a:srgbClr val="002060"/>
            </a:solidFill>
          </a:ln>
        </p:spPr>
      </p:pic>
      <p:sp>
        <p:nvSpPr>
          <p:cNvPr id="3" name="TextBox 2">
            <a:extLst>
              <a:ext uri="{FF2B5EF4-FFF2-40B4-BE49-F238E27FC236}">
                <a16:creationId xmlns:a16="http://schemas.microsoft.com/office/drawing/2014/main" id="{DCB98334-152C-4FF3-75A3-2523A36C47AF}"/>
              </a:ext>
            </a:extLst>
          </p:cNvPr>
          <p:cNvSpPr txBox="1"/>
          <p:nvPr/>
        </p:nvSpPr>
        <p:spPr>
          <a:xfrm>
            <a:off x="8192529" y="271582"/>
            <a:ext cx="3632886" cy="6309420"/>
          </a:xfrm>
          <a:prstGeom prst="rect">
            <a:avLst/>
          </a:prstGeom>
          <a:solidFill>
            <a:schemeClr val="accent1">
              <a:lumMod val="60000"/>
              <a:lumOff val="40000"/>
            </a:schemeClr>
          </a:solidFill>
          <a:ln w="57150">
            <a:solidFill>
              <a:srgbClr val="002060"/>
            </a:solidFill>
          </a:ln>
        </p:spPr>
        <p:txBody>
          <a:bodyPr wrap="square" rtlCol="0">
            <a:spAutoFit/>
          </a:bodyPr>
          <a:lstStyle/>
          <a:p>
            <a:pPr marL="0" indent="0" algn="ctr">
              <a:buNone/>
            </a:pPr>
            <a:r>
              <a:rPr lang="en-US" sz="2800" b="1" dirty="0">
                <a:solidFill>
                  <a:srgbClr val="002060"/>
                </a:solidFill>
                <a:latin typeface="Arial Black" panose="020B0604020202020204" pitchFamily="34" charset="0"/>
                <a:cs typeface="Arial Black" panose="020B0604020202020204" pitchFamily="34" charset="0"/>
              </a:rPr>
              <a:t>WHAT IS HAZING?</a:t>
            </a:r>
          </a:p>
          <a:p>
            <a:pPr marL="0" indent="0">
              <a:buNone/>
            </a:pPr>
            <a:endParaRPr lang="en-US" sz="800" dirty="0">
              <a:solidFill>
                <a:srgbClr val="002060"/>
              </a:solidFill>
              <a:cs typeface="Calibri"/>
            </a:endParaRPr>
          </a:p>
          <a:p>
            <a:pPr marL="0" indent="0">
              <a:buNone/>
            </a:pPr>
            <a:r>
              <a:rPr lang="en-US" sz="2000" dirty="0">
                <a:solidFill>
                  <a:srgbClr val="002060"/>
                </a:solidFill>
                <a:cs typeface="Calibri"/>
              </a:rPr>
              <a:t>The </a:t>
            </a:r>
            <a:r>
              <a:rPr lang="en-US" sz="2000" b="1" dirty="0">
                <a:solidFill>
                  <a:srgbClr val="002060"/>
                </a:solidFill>
                <a:cs typeface="Calibri"/>
              </a:rPr>
              <a:t>Ohio Revised Code</a:t>
            </a:r>
            <a:r>
              <a:rPr lang="en-US" sz="2000" dirty="0">
                <a:solidFill>
                  <a:srgbClr val="002060"/>
                </a:solidFill>
                <a:cs typeface="Calibri"/>
              </a:rPr>
              <a:t>, Section 2903.31 defines hazing as: "doing any act or coercing another, including the victim, to </a:t>
            </a:r>
            <a:r>
              <a:rPr lang="en-US" sz="2000" u="sng" dirty="0">
                <a:solidFill>
                  <a:srgbClr val="002060"/>
                </a:solidFill>
                <a:cs typeface="Calibri"/>
              </a:rPr>
              <a:t>do any act of initiation into any student or other organization</a:t>
            </a:r>
            <a:r>
              <a:rPr lang="en-US" sz="2000" dirty="0">
                <a:solidFill>
                  <a:srgbClr val="002060"/>
                </a:solidFill>
                <a:cs typeface="Calibri"/>
              </a:rPr>
              <a:t> or any act to continue or reinstate membership in or affiliation with any student or other organization that </a:t>
            </a:r>
            <a:r>
              <a:rPr lang="en-US" sz="2000" u="sng" dirty="0">
                <a:solidFill>
                  <a:srgbClr val="002060"/>
                </a:solidFill>
                <a:cs typeface="Calibri"/>
              </a:rPr>
              <a:t>causes or creates a substantial risk of causing mental or physical harm to any person</a:t>
            </a:r>
            <a:r>
              <a:rPr lang="en-US" sz="2000" dirty="0">
                <a:solidFill>
                  <a:srgbClr val="002060"/>
                </a:solidFill>
                <a:cs typeface="Calibri"/>
              </a:rPr>
              <a:t>, including coercing another to consume alcohol or a drug of abuse, as defined in section 3719.011 of the Revised Code. </a:t>
            </a:r>
          </a:p>
        </p:txBody>
      </p:sp>
      <p:pic>
        <p:nvPicPr>
          <p:cNvPr id="7" name="Graphic 6" descr="Scales of justice with solid fill">
            <a:extLst>
              <a:ext uri="{FF2B5EF4-FFF2-40B4-BE49-F238E27FC236}">
                <a16:creationId xmlns:a16="http://schemas.microsoft.com/office/drawing/2014/main" id="{80822AEF-1557-C829-4FB7-8D262C28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8524" y="1441902"/>
            <a:ext cx="914400" cy="914400"/>
          </a:xfrm>
          <a:prstGeom prst="rect">
            <a:avLst/>
          </a:prstGeom>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E12-D64A-55AF-CD37-95655702B57E}"/>
              </a:ext>
            </a:extLst>
          </p:cNvPr>
          <p:cNvSpPr>
            <a:spLocks noGrp="1"/>
          </p:cNvSpPr>
          <p:nvPr>
            <p:ph type="title"/>
          </p:nvPr>
        </p:nvSpPr>
        <p:spPr>
          <a:xfrm>
            <a:off x="363469" y="247051"/>
            <a:ext cx="5222943" cy="1524613"/>
          </a:xfrm>
          <a:solidFill>
            <a:srgbClr val="002060"/>
          </a:solidFill>
          <a:ln w="76200">
            <a:solidFill>
              <a:schemeClr val="accent6">
                <a:lumMod val="50000"/>
              </a:schemeClr>
            </a:solidFill>
          </a:ln>
        </p:spPr>
        <p:txBody>
          <a:bodyPr/>
          <a:lstStyle/>
          <a:p>
            <a:pPr algn="ctr"/>
            <a:r>
              <a:rPr lang="en-US" dirty="0">
                <a:solidFill>
                  <a:schemeClr val="bg1"/>
                </a:solidFill>
                <a:latin typeface="Berlin Sans FB" panose="020E0602020502020306" pitchFamily="34" charset="77"/>
              </a:rPr>
              <a:t>Hazing Penalties</a:t>
            </a:r>
          </a:p>
        </p:txBody>
      </p:sp>
      <p:pic>
        <p:nvPicPr>
          <p:cNvPr id="14" name="Picture 13">
            <a:extLst>
              <a:ext uri="{FF2B5EF4-FFF2-40B4-BE49-F238E27FC236}">
                <a16:creationId xmlns:a16="http://schemas.microsoft.com/office/drawing/2014/main" id="{E98C2E3B-5AB8-FB7B-EE29-DB8FAA2C1B64}"/>
              </a:ext>
            </a:extLst>
          </p:cNvPr>
          <p:cNvPicPr>
            <a:picLocks noChangeAspect="1"/>
          </p:cNvPicPr>
          <p:nvPr/>
        </p:nvPicPr>
        <p:blipFill>
          <a:blip r:embed="rId2"/>
          <a:stretch>
            <a:fillRect/>
          </a:stretch>
        </p:blipFill>
        <p:spPr>
          <a:xfrm>
            <a:off x="838200" y="3093985"/>
            <a:ext cx="2973766" cy="897215"/>
          </a:xfrm>
          <a:prstGeom prst="rect">
            <a:avLst/>
          </a:prstGeom>
        </p:spPr>
      </p:pic>
      <p:sp>
        <p:nvSpPr>
          <p:cNvPr id="17" name="TextBox 16">
            <a:extLst>
              <a:ext uri="{FF2B5EF4-FFF2-40B4-BE49-F238E27FC236}">
                <a16:creationId xmlns:a16="http://schemas.microsoft.com/office/drawing/2014/main" id="{0DE8DD16-EA6B-E729-FF60-CDE72014527A}"/>
              </a:ext>
            </a:extLst>
          </p:cNvPr>
          <p:cNvSpPr txBox="1"/>
          <p:nvPr/>
        </p:nvSpPr>
        <p:spPr>
          <a:xfrm>
            <a:off x="363469" y="1948240"/>
            <a:ext cx="5415049" cy="1015663"/>
          </a:xfrm>
          <a:prstGeom prst="rect">
            <a:avLst/>
          </a:prstGeom>
          <a:noFill/>
        </p:spPr>
        <p:txBody>
          <a:bodyPr wrap="square">
            <a:spAutoFit/>
          </a:bodyPr>
          <a:lstStyle/>
          <a:p>
            <a:r>
              <a:rPr lang="en-US" b="1" i="1" dirty="0">
                <a:solidFill>
                  <a:schemeClr val="bg1"/>
                </a:solidFill>
                <a:latin typeface="Arial Narrow" panose="020B0604020202020204" pitchFamily="34" charset="0"/>
                <a:cs typeface="Arial Narrow" panose="020B0604020202020204" pitchFamily="34" charset="0"/>
              </a:rPr>
              <a:t>RECKLESS PARTICIPATION</a:t>
            </a:r>
          </a:p>
          <a:p>
            <a:r>
              <a:rPr lang="en-US" sz="14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a:t>
            </a:r>
          </a:p>
        </p:txBody>
      </p:sp>
      <p:pic>
        <p:nvPicPr>
          <p:cNvPr id="18" name="Picture 17">
            <a:extLst>
              <a:ext uri="{FF2B5EF4-FFF2-40B4-BE49-F238E27FC236}">
                <a16:creationId xmlns:a16="http://schemas.microsoft.com/office/drawing/2014/main" id="{38ABFE79-EB4A-EB56-A176-6CBCC9989577}"/>
              </a:ext>
            </a:extLst>
          </p:cNvPr>
          <p:cNvPicPr>
            <a:picLocks noChangeAspect="1"/>
          </p:cNvPicPr>
          <p:nvPr/>
        </p:nvPicPr>
        <p:blipFill>
          <a:blip r:embed="rId3"/>
          <a:stretch>
            <a:fillRect/>
          </a:stretch>
        </p:blipFill>
        <p:spPr>
          <a:xfrm>
            <a:off x="6096000" y="117118"/>
            <a:ext cx="5190645" cy="3034655"/>
          </a:xfrm>
          <a:prstGeom prst="rect">
            <a:avLst/>
          </a:prstGeom>
          <a:ln w="38100">
            <a:solidFill>
              <a:schemeClr val="accent6">
                <a:lumMod val="50000"/>
              </a:schemeClr>
            </a:solidFill>
          </a:ln>
        </p:spPr>
      </p:pic>
      <p:sp>
        <p:nvSpPr>
          <p:cNvPr id="19" name="TextBox 18">
            <a:extLst>
              <a:ext uri="{FF2B5EF4-FFF2-40B4-BE49-F238E27FC236}">
                <a16:creationId xmlns:a16="http://schemas.microsoft.com/office/drawing/2014/main" id="{C79CC4F0-39AA-90C2-9A64-8B0B0946C615}"/>
              </a:ext>
            </a:extLst>
          </p:cNvPr>
          <p:cNvSpPr txBox="1"/>
          <p:nvPr/>
        </p:nvSpPr>
        <p:spPr>
          <a:xfrm rot="476154">
            <a:off x="9927256" y="593594"/>
            <a:ext cx="1795510" cy="1754326"/>
          </a:xfrm>
          <a:prstGeom prst="rect">
            <a:avLst/>
          </a:prstGeom>
          <a:solidFill>
            <a:schemeClr val="accent6">
              <a:lumMod val="40000"/>
              <a:lumOff val="60000"/>
            </a:schemeClr>
          </a:solidFill>
          <a:ln w="57150">
            <a:solidFill>
              <a:srgbClr val="002060"/>
            </a:solidFill>
          </a:ln>
        </p:spPr>
        <p:txBody>
          <a:bodyPr wrap="square" rtlCol="0">
            <a:spAutoFit/>
          </a:bodyPr>
          <a:lstStyle/>
          <a:p>
            <a:pPr algn="ctr"/>
            <a:r>
              <a:rPr lang="en-US" dirty="0">
                <a:latin typeface="Berlin Sans FB" panose="020E0602020502020306" pitchFamily="34" charset="77"/>
              </a:rPr>
              <a:t>Check out the Webpage @</a:t>
            </a:r>
          </a:p>
          <a:p>
            <a:pPr algn="ctr"/>
            <a:r>
              <a:rPr lang="en-US" dirty="0">
                <a:latin typeface="Berlin Sans FB" panose="020E0602020502020306" pitchFamily="34" charset="77"/>
              </a:rPr>
              <a:t>https://</a:t>
            </a:r>
            <a:r>
              <a:rPr lang="en-US" dirty="0" err="1">
                <a:latin typeface="Berlin Sans FB" panose="020E0602020502020306" pitchFamily="34" charset="77"/>
              </a:rPr>
              <a:t>www.mvnu.edu</a:t>
            </a:r>
            <a:r>
              <a:rPr lang="en-US" dirty="0">
                <a:latin typeface="Berlin Sans FB" panose="020E0602020502020306" pitchFamily="34" charset="77"/>
              </a:rPr>
              <a:t>/</a:t>
            </a:r>
            <a:r>
              <a:rPr lang="en-US" dirty="0" err="1">
                <a:latin typeface="Berlin Sans FB" panose="020E0602020502020306" pitchFamily="34" charset="77"/>
              </a:rPr>
              <a:t>studentlife</a:t>
            </a:r>
            <a:r>
              <a:rPr lang="en-US" dirty="0">
                <a:latin typeface="Berlin Sans FB" panose="020E0602020502020306" pitchFamily="34" charset="77"/>
              </a:rPr>
              <a:t>/</a:t>
            </a:r>
            <a:r>
              <a:rPr lang="en-US" dirty="0" err="1">
                <a:latin typeface="Berlin Sans FB" panose="020E0602020502020306" pitchFamily="34" charset="77"/>
              </a:rPr>
              <a:t>campuslife</a:t>
            </a:r>
            <a:r>
              <a:rPr lang="en-US" dirty="0">
                <a:latin typeface="Berlin Sans FB" panose="020E0602020502020306" pitchFamily="34" charset="77"/>
              </a:rPr>
              <a:t>/hazing</a:t>
            </a:r>
          </a:p>
        </p:txBody>
      </p:sp>
      <p:pic>
        <p:nvPicPr>
          <p:cNvPr id="21" name="Picture 20" descr="A screenshot of a website&#10;&#10;Description automatically generated">
            <a:extLst>
              <a:ext uri="{FF2B5EF4-FFF2-40B4-BE49-F238E27FC236}">
                <a16:creationId xmlns:a16="http://schemas.microsoft.com/office/drawing/2014/main" id="{5ECBB1B7-1F0E-3725-FA7D-15C2030830DA}"/>
              </a:ext>
            </a:extLst>
          </p:cNvPr>
          <p:cNvPicPr>
            <a:picLocks noChangeAspect="1"/>
          </p:cNvPicPr>
          <p:nvPr/>
        </p:nvPicPr>
        <p:blipFill>
          <a:blip r:embed="rId4"/>
          <a:stretch>
            <a:fillRect/>
          </a:stretch>
        </p:blipFill>
        <p:spPr>
          <a:xfrm>
            <a:off x="4847007" y="3251834"/>
            <a:ext cx="6911012" cy="1832632"/>
          </a:xfrm>
          <a:prstGeom prst="rect">
            <a:avLst/>
          </a:prstGeom>
          <a:ln w="76200">
            <a:solidFill>
              <a:schemeClr val="accent6">
                <a:lumMod val="50000"/>
              </a:schemeClr>
            </a:solidFill>
          </a:ln>
        </p:spPr>
      </p:pic>
      <p:sp>
        <p:nvSpPr>
          <p:cNvPr id="22" name="TextBox 21">
            <a:extLst>
              <a:ext uri="{FF2B5EF4-FFF2-40B4-BE49-F238E27FC236}">
                <a16:creationId xmlns:a16="http://schemas.microsoft.com/office/drawing/2014/main" id="{A6A9A7A9-F906-0DF9-C566-33153FC7A353}"/>
              </a:ext>
            </a:extLst>
          </p:cNvPr>
          <p:cNvSpPr txBox="1"/>
          <p:nvPr/>
        </p:nvSpPr>
        <p:spPr>
          <a:xfrm>
            <a:off x="366713" y="3902785"/>
            <a:ext cx="4305300" cy="1292662"/>
          </a:xfrm>
          <a:prstGeom prst="rect">
            <a:avLst/>
          </a:prstGeom>
          <a:noFill/>
        </p:spPr>
        <p:txBody>
          <a:bodyPr wrap="square" rtlCol="0">
            <a:spAutoFit/>
          </a:bodyPr>
          <a:lstStyle/>
          <a:p>
            <a:endParaRPr lang="en-US" b="1" i="1" dirty="0">
              <a:latin typeface="Arial Narrow" panose="020B0604020202020204" pitchFamily="34" charset="0"/>
              <a:cs typeface="Arial Narrow" panose="020B0604020202020204" pitchFamily="34" charset="0"/>
            </a:endParaRPr>
          </a:p>
          <a:p>
            <a:r>
              <a:rPr lang="en-US" sz="1800" b="1" i="1" dirty="0">
                <a:solidFill>
                  <a:schemeClr val="bg1"/>
                </a:solidFill>
                <a:latin typeface="Arial Narrow" panose="020B0604020202020204" pitchFamily="34" charset="0"/>
                <a:cs typeface="Arial Narrow" panose="020B0604020202020204" pitchFamily="34" charset="0"/>
              </a:rPr>
              <a:t>COERCEED CONSUMPTION</a:t>
            </a:r>
          </a:p>
          <a:p>
            <a:r>
              <a:rPr lang="en-US" sz="14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a:t>
            </a:r>
          </a:p>
        </p:txBody>
      </p:sp>
      <p:pic>
        <p:nvPicPr>
          <p:cNvPr id="25" name="Picture 24">
            <a:extLst>
              <a:ext uri="{FF2B5EF4-FFF2-40B4-BE49-F238E27FC236}">
                <a16:creationId xmlns:a16="http://schemas.microsoft.com/office/drawing/2014/main" id="{097B1920-173D-4DAF-4D51-933C56DE1D3B}"/>
              </a:ext>
            </a:extLst>
          </p:cNvPr>
          <p:cNvPicPr>
            <a:picLocks noChangeAspect="1"/>
          </p:cNvPicPr>
          <p:nvPr/>
        </p:nvPicPr>
        <p:blipFill>
          <a:blip r:embed="rId5"/>
          <a:stretch>
            <a:fillRect/>
          </a:stretch>
        </p:blipFill>
        <p:spPr>
          <a:xfrm>
            <a:off x="366713" y="5195447"/>
            <a:ext cx="7772400" cy="1157379"/>
          </a:xfrm>
          <a:prstGeom prst="rect">
            <a:avLst/>
          </a:prstGeom>
        </p:spPr>
      </p:pic>
      <p:pic>
        <p:nvPicPr>
          <p:cNvPr id="33" name="Picture 32" descr="A blue and white sign&#10;&#10;Description automatically generated">
            <a:extLst>
              <a:ext uri="{FF2B5EF4-FFF2-40B4-BE49-F238E27FC236}">
                <a16:creationId xmlns:a16="http://schemas.microsoft.com/office/drawing/2014/main" id="{7C091E29-35DD-9CFF-B88E-63F0691A4DFB}"/>
              </a:ext>
            </a:extLst>
          </p:cNvPr>
          <p:cNvPicPr>
            <a:picLocks noChangeAspect="1"/>
          </p:cNvPicPr>
          <p:nvPr/>
        </p:nvPicPr>
        <p:blipFill>
          <a:blip r:embed="rId6"/>
          <a:stretch>
            <a:fillRect/>
          </a:stretch>
        </p:blipFill>
        <p:spPr>
          <a:xfrm>
            <a:off x="7172325" y="5451501"/>
            <a:ext cx="4847380" cy="1114897"/>
          </a:xfrm>
          <a:prstGeom prst="rect">
            <a:avLst/>
          </a:prstGeom>
          <a:ln w="57150">
            <a:solidFill>
              <a:srgbClr val="002060"/>
            </a:solidFill>
          </a:ln>
        </p:spPr>
      </p:pic>
      <p:pic>
        <p:nvPicPr>
          <p:cNvPr id="35" name="Graphic 34" descr="Arrow: Straight with solid fill">
            <a:extLst>
              <a:ext uri="{FF2B5EF4-FFF2-40B4-BE49-F238E27FC236}">
                <a16:creationId xmlns:a16="http://schemas.microsoft.com/office/drawing/2014/main" id="{9AC448EF-497B-3505-F195-C2C461395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471988" y="1645629"/>
            <a:ext cx="1624012" cy="914400"/>
          </a:xfrm>
          <a:prstGeom prst="rect">
            <a:avLst/>
          </a:prstGeom>
        </p:spPr>
      </p:pic>
    </p:spTree>
    <p:extLst>
      <p:ext uri="{BB962C8B-B14F-4D97-AF65-F5344CB8AC3E}">
        <p14:creationId xmlns:p14="http://schemas.microsoft.com/office/powerpoint/2010/main" val="4185274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14ED1-E0BC-2036-970D-DC857580BC2E}"/>
              </a:ext>
            </a:extLst>
          </p:cNvPr>
          <p:cNvSpPr txBox="1"/>
          <p:nvPr/>
        </p:nvSpPr>
        <p:spPr>
          <a:xfrm>
            <a:off x="491568" y="1230379"/>
            <a:ext cx="6415537" cy="4062651"/>
          </a:xfrm>
          <a:prstGeom prst="rect">
            <a:avLst/>
          </a:prstGeom>
          <a:solidFill>
            <a:srgbClr val="002060"/>
          </a:solidFill>
          <a:ln w="76200">
            <a:solidFill>
              <a:schemeClr val="accent6">
                <a:lumMod val="50000"/>
              </a:schemeClr>
            </a:solidFill>
          </a:ln>
        </p:spPr>
        <p:txBody>
          <a:bodyPr wrap="square">
            <a:spAutoFit/>
          </a:bodyPr>
          <a:lstStyle/>
          <a:p>
            <a:pPr marL="0" indent="0" algn="r">
              <a:buNone/>
            </a:pPr>
            <a:r>
              <a:rPr lang="en-US" sz="2400" b="1" i="1" dirty="0">
                <a:solidFill>
                  <a:schemeClr val="accent5">
                    <a:lumMod val="60000"/>
                    <a:lumOff val="40000"/>
                  </a:schemeClr>
                </a:solidFill>
                <a:latin typeface="Arial Narrow" panose="020B0604020202020204" pitchFamily="34" charset="0"/>
                <a:cs typeface="Arial Narrow" panose="020B0604020202020204" pitchFamily="34" charset="0"/>
              </a:rPr>
              <a:t>WHAT IS HAZING AT MVNU?</a:t>
            </a:r>
          </a:p>
          <a:p>
            <a:pPr marL="0" indent="0">
              <a:buNone/>
            </a:pPr>
            <a:endParaRPr lang="en-US" b="1" i="1" dirty="0">
              <a:solidFill>
                <a:schemeClr val="bg1"/>
              </a:solidFill>
              <a:cs typeface="Calibri"/>
            </a:endParaRPr>
          </a:p>
          <a:p>
            <a:pPr marL="0" indent="0">
              <a:buNone/>
            </a:pPr>
            <a:endParaRPr lang="en-US" sz="1800" b="1" i="1" dirty="0">
              <a:solidFill>
                <a:schemeClr val="bg1"/>
              </a:solidFill>
              <a:cs typeface="Calibri"/>
            </a:endParaRPr>
          </a:p>
          <a:p>
            <a:pPr marL="0" indent="0">
              <a:buNone/>
            </a:pPr>
            <a:r>
              <a:rPr lang="en-US" sz="1800" b="1" i="1" dirty="0">
                <a:solidFill>
                  <a:schemeClr val="bg1"/>
                </a:solidFill>
                <a:cs typeface="Calibri"/>
              </a:rPr>
              <a:t>MVNU </a:t>
            </a:r>
            <a:r>
              <a:rPr lang="en-US" sz="1800" dirty="0">
                <a:solidFill>
                  <a:schemeClr val="bg1"/>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pPr marL="0" indent="0">
              <a:buNone/>
            </a:pPr>
            <a:endParaRPr lang="en-US" sz="1800" dirty="0">
              <a:solidFill>
                <a:schemeClr val="bg1"/>
              </a:solidFill>
              <a:cs typeface="Calibri"/>
            </a:endParaRPr>
          </a:p>
          <a:p>
            <a:r>
              <a:rPr lang="en-US" sz="1800" dirty="0">
                <a:solidFill>
                  <a:schemeClr val="bg1"/>
                </a:solidFill>
                <a:ea typeface="+mn-lt"/>
                <a:cs typeface="+mn-lt"/>
              </a:rPr>
              <a:t>Hazing acts may be physical, mental, emotional or psychological, which subjects another, to anything which may abuse, mistreat, degrade, humiliate, discomfort, ridicule, harm, or intimidate.</a:t>
            </a:r>
            <a:endParaRPr lang="en-US" sz="1800" dirty="0">
              <a:solidFill>
                <a:schemeClr val="bg1"/>
              </a:solidFill>
              <a:cs typeface="Calibri"/>
            </a:endParaRPr>
          </a:p>
          <a:p>
            <a:pPr marL="0" indent="0">
              <a:buNone/>
            </a:pPr>
            <a:endParaRPr lang="en-US" sz="1800" dirty="0">
              <a:solidFill>
                <a:srgbClr val="002060"/>
              </a:solidFill>
              <a:cs typeface="Calibri"/>
            </a:endParaRPr>
          </a:p>
        </p:txBody>
      </p:sp>
      <p:sp>
        <p:nvSpPr>
          <p:cNvPr id="6" name="TextBox 5">
            <a:extLst>
              <a:ext uri="{FF2B5EF4-FFF2-40B4-BE49-F238E27FC236}">
                <a16:creationId xmlns:a16="http://schemas.microsoft.com/office/drawing/2014/main" id="{53EEF920-7369-E7AD-CBA9-2A87852A6FC4}"/>
              </a:ext>
            </a:extLst>
          </p:cNvPr>
          <p:cNvSpPr txBox="1"/>
          <p:nvPr/>
        </p:nvSpPr>
        <p:spPr>
          <a:xfrm>
            <a:off x="491568" y="5504073"/>
            <a:ext cx="6415537" cy="923330"/>
          </a:xfrm>
          <a:prstGeom prst="rect">
            <a:avLst/>
          </a:prstGeom>
          <a:solidFill>
            <a:schemeClr val="accent5">
              <a:lumMod val="60000"/>
              <a:lumOff val="40000"/>
            </a:schemeClr>
          </a:solidFill>
          <a:ln w="76200">
            <a:solidFill>
              <a:srgbClr val="00B0F0"/>
            </a:solidFill>
          </a:ln>
        </p:spPr>
        <p:txBody>
          <a:bodyPr wrap="square" rtlCol="0">
            <a:spAutoFit/>
          </a:bodyPr>
          <a:lstStyle/>
          <a:p>
            <a:pPr algn="ctr"/>
            <a:r>
              <a:rPr lang="en-US" sz="1800" dirty="0">
                <a:solidFill>
                  <a:srgbClr val="002060"/>
                </a:solidFill>
                <a:cs typeface="Arial Narrow" panose="020B0604020202020204" pitchFamily="34" charset="0"/>
              </a:rPr>
              <a:t>If a student does not complete this educational programming, they are </a:t>
            </a:r>
            <a:r>
              <a:rPr lang="en-US" b="1" dirty="0">
                <a:solidFill>
                  <a:srgbClr val="FFFF00"/>
                </a:solidFill>
                <a:cs typeface="Arial Narrow" panose="020B0604020202020204" pitchFamily="34" charset="0"/>
              </a:rPr>
              <a:t>PROHIBITED</a:t>
            </a:r>
            <a:r>
              <a:rPr lang="en-US" sz="1800" dirty="0">
                <a:solidFill>
                  <a:srgbClr val="002060"/>
                </a:solidFill>
                <a:cs typeface="Arial Narrow" panose="020B0604020202020204" pitchFamily="34" charset="0"/>
              </a:rPr>
              <a:t> from participating in a recognized organization until the programming is completed.</a:t>
            </a:r>
          </a:p>
        </p:txBody>
      </p:sp>
      <p:pic>
        <p:nvPicPr>
          <p:cNvPr id="12" name="Picture 11" descr="A blue and white logo&#10;&#10;Description automatically generated">
            <a:extLst>
              <a:ext uri="{FF2B5EF4-FFF2-40B4-BE49-F238E27FC236}">
                <a16:creationId xmlns:a16="http://schemas.microsoft.com/office/drawing/2014/main" id="{B8F8E93C-C507-2366-360B-295180BC39A3}"/>
              </a:ext>
            </a:extLst>
          </p:cNvPr>
          <p:cNvPicPr>
            <a:picLocks noChangeAspect="1"/>
          </p:cNvPicPr>
          <p:nvPr/>
        </p:nvPicPr>
        <p:blipFill>
          <a:blip r:embed="rId2"/>
          <a:stretch>
            <a:fillRect/>
          </a:stretch>
        </p:blipFill>
        <p:spPr>
          <a:xfrm>
            <a:off x="1126438" y="176983"/>
            <a:ext cx="1777399" cy="1777399"/>
          </a:xfrm>
          <a:prstGeom prst="rect">
            <a:avLst/>
          </a:prstGeom>
          <a:ln w="57150">
            <a:solidFill>
              <a:schemeClr val="accent6">
                <a:lumMod val="50000"/>
              </a:schemeClr>
            </a:solidFill>
          </a:ln>
        </p:spPr>
      </p:pic>
      <p:pic>
        <p:nvPicPr>
          <p:cNvPr id="13" name="Picture 12">
            <a:extLst>
              <a:ext uri="{FF2B5EF4-FFF2-40B4-BE49-F238E27FC236}">
                <a16:creationId xmlns:a16="http://schemas.microsoft.com/office/drawing/2014/main" id="{3FCD0269-84D7-9B28-59B7-BDF8B6A59389}"/>
              </a:ext>
            </a:extLst>
          </p:cNvPr>
          <p:cNvPicPr>
            <a:picLocks noChangeAspect="1"/>
          </p:cNvPicPr>
          <p:nvPr/>
        </p:nvPicPr>
        <p:blipFill>
          <a:blip r:embed="rId3"/>
          <a:stretch>
            <a:fillRect/>
          </a:stretch>
        </p:blipFill>
        <p:spPr>
          <a:xfrm>
            <a:off x="7385773" y="176983"/>
            <a:ext cx="4314659" cy="1673366"/>
          </a:xfrm>
          <a:prstGeom prst="rect">
            <a:avLst/>
          </a:prstGeom>
        </p:spPr>
      </p:pic>
      <p:sp>
        <p:nvSpPr>
          <p:cNvPr id="14" name="TextBox 13">
            <a:extLst>
              <a:ext uri="{FF2B5EF4-FFF2-40B4-BE49-F238E27FC236}">
                <a16:creationId xmlns:a16="http://schemas.microsoft.com/office/drawing/2014/main" id="{2F085944-C8F0-9C2A-7549-8C35AAEA5AE8}"/>
              </a:ext>
            </a:extLst>
          </p:cNvPr>
          <p:cNvSpPr txBox="1"/>
          <p:nvPr/>
        </p:nvSpPr>
        <p:spPr>
          <a:xfrm>
            <a:off x="7485702" y="1954382"/>
            <a:ext cx="4114800" cy="1754326"/>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STUDENT REPORTING</a:t>
            </a:r>
            <a:endParaRPr lang="en-US" dirty="0">
              <a:solidFill>
                <a:srgbClr val="002060"/>
              </a:solidFill>
              <a:latin typeface="Franklin Gothic Medium Cond"/>
            </a:endParaRPr>
          </a:p>
          <a:p>
            <a:pPr algn="ctr">
              <a:buNone/>
            </a:pPr>
            <a:r>
              <a:rPr lang="en-US" sz="1600" dirty="0">
                <a:solidFill>
                  <a:srgbClr val="002060"/>
                </a:solidFill>
                <a:ea typeface="+mn-lt"/>
                <a:cs typeface="+mn-lt"/>
              </a:rPr>
              <a:t>• </a:t>
            </a:r>
            <a:r>
              <a:rPr lang="en-US" sz="1800" b="1" i="1" dirty="0">
                <a:solidFill>
                  <a:srgbClr val="002060"/>
                </a:solidFill>
                <a:latin typeface="Arial Narrow" panose="020B0604020202020204" pitchFamily="34" charset="0"/>
                <a:ea typeface="+mn-lt"/>
                <a:cs typeface="Arial Narrow" panose="020B0604020202020204" pitchFamily="34" charset="0"/>
              </a:rPr>
              <a:t>Student Life </a:t>
            </a:r>
            <a:r>
              <a:rPr lang="en-US" b="1" i="1" dirty="0">
                <a:solidFill>
                  <a:srgbClr val="002060"/>
                </a:solidFill>
                <a:latin typeface="Arial Narrow" panose="020B0604020202020204" pitchFamily="34" charset="0"/>
                <a:ea typeface="+mn-lt"/>
                <a:cs typeface="Arial Narrow" panose="020B0604020202020204" pitchFamily="34" charset="0"/>
              </a:rPr>
              <a:t>Office</a:t>
            </a:r>
            <a:endParaRPr lang="en-US" sz="1800" b="1" i="1" dirty="0">
              <a:solidFill>
                <a:srgbClr val="002060"/>
              </a:solidFill>
              <a:latin typeface="Arial Narrow" panose="020B0604020202020204" pitchFamily="34" charset="0"/>
              <a:ea typeface="+mn-lt"/>
              <a:cs typeface="Arial Narrow" panose="020B0604020202020204" pitchFamily="34" charset="0"/>
            </a:endParaRP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Campus Safety  </a:t>
            </a: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Anonymous reports via Hazing Reporting Form </a:t>
            </a:r>
          </a:p>
          <a:p>
            <a:pPr marL="0" indent="0" algn="ctr">
              <a:buNone/>
            </a:pPr>
            <a:r>
              <a:rPr lang="en-US" sz="1800" b="1" i="1" dirty="0">
                <a:solidFill>
                  <a:srgbClr val="002060"/>
                </a:solidFill>
                <a:latin typeface="Arial Narrow" panose="020B0604020202020204" pitchFamily="34" charset="0"/>
                <a:ea typeface="+mn-lt"/>
                <a:cs typeface="Arial Narrow" panose="020B0604020202020204" pitchFamily="34" charset="0"/>
              </a:rPr>
              <a:t>• </a:t>
            </a:r>
            <a:r>
              <a:rPr lang="en-US" b="1" i="1" dirty="0">
                <a:solidFill>
                  <a:srgbClr val="002060"/>
                </a:solidFill>
                <a:latin typeface="Arial Narrow" panose="020B0604020202020204" pitchFamily="34" charset="0"/>
                <a:ea typeface="+mn-lt"/>
                <a:cs typeface="Arial Narrow" panose="020B0604020202020204" pitchFamily="34" charset="0"/>
              </a:rPr>
              <a:t>If an e</a:t>
            </a:r>
            <a:r>
              <a:rPr lang="en-US" sz="1800" b="1" i="1" dirty="0">
                <a:solidFill>
                  <a:srgbClr val="002060"/>
                </a:solidFill>
                <a:latin typeface="Arial Narrow" panose="020B0604020202020204" pitchFamily="34" charset="0"/>
                <a:ea typeface="+mn-lt"/>
                <a:cs typeface="Arial Narrow" panose="020B0604020202020204" pitchFamily="34" charset="0"/>
              </a:rPr>
              <a:t>mergency call 911. </a:t>
            </a:r>
            <a:endParaRPr lang="en-US" sz="1800" b="1" i="1" dirty="0">
              <a:solidFill>
                <a:srgbClr val="002060"/>
              </a:solidFill>
              <a:latin typeface="Arial Narrow" panose="020B0604020202020204" pitchFamily="34" charset="0"/>
              <a:ea typeface="Calibri"/>
              <a:cs typeface="Arial Narrow" panose="020B0604020202020204" pitchFamily="34" charset="0"/>
            </a:endParaRPr>
          </a:p>
        </p:txBody>
      </p:sp>
      <p:sp>
        <p:nvSpPr>
          <p:cNvPr id="15" name="TextBox 14">
            <a:extLst>
              <a:ext uri="{FF2B5EF4-FFF2-40B4-BE49-F238E27FC236}">
                <a16:creationId xmlns:a16="http://schemas.microsoft.com/office/drawing/2014/main" id="{94A236A3-F385-FF6C-1DB6-94A33632B841}"/>
              </a:ext>
            </a:extLst>
          </p:cNvPr>
          <p:cNvSpPr txBox="1"/>
          <p:nvPr/>
        </p:nvSpPr>
        <p:spPr>
          <a:xfrm>
            <a:off x="7485702" y="3983913"/>
            <a:ext cx="4114800" cy="2401811"/>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EMPLOYEE REPORTING</a:t>
            </a:r>
            <a:endParaRPr lang="en-US" b="1" dirty="0">
              <a:solidFill>
                <a:srgbClr val="002060"/>
              </a:solidFill>
            </a:endParaRPr>
          </a:p>
          <a:p>
            <a:pPr algn="ctr">
              <a:lnSpc>
                <a:spcPct val="150000"/>
              </a:lnSpc>
            </a:pPr>
            <a:r>
              <a:rPr lang="en-US" sz="1800" b="1" i="1" dirty="0">
                <a:solidFill>
                  <a:srgbClr val="002060"/>
                </a:solidFill>
                <a:highlight>
                  <a:srgbClr val="FFFF00"/>
                </a:highlight>
                <a:latin typeface="Arial Narrow" panose="020B0604020202020204" pitchFamily="34" charset="0"/>
                <a:cs typeface="Arial Narrow" panose="020B0604020202020204" pitchFamily="34" charset="0"/>
              </a:rPr>
              <a:t>“Mandatory Reporter” </a:t>
            </a:r>
            <a:r>
              <a:rPr lang="en-US" sz="1800" b="1" dirty="0">
                <a:solidFill>
                  <a:srgbClr val="002060"/>
                </a:solidFill>
                <a:latin typeface="Arial Narrow" panose="020B0604020202020204" pitchFamily="34" charset="0"/>
                <a:cs typeface="Arial Narrow" panose="020B0604020202020204" pitchFamily="34" charset="0"/>
              </a:rPr>
              <a:t>– not anonymous </a:t>
            </a:r>
          </a:p>
          <a:p>
            <a:pPr marL="342900" indent="-342900">
              <a:lnSpc>
                <a:spcPct val="150000"/>
              </a:lnSpc>
              <a:buAutoNum type="arabicParenBoth"/>
            </a:pPr>
            <a:r>
              <a:rPr lang="en-US" b="1" i="1" dirty="0">
                <a:solidFill>
                  <a:srgbClr val="002060"/>
                </a:solidFill>
                <a:latin typeface="Arial Narrow" panose="020B0604020202020204" pitchFamily="34" charset="0"/>
                <a:cs typeface="Arial Narrow" panose="020B0604020202020204" pitchFamily="34" charset="0"/>
              </a:rPr>
              <a:t>E</a:t>
            </a:r>
            <a:r>
              <a:rPr lang="en-US" sz="1800" b="1" i="1" dirty="0">
                <a:solidFill>
                  <a:srgbClr val="002060"/>
                </a:solidFill>
                <a:latin typeface="Arial Narrow" panose="020B0604020202020204" pitchFamily="34" charset="0"/>
                <a:cs typeface="Arial Narrow" panose="020B0604020202020204" pitchFamily="34" charset="0"/>
              </a:rPr>
              <a:t>mployee of MVNU </a:t>
            </a:r>
          </a:p>
          <a:p>
            <a:pPr marL="342900" indent="-342900">
              <a:lnSpc>
                <a:spcPct val="150000"/>
              </a:lnSpc>
              <a:buAutoNum type="arabicParenBoth"/>
            </a:pPr>
            <a:r>
              <a:rPr lang="en-US" sz="1800" b="1" i="1" dirty="0">
                <a:solidFill>
                  <a:srgbClr val="002060"/>
                </a:solidFill>
                <a:latin typeface="Arial Narrow" panose="020B0604020202020204" pitchFamily="34" charset="0"/>
                <a:cs typeface="Arial Narrow" panose="020B0604020202020204" pitchFamily="34" charset="0"/>
              </a:rPr>
              <a:t>Any volunteer acting in an official capacity who advises or coaches student organizations</a:t>
            </a:r>
            <a:endParaRPr lang="en-US" dirty="0"/>
          </a:p>
        </p:txBody>
      </p:sp>
      <p:pic>
        <p:nvPicPr>
          <p:cNvPr id="17" name="Picture 16" descr="A blue paw print with flames&#10;&#10;Description automatically generated">
            <a:extLst>
              <a:ext uri="{FF2B5EF4-FFF2-40B4-BE49-F238E27FC236}">
                <a16:creationId xmlns:a16="http://schemas.microsoft.com/office/drawing/2014/main" id="{C4D70F62-5865-16E0-C888-FB6EF98F2AC3}"/>
              </a:ext>
            </a:extLst>
          </p:cNvPr>
          <p:cNvPicPr>
            <a:picLocks noChangeAspect="1"/>
          </p:cNvPicPr>
          <p:nvPr/>
        </p:nvPicPr>
        <p:blipFill>
          <a:blip r:embed="rId4"/>
          <a:stretch>
            <a:fillRect/>
          </a:stretch>
        </p:blipFill>
        <p:spPr>
          <a:xfrm>
            <a:off x="3210308" y="408884"/>
            <a:ext cx="656798" cy="656798"/>
          </a:xfrm>
          <a:prstGeom prst="rect">
            <a:avLst/>
          </a:prstGeom>
        </p:spPr>
      </p:pic>
      <p:pic>
        <p:nvPicPr>
          <p:cNvPr id="18" name="Picture 17" descr="A blue paw print with flames&#10;&#10;Description automatically generated">
            <a:extLst>
              <a:ext uri="{FF2B5EF4-FFF2-40B4-BE49-F238E27FC236}">
                <a16:creationId xmlns:a16="http://schemas.microsoft.com/office/drawing/2014/main" id="{F34ACA9D-CD66-7875-6183-B1488AB3D478}"/>
              </a:ext>
            </a:extLst>
          </p:cNvPr>
          <p:cNvPicPr>
            <a:picLocks noChangeAspect="1"/>
          </p:cNvPicPr>
          <p:nvPr/>
        </p:nvPicPr>
        <p:blipFill>
          <a:blip r:embed="rId4"/>
          <a:stretch>
            <a:fillRect/>
          </a:stretch>
        </p:blipFill>
        <p:spPr>
          <a:xfrm>
            <a:off x="4420864" y="430597"/>
            <a:ext cx="656798" cy="656798"/>
          </a:xfrm>
          <a:prstGeom prst="rect">
            <a:avLst/>
          </a:prstGeom>
        </p:spPr>
      </p:pic>
      <p:pic>
        <p:nvPicPr>
          <p:cNvPr id="19" name="Picture 18" descr="A blue paw print with flames&#10;&#10;Description automatically generated">
            <a:extLst>
              <a:ext uri="{FF2B5EF4-FFF2-40B4-BE49-F238E27FC236}">
                <a16:creationId xmlns:a16="http://schemas.microsoft.com/office/drawing/2014/main" id="{638DEA1B-0CBD-8F67-E8BA-27A9A8E19FFC}"/>
              </a:ext>
            </a:extLst>
          </p:cNvPr>
          <p:cNvPicPr>
            <a:picLocks noChangeAspect="1"/>
          </p:cNvPicPr>
          <p:nvPr/>
        </p:nvPicPr>
        <p:blipFill>
          <a:blip r:embed="rId4"/>
          <a:stretch>
            <a:fillRect/>
          </a:stretch>
        </p:blipFill>
        <p:spPr>
          <a:xfrm>
            <a:off x="5712532" y="408884"/>
            <a:ext cx="656798" cy="656798"/>
          </a:xfrm>
          <a:prstGeom prst="rect">
            <a:avLst/>
          </a:prstGeom>
        </p:spPr>
      </p:pic>
    </p:spTree>
    <p:extLst>
      <p:ext uri="{BB962C8B-B14F-4D97-AF65-F5344CB8AC3E}">
        <p14:creationId xmlns:p14="http://schemas.microsoft.com/office/powerpoint/2010/main" val="215822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6C5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phone&#10;&#10;Description automatically generated">
            <a:extLst>
              <a:ext uri="{FF2B5EF4-FFF2-40B4-BE49-F238E27FC236}">
                <a16:creationId xmlns:a16="http://schemas.microsoft.com/office/drawing/2014/main" id="{D85C05D2-33AF-1634-2CCE-73E8EAC817AF}"/>
              </a:ext>
            </a:extLst>
          </p:cNvPr>
          <p:cNvPicPr>
            <a:picLocks noChangeAspect="1"/>
          </p:cNvPicPr>
          <p:nvPr/>
        </p:nvPicPr>
        <p:blipFill>
          <a:blip r:embed="rId2"/>
          <a:stretch>
            <a:fillRect/>
          </a:stretch>
        </p:blipFill>
        <p:spPr>
          <a:xfrm>
            <a:off x="308949" y="806752"/>
            <a:ext cx="3277455" cy="5243929"/>
          </a:xfrm>
          <a:prstGeom prst="rect">
            <a:avLst/>
          </a:prstGeom>
          <a:ln w="76200">
            <a:solidFill>
              <a:srgbClr val="002060"/>
            </a:solidFill>
          </a:ln>
        </p:spPr>
      </p:pic>
      <p:sp>
        <p:nvSpPr>
          <p:cNvPr id="54" name="Rectangle 53">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BE99DD2F-845E-11B3-E8D7-AEB0AD13003B}"/>
              </a:ext>
            </a:extLst>
          </p:cNvPr>
          <p:cNvPicPr>
            <a:picLocks noChangeAspect="1"/>
          </p:cNvPicPr>
          <p:nvPr/>
        </p:nvPicPr>
        <p:blipFill rotWithShape="1">
          <a:blip r:embed="rId3"/>
          <a:srcRect r="-2" b="4428"/>
          <a:stretch/>
        </p:blipFill>
        <p:spPr>
          <a:xfrm>
            <a:off x="3818322" y="260521"/>
            <a:ext cx="3807576" cy="4135119"/>
          </a:xfrm>
          <a:prstGeom prst="rect">
            <a:avLst/>
          </a:prstGeom>
          <a:ln w="57150">
            <a:solidFill>
              <a:srgbClr val="002060"/>
            </a:solidFill>
          </a:ln>
        </p:spPr>
      </p:pic>
      <p:sp>
        <p:nvSpPr>
          <p:cNvPr id="56" name="Rectangle 55">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keyboard with a green key&#10;&#10;Description automatically generated">
            <a:extLst>
              <a:ext uri="{FF2B5EF4-FFF2-40B4-BE49-F238E27FC236}">
                <a16:creationId xmlns:a16="http://schemas.microsoft.com/office/drawing/2014/main" id="{25994145-5EA6-A606-C4F5-5ACC93D1DE3C}"/>
              </a:ext>
            </a:extLst>
          </p:cNvPr>
          <p:cNvPicPr>
            <a:picLocks noChangeAspect="1"/>
          </p:cNvPicPr>
          <p:nvPr/>
        </p:nvPicPr>
        <p:blipFill rotWithShape="1">
          <a:blip r:embed="rId4"/>
          <a:srcRect l="33984" r="17905" b="1"/>
          <a:stretch/>
        </p:blipFill>
        <p:spPr>
          <a:xfrm>
            <a:off x="7541033" y="101643"/>
            <a:ext cx="2015776" cy="2189173"/>
          </a:xfrm>
          <a:custGeom>
            <a:avLst/>
            <a:gdLst>
              <a:gd name="connsiteX0" fmla="*/ 0 w 2015776"/>
              <a:gd name="connsiteY0" fmla="*/ 0 h 2189173"/>
              <a:gd name="connsiteX1" fmla="*/ 712241 w 2015776"/>
              <a:gd name="connsiteY1" fmla="*/ 0 h 2189173"/>
              <a:gd name="connsiteX2" fmla="*/ 1404324 w 2015776"/>
              <a:gd name="connsiteY2" fmla="*/ 0 h 2189173"/>
              <a:gd name="connsiteX3" fmla="*/ 2015776 w 2015776"/>
              <a:gd name="connsiteY3" fmla="*/ 0 h 2189173"/>
              <a:gd name="connsiteX4" fmla="*/ 2015776 w 2015776"/>
              <a:gd name="connsiteY4" fmla="*/ 481618 h 2189173"/>
              <a:gd name="connsiteX5" fmla="*/ 2015776 w 2015776"/>
              <a:gd name="connsiteY5" fmla="*/ 1072695 h 2189173"/>
              <a:gd name="connsiteX6" fmla="*/ 2015776 w 2015776"/>
              <a:gd name="connsiteY6" fmla="*/ 1619988 h 2189173"/>
              <a:gd name="connsiteX7" fmla="*/ 2015776 w 2015776"/>
              <a:gd name="connsiteY7" fmla="*/ 2189173 h 2189173"/>
              <a:gd name="connsiteX8" fmla="*/ 1343851 w 2015776"/>
              <a:gd name="connsiteY8" fmla="*/ 2189173 h 2189173"/>
              <a:gd name="connsiteX9" fmla="*/ 732399 w 2015776"/>
              <a:gd name="connsiteY9" fmla="*/ 2189173 h 2189173"/>
              <a:gd name="connsiteX10" fmla="*/ 0 w 2015776"/>
              <a:gd name="connsiteY10" fmla="*/ 2189173 h 2189173"/>
              <a:gd name="connsiteX11" fmla="*/ 0 w 2015776"/>
              <a:gd name="connsiteY11" fmla="*/ 1619988 h 2189173"/>
              <a:gd name="connsiteX12" fmla="*/ 0 w 2015776"/>
              <a:gd name="connsiteY12" fmla="*/ 1138370 h 2189173"/>
              <a:gd name="connsiteX13" fmla="*/ 0 w 2015776"/>
              <a:gd name="connsiteY13" fmla="*/ 612968 h 2189173"/>
              <a:gd name="connsiteX14" fmla="*/ 0 w 2015776"/>
              <a:gd name="connsiteY14" fmla="*/ 0 h 21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5776" h="2189173" fill="none" extrusionOk="0">
                <a:moveTo>
                  <a:pt x="0" y="0"/>
                </a:moveTo>
                <a:cubicBezTo>
                  <a:pt x="292426" y="29314"/>
                  <a:pt x="360338" y="-9170"/>
                  <a:pt x="712241" y="0"/>
                </a:cubicBezTo>
                <a:cubicBezTo>
                  <a:pt x="1064144" y="9170"/>
                  <a:pt x="1259291" y="-22205"/>
                  <a:pt x="1404324" y="0"/>
                </a:cubicBezTo>
                <a:cubicBezTo>
                  <a:pt x="1549357" y="22205"/>
                  <a:pt x="1794413" y="9035"/>
                  <a:pt x="2015776" y="0"/>
                </a:cubicBezTo>
                <a:cubicBezTo>
                  <a:pt x="2018507" y="138989"/>
                  <a:pt x="2030012" y="336765"/>
                  <a:pt x="2015776" y="481618"/>
                </a:cubicBezTo>
                <a:cubicBezTo>
                  <a:pt x="2001540" y="626471"/>
                  <a:pt x="2016618" y="904199"/>
                  <a:pt x="2015776" y="1072695"/>
                </a:cubicBezTo>
                <a:cubicBezTo>
                  <a:pt x="2014934" y="1241191"/>
                  <a:pt x="2039321" y="1478331"/>
                  <a:pt x="2015776" y="1619988"/>
                </a:cubicBezTo>
                <a:cubicBezTo>
                  <a:pt x="1992231" y="1761645"/>
                  <a:pt x="2037045" y="1977707"/>
                  <a:pt x="2015776" y="2189173"/>
                </a:cubicBezTo>
                <a:cubicBezTo>
                  <a:pt x="1711087" y="2206653"/>
                  <a:pt x="1643976" y="2201990"/>
                  <a:pt x="1343851" y="2189173"/>
                </a:cubicBezTo>
                <a:cubicBezTo>
                  <a:pt x="1043726" y="2176356"/>
                  <a:pt x="878449" y="2206917"/>
                  <a:pt x="732399" y="2189173"/>
                </a:cubicBezTo>
                <a:cubicBezTo>
                  <a:pt x="586349" y="2171429"/>
                  <a:pt x="198574" y="2205595"/>
                  <a:pt x="0" y="2189173"/>
                </a:cubicBezTo>
                <a:cubicBezTo>
                  <a:pt x="-23874" y="1960644"/>
                  <a:pt x="21757" y="1793169"/>
                  <a:pt x="0" y="1619988"/>
                </a:cubicBezTo>
                <a:cubicBezTo>
                  <a:pt x="-21757" y="1446807"/>
                  <a:pt x="-14916" y="1328381"/>
                  <a:pt x="0" y="1138370"/>
                </a:cubicBezTo>
                <a:cubicBezTo>
                  <a:pt x="14916" y="948359"/>
                  <a:pt x="-5675" y="732022"/>
                  <a:pt x="0" y="612968"/>
                </a:cubicBezTo>
                <a:cubicBezTo>
                  <a:pt x="5675" y="493914"/>
                  <a:pt x="-3345" y="225407"/>
                  <a:pt x="0" y="0"/>
                </a:cubicBezTo>
                <a:close/>
              </a:path>
              <a:path w="2015776" h="2189173" stroke="0" extrusionOk="0">
                <a:moveTo>
                  <a:pt x="0" y="0"/>
                </a:moveTo>
                <a:cubicBezTo>
                  <a:pt x="193135" y="-24993"/>
                  <a:pt x="454030" y="1793"/>
                  <a:pt x="651768" y="0"/>
                </a:cubicBezTo>
                <a:cubicBezTo>
                  <a:pt x="849506" y="-1793"/>
                  <a:pt x="1035804" y="-13444"/>
                  <a:pt x="1263220" y="0"/>
                </a:cubicBezTo>
                <a:cubicBezTo>
                  <a:pt x="1490636" y="13444"/>
                  <a:pt x="1649214" y="-7834"/>
                  <a:pt x="2015776" y="0"/>
                </a:cubicBezTo>
                <a:cubicBezTo>
                  <a:pt x="2017894" y="170549"/>
                  <a:pt x="1993474" y="384323"/>
                  <a:pt x="2015776" y="525402"/>
                </a:cubicBezTo>
                <a:cubicBezTo>
                  <a:pt x="2038078" y="666481"/>
                  <a:pt x="2024293" y="898815"/>
                  <a:pt x="2015776" y="1028911"/>
                </a:cubicBezTo>
                <a:cubicBezTo>
                  <a:pt x="2007259" y="1159007"/>
                  <a:pt x="2027204" y="1388027"/>
                  <a:pt x="2015776" y="1532421"/>
                </a:cubicBezTo>
                <a:cubicBezTo>
                  <a:pt x="2004349" y="1676815"/>
                  <a:pt x="2017651" y="2057715"/>
                  <a:pt x="2015776" y="2189173"/>
                </a:cubicBezTo>
                <a:cubicBezTo>
                  <a:pt x="1769231" y="2171989"/>
                  <a:pt x="1608195" y="2162835"/>
                  <a:pt x="1343851" y="2189173"/>
                </a:cubicBezTo>
                <a:cubicBezTo>
                  <a:pt x="1079508" y="2215511"/>
                  <a:pt x="1003123" y="2201370"/>
                  <a:pt x="732399" y="2189173"/>
                </a:cubicBezTo>
                <a:cubicBezTo>
                  <a:pt x="461675" y="2176976"/>
                  <a:pt x="331364" y="2219635"/>
                  <a:pt x="0" y="2189173"/>
                </a:cubicBezTo>
                <a:cubicBezTo>
                  <a:pt x="2537" y="2059254"/>
                  <a:pt x="-17792" y="1832237"/>
                  <a:pt x="0" y="1641880"/>
                </a:cubicBezTo>
                <a:cubicBezTo>
                  <a:pt x="17792" y="1451523"/>
                  <a:pt x="3814" y="1303052"/>
                  <a:pt x="0" y="1072695"/>
                </a:cubicBezTo>
                <a:cubicBezTo>
                  <a:pt x="-3814" y="842338"/>
                  <a:pt x="7036" y="689755"/>
                  <a:pt x="0" y="547293"/>
                </a:cubicBezTo>
                <a:cubicBezTo>
                  <a:pt x="-7036" y="404831"/>
                  <a:pt x="-2151" y="172376"/>
                  <a:pt x="0" y="0"/>
                </a:cubicBezTo>
                <a:close/>
              </a:path>
            </a:pathLst>
          </a:custGeom>
          <a:ln w="57150">
            <a:solidFill>
              <a:srgbClr val="00206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14" name="Graphic 13" descr="Volleyball with solid fill">
            <a:extLst>
              <a:ext uri="{FF2B5EF4-FFF2-40B4-BE49-F238E27FC236}">
                <a16:creationId xmlns:a16="http://schemas.microsoft.com/office/drawing/2014/main" id="{1A69D07F-E86C-9015-D2DD-56E133F97F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0593" y="4554518"/>
            <a:ext cx="914400" cy="914400"/>
          </a:xfrm>
          <a:prstGeom prst="rect">
            <a:avLst/>
          </a:prstGeom>
        </p:spPr>
      </p:pic>
      <p:pic>
        <p:nvPicPr>
          <p:cNvPr id="16" name="Graphic 15" descr="Basketball with solid fill">
            <a:extLst>
              <a:ext uri="{FF2B5EF4-FFF2-40B4-BE49-F238E27FC236}">
                <a16:creationId xmlns:a16="http://schemas.microsoft.com/office/drawing/2014/main" id="{BB863AFE-C221-9058-6D8A-76EF4883EC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7542" y="4554518"/>
            <a:ext cx="914400" cy="914400"/>
          </a:xfrm>
          <a:prstGeom prst="rect">
            <a:avLst/>
          </a:prstGeom>
        </p:spPr>
      </p:pic>
      <p:pic>
        <p:nvPicPr>
          <p:cNvPr id="20" name="Graphic 19" descr="Cricket with solid fill">
            <a:extLst>
              <a:ext uri="{FF2B5EF4-FFF2-40B4-BE49-F238E27FC236}">
                <a16:creationId xmlns:a16="http://schemas.microsoft.com/office/drawing/2014/main" id="{C6F9F06B-35DB-BA04-9DA3-E258A1D5A6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02811" y="5399934"/>
            <a:ext cx="914400" cy="914400"/>
          </a:xfrm>
          <a:prstGeom prst="rect">
            <a:avLst/>
          </a:prstGeom>
        </p:spPr>
      </p:pic>
      <p:pic>
        <p:nvPicPr>
          <p:cNvPr id="27" name="Graphic 26" descr="Soccer ball with solid fill">
            <a:extLst>
              <a:ext uri="{FF2B5EF4-FFF2-40B4-BE49-F238E27FC236}">
                <a16:creationId xmlns:a16="http://schemas.microsoft.com/office/drawing/2014/main" id="{A07B24AA-97F4-1F2B-4CE8-41BDD889F2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3133" y="5468918"/>
            <a:ext cx="914400" cy="914400"/>
          </a:xfrm>
          <a:prstGeom prst="rect">
            <a:avLst/>
          </a:prstGeom>
        </p:spPr>
      </p:pic>
      <p:pic>
        <p:nvPicPr>
          <p:cNvPr id="42" name="Graphic 41" descr="Hurdle with solid fill">
            <a:extLst>
              <a:ext uri="{FF2B5EF4-FFF2-40B4-BE49-F238E27FC236}">
                <a16:creationId xmlns:a16="http://schemas.microsoft.com/office/drawing/2014/main" id="{4DFF20C1-C5FA-C79E-EB2E-E6FCF4330E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05004" y="4539086"/>
            <a:ext cx="914400" cy="914400"/>
          </a:xfrm>
          <a:prstGeom prst="rect">
            <a:avLst/>
          </a:prstGeom>
        </p:spPr>
      </p:pic>
      <p:pic>
        <p:nvPicPr>
          <p:cNvPr id="46" name="Graphic 45" descr="Tennis with solid fill">
            <a:extLst>
              <a:ext uri="{FF2B5EF4-FFF2-40B4-BE49-F238E27FC236}">
                <a16:creationId xmlns:a16="http://schemas.microsoft.com/office/drawing/2014/main" id="{318D725D-AB9B-137C-0076-E3837D08C0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04544" y="5453993"/>
            <a:ext cx="914400" cy="914400"/>
          </a:xfrm>
          <a:prstGeom prst="rect">
            <a:avLst/>
          </a:prstGeom>
        </p:spPr>
      </p:pic>
      <p:pic>
        <p:nvPicPr>
          <p:cNvPr id="48" name="Graphic 47" descr="Arrow: Rotate right with solid fill">
            <a:extLst>
              <a:ext uri="{FF2B5EF4-FFF2-40B4-BE49-F238E27FC236}">
                <a16:creationId xmlns:a16="http://schemas.microsoft.com/office/drawing/2014/main" id="{90E10AE8-AD84-EAEC-DDBC-B44DD7978C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4355349">
            <a:off x="8941907" y="23451"/>
            <a:ext cx="2345555" cy="2345555"/>
          </a:xfrm>
          <a:prstGeom prst="rect">
            <a:avLst/>
          </a:prstGeom>
        </p:spPr>
      </p:pic>
      <p:pic>
        <p:nvPicPr>
          <p:cNvPr id="49" name="Picture 48">
            <a:extLst>
              <a:ext uri="{FF2B5EF4-FFF2-40B4-BE49-F238E27FC236}">
                <a16:creationId xmlns:a16="http://schemas.microsoft.com/office/drawing/2014/main" id="{BE6A662E-75FE-448E-1067-8103DC331EE6}"/>
              </a:ext>
            </a:extLst>
          </p:cNvPr>
          <p:cNvPicPr>
            <a:picLocks noChangeAspect="1"/>
          </p:cNvPicPr>
          <p:nvPr/>
        </p:nvPicPr>
        <p:blipFill>
          <a:blip r:embed="rId19"/>
          <a:stretch>
            <a:fillRect/>
          </a:stretch>
        </p:blipFill>
        <p:spPr>
          <a:xfrm>
            <a:off x="8217487" y="2433803"/>
            <a:ext cx="3176766" cy="4266763"/>
          </a:xfrm>
          <a:prstGeom prst="rect">
            <a:avLst/>
          </a:prstGeom>
          <a:ln w="57150">
            <a:solidFill>
              <a:srgbClr val="002060"/>
            </a:solidFill>
          </a:ln>
        </p:spPr>
      </p:pic>
    </p:spTree>
    <p:extLst>
      <p:ext uri="{BB962C8B-B14F-4D97-AF65-F5344CB8AC3E}">
        <p14:creationId xmlns:p14="http://schemas.microsoft.com/office/powerpoint/2010/main" val="3725215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76200">
            <a:solidFill>
              <a:schemeClr val="accent6">
                <a:lumMod val="50000"/>
              </a:schemeClr>
            </a:solidFill>
          </a:ln>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Scripture supports our training!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1071562" y="447651"/>
            <a:ext cx="1326523" cy="1326523"/>
          </a:xfrm>
          <a:prstGeom prst="rect">
            <a:avLst/>
          </a:prstGeom>
        </p:spPr>
      </p:pic>
    </p:spTree>
    <p:extLst>
      <p:ext uri="{BB962C8B-B14F-4D97-AF65-F5344CB8AC3E}">
        <p14:creationId xmlns:p14="http://schemas.microsoft.com/office/powerpoint/2010/main" val="4294292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Rectangle 6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06825" y="457201"/>
            <a:ext cx="2844800" cy="3588870"/>
          </a:xfrm>
        </p:spPr>
        <p:txBody>
          <a:bodyPr anchor="b">
            <a:normAutofit/>
          </a:bodyPr>
          <a:lstStyle/>
          <a:p>
            <a:pPr algn="r"/>
            <a:br>
              <a:rPr lang="en-US" sz="3100" b="1" u="sng" dirty="0">
                <a:solidFill>
                  <a:srgbClr val="FFFFFF"/>
                </a:solidFill>
              </a:rPr>
            </a:br>
            <a:r>
              <a:rPr lang="en-US" sz="3100" b="1" i="1" u="sng" dirty="0">
                <a:solidFill>
                  <a:srgbClr val="FFFFFF"/>
                </a:solidFill>
                <a:latin typeface="Arial Narrow" panose="020B0604020202020204" pitchFamily="34" charset="0"/>
                <a:cs typeface="Arial Narrow" panose="020B0604020202020204" pitchFamily="34" charset="0"/>
              </a:rPr>
              <a:t>Religious Expression</a:t>
            </a:r>
            <a:br>
              <a:rPr lang="en-US" sz="3100" b="1" i="1" dirty="0">
                <a:solidFill>
                  <a:srgbClr val="FFFFFF"/>
                </a:solidFill>
                <a:latin typeface="Arial Narrow" panose="020B0604020202020204" pitchFamily="34" charset="0"/>
                <a:cs typeface="Arial Narrow" panose="020B0604020202020204" pitchFamily="34" charset="0"/>
              </a:rPr>
            </a:br>
            <a:br>
              <a:rPr lang="en-US" sz="3100" dirty="0">
                <a:solidFill>
                  <a:srgbClr val="FFFFFF"/>
                </a:solidFill>
              </a:rPr>
            </a:br>
            <a:r>
              <a:rPr lang="en-US" sz="3100" dirty="0">
                <a:solidFill>
                  <a:srgbClr val="FFFFFF"/>
                </a:solidFill>
              </a:rPr>
              <a:t>	</a:t>
            </a:r>
            <a:r>
              <a:rPr lang="en-US" sz="3100" b="1" i="1" dirty="0">
                <a:solidFill>
                  <a:schemeClr val="accent6">
                    <a:lumMod val="60000"/>
                    <a:lumOff val="40000"/>
                  </a:schemeClr>
                </a:solidFill>
              </a:rPr>
              <a:t>Who We Are and What We Believe</a:t>
            </a:r>
            <a:br>
              <a:rPr lang="en-US" sz="3100" dirty="0">
                <a:solidFill>
                  <a:srgbClr val="FFFFFF"/>
                </a:solidFill>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4089792" y="67960"/>
            <a:ext cx="6590299" cy="6722071"/>
          </a:xfrm>
        </p:spPr>
        <p:txBody>
          <a:bodyPr anchor="ctr">
            <a:normAutofit fontScale="25000" lnSpcReduction="20000"/>
          </a:bodyPr>
          <a:lstStyle/>
          <a:p>
            <a:pPr marL="0" indent="0">
              <a:lnSpc>
                <a:spcPct val="220000"/>
              </a:lnSpc>
              <a:spcBef>
                <a:spcPts val="0"/>
              </a:spcBef>
              <a:buNone/>
            </a:pPr>
            <a:endParaRPr lang="en-US" sz="800" dirty="0"/>
          </a:p>
          <a:p>
            <a:pPr>
              <a:lnSpc>
                <a:spcPct val="120000"/>
              </a:lnSpc>
              <a:spcBef>
                <a:spcPts val="0"/>
              </a:spcBef>
            </a:pPr>
            <a:r>
              <a:rPr lang="en-US" sz="6400" dirty="0">
                <a:latin typeface="Arial Narrow" panose="020B0604020202020204" pitchFamily="34" charset="0"/>
                <a:cs typeface="Arial Narrow" panose="020B0604020202020204" pitchFamily="34" charset="0"/>
              </a:rPr>
              <a:t>Being of Wesleyan heritage, and a ministry of the Church of the Nazarene, we strive to be a learning community where grace is foundational, truth is pursued, and holiness is a way of life.  Furthermore, we attempt to make all policies and decisions within the doctrinal and moral convictions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a:lnSpc>
                <a:spcPct val="120000"/>
              </a:lnSpc>
              <a:spcBef>
                <a:spcPts val="0"/>
              </a:spcBef>
              <a:buNone/>
            </a:pPr>
            <a:endParaRPr lang="en-US" sz="6400" dirty="0">
              <a:latin typeface="Arial Narrow" panose="020B0604020202020204" pitchFamily="34" charset="0"/>
              <a:cs typeface="Arial Narrow" panose="020B0604020202020204" pitchFamily="34" charset="0"/>
            </a:endParaRPr>
          </a:p>
          <a:p>
            <a:pPr>
              <a:lnSpc>
                <a:spcPct val="120000"/>
              </a:lnSpc>
              <a:spcBef>
                <a:spcPts val="0"/>
              </a:spcBef>
            </a:pPr>
            <a:r>
              <a:rPr lang="en-US" sz="6400" dirty="0">
                <a:latin typeface="Arial Narrow" panose="020B0604020202020204" pitchFamily="34" charset="0"/>
                <a:cs typeface="Arial Narrow" panose="020B0604020202020204" pitchFamily="34" charset="0"/>
              </a:rPr>
              <a:t>This integration of faith and learning is recognized by the United States and Ohio Constitutions and many state and federal laws. Therefore, it is a recognized right of religious educational institutions such as MVNU to incorporate religious beliefs into all aspects of university life and maintain faith-based standards of behavior which all community members voluntarily agree to follow.  </a:t>
            </a:r>
          </a:p>
          <a:p>
            <a:pPr marL="0" indent="0">
              <a:lnSpc>
                <a:spcPct val="120000"/>
              </a:lnSpc>
              <a:spcBef>
                <a:spcPts val="0"/>
              </a:spcBef>
              <a:buNone/>
            </a:pPr>
            <a:endParaRPr lang="en-US" sz="6400" dirty="0">
              <a:latin typeface="Arial Narrow" panose="020B0604020202020204" pitchFamily="34" charset="0"/>
              <a:cs typeface="Arial Narrow" panose="020B0604020202020204" pitchFamily="34" charset="0"/>
            </a:endParaRPr>
          </a:p>
          <a:p>
            <a:pPr>
              <a:lnSpc>
                <a:spcPct val="120000"/>
              </a:lnSpc>
              <a:spcBef>
                <a:spcPts val="0"/>
              </a:spcBef>
            </a:pPr>
            <a:r>
              <a:rPr lang="en-US" sz="6400" dirty="0">
                <a:latin typeface="Arial Narrow" panose="020B0604020202020204" pitchFamily="34" charset="0"/>
                <a:cs typeface="Arial Narrow" panose="020B0604020202020204" pitchFamily="34" charset="0"/>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of our students will respect the nature of our community, learn about our traditions and participate in our community practices. MVNU affirms that a Christian liberal arts education includes an understanding of and appreciation of the differences in faith, living, and practice.</a:t>
            </a: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584135" y="4816612"/>
            <a:ext cx="1464239" cy="1464239"/>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2791" y="2251636"/>
            <a:ext cx="1464240" cy="1464240"/>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10642420" y="3722905"/>
            <a:ext cx="1284982" cy="646331"/>
          </a:xfrm>
          <a:prstGeom prst="rect">
            <a:avLst/>
          </a:prstGeom>
          <a:noFill/>
        </p:spPr>
        <p:txBody>
          <a:bodyPr wrap="square" rtlCol="0">
            <a:spAutoFit/>
          </a:bodyPr>
          <a:lstStyle/>
          <a:p>
            <a:pPr algn="ctr"/>
            <a:r>
              <a:rPr lang="en-US" b="1" dirty="0">
                <a:solidFill>
                  <a:schemeClr val="accent6">
                    <a:lumMod val="50000"/>
                  </a:schemeClr>
                </a:solidFill>
                <a:latin typeface="Baguet Script" pitchFamily="2" charset="77"/>
              </a:rPr>
              <a:t>Be a Good Neighbor</a:t>
            </a:r>
          </a:p>
        </p:txBody>
      </p:sp>
    </p:spTree>
    <p:extLst>
      <p:ext uri="{BB962C8B-B14F-4D97-AF65-F5344CB8AC3E}">
        <p14:creationId xmlns:p14="http://schemas.microsoft.com/office/powerpoint/2010/main" val="46474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90895" y="589131"/>
            <a:ext cx="9687635" cy="1402099"/>
          </a:xfrm>
          <a:solidFill>
            <a:schemeClr val="accent1">
              <a:lumMod val="40000"/>
              <a:lumOff val="60000"/>
            </a:schemeClr>
          </a:solidFill>
          <a:ln w="76200">
            <a:solidFill>
              <a:schemeClr val="accent6">
                <a:lumMod val="50000"/>
              </a:schemeClr>
            </a:solidFill>
          </a:ln>
        </p:spPr>
        <p:txBody>
          <a:bodyPr anchor="b">
            <a:normAutofit/>
          </a:bodyPr>
          <a:lstStyle/>
          <a:p>
            <a:pPr algn="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4275691" y="2325072"/>
            <a:ext cx="7675388" cy="4188948"/>
          </a:xfrm>
          <a:solidFill>
            <a:schemeClr val="accent1">
              <a:lumMod val="40000"/>
              <a:lumOff val="60000"/>
            </a:schemeClr>
          </a:solidFill>
          <a:ln w="76200">
            <a:solidFill>
              <a:schemeClr val="accent6">
                <a:lumMod val="50000"/>
              </a:schemeClr>
            </a:solidFill>
          </a:ln>
        </p:spPr>
        <p:txBody>
          <a:bodyPr anchor="ctr">
            <a:normAutofit fontScale="62500" lnSpcReduction="20000"/>
          </a:bodyPr>
          <a:lstStyle/>
          <a:p>
            <a:pPr marL="0" indent="0">
              <a:buNone/>
            </a:pPr>
            <a:endParaRPr lang="en-US" sz="1300" b="1" i="1" dirty="0">
              <a:latin typeface="Arial Narrow" panose="020B0604020202020204" pitchFamily="34" charset="0"/>
              <a:cs typeface="Arial Narrow" panose="020B0604020202020204" pitchFamily="34" charset="0"/>
            </a:endParaRPr>
          </a:p>
          <a:p>
            <a:pPr marL="0">
              <a:lnSpc>
                <a:spcPct val="120000"/>
              </a:lnSpc>
              <a:spcBef>
                <a:spcPts val="0"/>
              </a:spcBef>
            </a:pPr>
            <a:r>
              <a:rPr lang="en-US" sz="29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9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9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a:stretch>
            <a:fillRect/>
          </a:stretch>
        </p:blipFill>
        <p:spPr>
          <a:xfrm>
            <a:off x="1038454" y="1161320"/>
            <a:ext cx="2981447" cy="2981447"/>
          </a:xfrm>
          <a:prstGeom prst="rect">
            <a:avLst/>
          </a:prstGeom>
          <a:ln w="76200">
            <a:solidFill>
              <a:schemeClr val="accent6">
                <a:lumMod val="50000"/>
              </a:schemeClr>
            </a:solidFill>
          </a:ln>
        </p:spPr>
      </p:pic>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3"/>
          <a:stretch>
            <a:fillRect/>
          </a:stretch>
        </p:blipFill>
        <p:spPr>
          <a:xfrm>
            <a:off x="1797057" y="4486416"/>
            <a:ext cx="1464239" cy="1464239"/>
          </a:xfrm>
          <a:prstGeom prst="rect">
            <a:avLst/>
          </a:prstGeom>
          <a:ln w="76200">
            <a:solidFill>
              <a:schemeClr val="accent6">
                <a:lumMod val="50000"/>
              </a:schemeClr>
            </a:solidFill>
          </a:ln>
        </p:spPr>
      </p:pic>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89367A-3B20-E87B-6463-53892DCF9492}"/>
              </a:ext>
            </a:extLst>
          </p:cNvPr>
          <p:cNvSpPr txBox="1"/>
          <p:nvPr/>
        </p:nvSpPr>
        <p:spPr>
          <a:xfrm>
            <a:off x="8607841" y="5436953"/>
            <a:ext cx="3091607" cy="119641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a:srcRect l="6307" r="20876"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458496"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
        <p:nvSpPr>
          <p:cNvPr id="46" name="Rectangle 3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3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solidFill>
            <a:srgbClr val="002060"/>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94090" y="58667"/>
            <a:ext cx="3640755" cy="3588870"/>
          </a:xfrm>
        </p:spPr>
        <p:txBody>
          <a:bodyPr anchor="b">
            <a:normAutofit/>
          </a:bodyPr>
          <a:lstStyle/>
          <a:p>
            <a:pPr algn="r"/>
            <a:r>
              <a:rPr lang="en-US" sz="3300" b="1" dirty="0">
                <a:solidFill>
                  <a:srgbClr val="FFFFFF"/>
                </a:solidFill>
                <a:latin typeface="Arial Black" panose="020B0604020202020204" pitchFamily="34" charset="0"/>
                <a:cs typeface="Arial Black" panose="020B0604020202020204" pitchFamily="34" charset="0"/>
              </a:rPr>
              <a:t>Racial Discrimination</a:t>
            </a: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4128493" y="133984"/>
            <a:ext cx="4853101" cy="6625439"/>
          </a:xfrm>
        </p:spPr>
        <p:txBody>
          <a:bodyPr anchor="ctr">
            <a:normAutofit fontScale="70000" lnSpcReduction="20000"/>
          </a:bodyPr>
          <a:lstStyle/>
          <a:p>
            <a:pPr marL="0" indent="0">
              <a:buNone/>
            </a:pPr>
            <a:endParaRPr lang="en-US" sz="1400" dirty="0"/>
          </a:p>
          <a:p>
            <a:pPr marL="0" indent="0">
              <a:lnSpc>
                <a:spcPct val="120000"/>
              </a:lnSpc>
              <a:spcBef>
                <a:spcPts val="0"/>
              </a:spcBef>
              <a:buNone/>
            </a:pPr>
            <a:r>
              <a:rPr lang="en-US" u="sng" dirty="0"/>
              <a:t>At MVNU, we believe that God is the Creator of all people</a:t>
            </a:r>
            <a:r>
              <a:rPr lang="en-US" dirty="0"/>
              <a:t>. As we are made in His image, we believe that embracing and celebrating diversity brings us all closer together. As a ministry of the Church of the Nazarene </a:t>
            </a:r>
            <a:r>
              <a:rPr lang="en-US" i="1" dirty="0"/>
              <a:t>we </a:t>
            </a:r>
            <a:r>
              <a:rPr lang="en-US" i="1" dirty="0">
                <a:highlight>
                  <a:srgbClr val="FFFF00"/>
                </a:highlight>
              </a:rPr>
              <a:t>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To such ends, </a:t>
            </a:r>
            <a:r>
              <a:rPr lang="en-US" dirty="0">
                <a:highlight>
                  <a:srgbClr val="FFFF00"/>
                </a:highlight>
              </a:rPr>
              <a:t>MVNU will not tolerate violence, aggression or discrimination against members of its community on the basis of one’s race, skin color, or national origin.</a:t>
            </a:r>
          </a:p>
          <a:p>
            <a:endParaRPr lang="en-US" sz="1400" dirty="0"/>
          </a:p>
        </p:txBody>
      </p:sp>
      <p:pic>
        <p:nvPicPr>
          <p:cNvPr id="5" name="Picture 4" descr="A blue text on a black background&#10;&#10;Description automatically generated">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21" y="5966435"/>
            <a:ext cx="4029877" cy="760354"/>
          </a:xfrm>
          <a:prstGeom prst="rect">
            <a:avLst/>
          </a:prstGeom>
        </p:spPr>
      </p:pic>
      <p:pic>
        <p:nvPicPr>
          <p:cNvPr id="9" name="Picture 8" descr="A blue and green leaf logo&#10;&#10;Description automatically generated">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314762" y="242699"/>
            <a:ext cx="1860027" cy="1860027"/>
          </a:xfrm>
          <a:prstGeom prst="rect">
            <a:avLst/>
          </a:prstGeom>
        </p:spPr>
      </p:pic>
      <p:sp>
        <p:nvSpPr>
          <p:cNvPr id="4" name="TextBox 3">
            <a:extLst>
              <a:ext uri="{FF2B5EF4-FFF2-40B4-BE49-F238E27FC236}">
                <a16:creationId xmlns:a16="http://schemas.microsoft.com/office/drawing/2014/main" id="{765BB51F-CF1B-8FFC-6041-7CA616EC6192}"/>
              </a:ext>
            </a:extLst>
          </p:cNvPr>
          <p:cNvSpPr txBox="1"/>
          <p:nvPr/>
        </p:nvSpPr>
        <p:spPr>
          <a:xfrm>
            <a:off x="1025610" y="4032395"/>
            <a:ext cx="2298357" cy="1754326"/>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a:r>
              <a:rPr lang="en-US" b="1" i="1" u="none" strike="noStrike" cap="all" dirty="0">
                <a:solidFill>
                  <a:srgbClr val="002857"/>
                </a:solidFill>
                <a:effectLst/>
                <a:latin typeface="DINbekBold"/>
              </a:rPr>
              <a:t>DIVERSITY AND UNITY</a:t>
            </a:r>
          </a:p>
          <a:p>
            <a:pPr algn="ctr"/>
            <a:r>
              <a:rPr lang="en-US" b="0" i="0" u="none" strike="noStrike" dirty="0">
                <a:solidFill>
                  <a:srgbClr val="333333"/>
                </a:solidFill>
                <a:effectLst/>
              </a:rPr>
              <a:t>At MVNU, we believe that embracing and celebrating diversity brings us all closer together.</a:t>
            </a:r>
          </a:p>
        </p:txBody>
      </p:sp>
      <p:sp>
        <p:nvSpPr>
          <p:cNvPr id="6" name="TextBox 5">
            <a:extLst>
              <a:ext uri="{FF2B5EF4-FFF2-40B4-BE49-F238E27FC236}">
                <a16:creationId xmlns:a16="http://schemas.microsoft.com/office/drawing/2014/main" id="{EE0C1194-7F93-2239-17ED-D620EA6C5617}"/>
              </a:ext>
            </a:extLst>
          </p:cNvPr>
          <p:cNvSpPr txBox="1"/>
          <p:nvPr/>
        </p:nvSpPr>
        <p:spPr>
          <a:xfrm>
            <a:off x="8981594" y="437302"/>
            <a:ext cx="2461389" cy="5909310"/>
          </a:xfrm>
          <a:prstGeom prst="rect">
            <a:avLst/>
          </a:prstGeom>
          <a:solidFill>
            <a:schemeClr val="accent5">
              <a:lumMod val="60000"/>
              <a:lumOff val="40000"/>
            </a:schemeClr>
          </a:solidFill>
          <a:ln w="38100">
            <a:solidFill>
              <a:schemeClr val="accent6">
                <a:lumMod val="50000"/>
              </a:schemeClr>
            </a:solidFill>
          </a:ln>
        </p:spPr>
        <p:txBody>
          <a:bodyPr wrap="square" rtlCol="0">
            <a:spAutoFit/>
          </a:bodyPr>
          <a:lstStyle/>
          <a:p>
            <a:pPr algn="ctr"/>
            <a:r>
              <a:rPr lang="en-US" b="1" i="0" u="none" strike="noStrike" cap="all" dirty="0">
                <a:solidFill>
                  <a:srgbClr val="002857"/>
                </a:solidFill>
                <a:effectLst/>
                <a:latin typeface="Abadi MT Condensed Light" panose="020B0306030101010103" pitchFamily="34" charset="77"/>
              </a:rPr>
              <a:t>C.O.R.E. VALUES</a:t>
            </a:r>
          </a:p>
          <a:p>
            <a:pPr algn="ctr"/>
            <a:endParaRPr lang="en-US" b="0" i="0" u="none" strike="noStrike" cap="all" dirty="0">
              <a:solidFill>
                <a:srgbClr val="002857"/>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Curiosity &amp; Courage: </a:t>
            </a:r>
            <a:r>
              <a:rPr lang="en-US" b="0" i="0" u="none" strike="noStrike" dirty="0">
                <a:solidFill>
                  <a:srgbClr val="4D4D4D"/>
                </a:solidFill>
                <a:effectLst/>
                <a:latin typeface="Abadi MT Condensed Light" panose="020B0306030101010103" pitchFamily="34" charset="77"/>
              </a:rPr>
              <a:t>Personal responsibility for getting to know one another and to be understood.</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Openness &amp; Otherness: </a:t>
            </a:r>
            <a:r>
              <a:rPr lang="en-US" b="0" i="0" u="none" strike="noStrike" dirty="0">
                <a:solidFill>
                  <a:srgbClr val="4D4D4D"/>
                </a:solidFill>
                <a:effectLst/>
                <a:latin typeface="Abadi MT Condensed Light" panose="020B0306030101010103" pitchFamily="34" charset="77"/>
              </a:rPr>
              <a:t>Holding multiple perspectives simultaneously and valuing them all.</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Respect &amp; Reciprocity: </a:t>
            </a:r>
            <a:r>
              <a:rPr lang="en-US" b="0" i="0" u="none" strike="noStrike" dirty="0">
                <a:solidFill>
                  <a:srgbClr val="4D4D4D"/>
                </a:solidFill>
                <a:effectLst/>
                <a:latin typeface="Abadi MT Condensed Light" panose="020B0306030101010103" pitchFamily="34" charset="77"/>
              </a:rPr>
              <a:t>Recognition of personal diversity and the fact that all peoples have equal value and merit.</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Equity &amp; Empathy: </a:t>
            </a:r>
            <a:r>
              <a:rPr lang="en-US" b="0" i="0" u="none" strike="noStrike" dirty="0">
                <a:solidFill>
                  <a:srgbClr val="4D4D4D"/>
                </a:solidFill>
                <a:effectLst/>
                <a:latin typeface="Abadi MT Condensed Light" panose="020B0306030101010103" pitchFamily="34" charset="77"/>
              </a:rPr>
              <a:t>Dispersion of power and equality of opportunity.</a:t>
            </a:r>
          </a:p>
        </p:txBody>
      </p:sp>
      <p:pic>
        <p:nvPicPr>
          <p:cNvPr id="8" name="Picture 7" descr="A blue paw print with flames&#10;&#10;Description automatically generated">
            <a:extLst>
              <a:ext uri="{FF2B5EF4-FFF2-40B4-BE49-F238E27FC236}">
                <a16:creationId xmlns:a16="http://schemas.microsoft.com/office/drawing/2014/main" id="{1A113E33-CD76-A273-F783-D8EAF0122B75}"/>
              </a:ext>
            </a:extLst>
          </p:cNvPr>
          <p:cNvPicPr>
            <a:picLocks noChangeAspect="1"/>
          </p:cNvPicPr>
          <p:nvPr/>
        </p:nvPicPr>
        <p:blipFill>
          <a:blip r:embed="rId4"/>
          <a:stretch>
            <a:fillRect/>
          </a:stretch>
        </p:blipFill>
        <p:spPr>
          <a:xfrm>
            <a:off x="11022186" y="144882"/>
            <a:ext cx="1075724" cy="1075724"/>
          </a:xfrm>
          <a:prstGeom prst="rect">
            <a:avLst/>
          </a:prstGeom>
          <a:ln w="38100">
            <a:solidFill>
              <a:schemeClr val="accent6">
                <a:lumMod val="50000"/>
              </a:schemeClr>
            </a:solidFill>
          </a:ln>
        </p:spPr>
      </p:pic>
    </p:spTree>
    <p:extLst>
      <p:ext uri="{BB962C8B-B14F-4D97-AF65-F5344CB8AC3E}">
        <p14:creationId xmlns:p14="http://schemas.microsoft.com/office/powerpoint/2010/main" val="1779407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838200" y="365126"/>
            <a:ext cx="10515600"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21621" y="1492651"/>
            <a:ext cx="6500149" cy="2144416"/>
          </a:xfrm>
        </p:spPr>
        <p:txBody>
          <a:bodyPr>
            <a:normAutofit fontScale="92500" lnSpcReduction="10000"/>
          </a:bodyPr>
          <a:lstStyle/>
          <a:p>
            <a:r>
              <a:rPr lang="en-US" sz="2400" b="1" i="1" dirty="0">
                <a:solidFill>
                  <a:schemeClr val="accent6">
                    <a:lumMod val="50000"/>
                  </a:schemeClr>
                </a:solidFill>
                <a:latin typeface="Arial Narrow" panose="020B0604020202020204" pitchFamily="34" charset="0"/>
                <a:cs typeface="Arial Narrow" panose="020B0604020202020204" pitchFamily="34" charset="0"/>
              </a:rPr>
              <a:t>Harassment is threatening, insulting, and dehumanizing behavior that interferes with a student’s learning environment.  It doesn’t matter if the person who engaged in such behavior was trying to be funny, or just being stupid, or didn’t intend to offend anyone.  In fact, harassment doesn’t have to be directed at a specific target or involve multiple or repeated incidents.</a:t>
            </a:r>
          </a:p>
        </p:txBody>
      </p:sp>
      <p:sp>
        <p:nvSpPr>
          <p:cNvPr id="4" name="TextBox 3">
            <a:extLst>
              <a:ext uri="{FF2B5EF4-FFF2-40B4-BE49-F238E27FC236}">
                <a16:creationId xmlns:a16="http://schemas.microsoft.com/office/drawing/2014/main" id="{200D2652-DA6A-4BF7-C442-A21B76C201EE}"/>
              </a:ext>
            </a:extLst>
          </p:cNvPr>
          <p:cNvSpPr txBox="1"/>
          <p:nvPr/>
        </p:nvSpPr>
        <p:spPr>
          <a:xfrm>
            <a:off x="821621" y="3753483"/>
            <a:ext cx="6736467" cy="1754326"/>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dirty="0"/>
              <a:t>Th</a:t>
            </a:r>
            <a:r>
              <a:rPr lang="en-US" dirty="0">
                <a:latin typeface="Abadi MT Condensed Light" panose="020B0306030101010103" pitchFamily="34" charset="77"/>
              </a:rPr>
              <a:t>is guy Chris is always using racial slurs like “gangster” or “ghetto” when referring to African Americans around friends.  Last week I overheard him using these racial slurs in the dining hall, and I finally approached him.  I asked him to stop using those kinds of words because they’re offensive.  Shortly after confronting him, I went back to my dorm room and found a noose on my door.  Today I found a note on my door saying  “the KKK was here.” </a:t>
            </a:r>
          </a:p>
        </p:txBody>
      </p:sp>
      <p:sp>
        <p:nvSpPr>
          <p:cNvPr id="6" name="TextBox 5">
            <a:extLst>
              <a:ext uri="{FF2B5EF4-FFF2-40B4-BE49-F238E27FC236}">
                <a16:creationId xmlns:a16="http://schemas.microsoft.com/office/drawing/2014/main" id="{AF71F7E2-6300-E1FB-B3CE-9C4AD598EB43}"/>
              </a:ext>
            </a:extLst>
          </p:cNvPr>
          <p:cNvSpPr txBox="1"/>
          <p:nvPr/>
        </p:nvSpPr>
        <p:spPr>
          <a:xfrm>
            <a:off x="7672388" y="3231047"/>
            <a:ext cx="3681412" cy="3139321"/>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In my Biology class, these three students are always calling me “retarded” and “stupid” because of my ADHD.  They even went so far as to accuse me of faking a learning disability to get out of doing work.  They call me lazy.</a:t>
            </a:r>
          </a:p>
          <a:p>
            <a:r>
              <a:rPr lang="en-US" dirty="0">
                <a:latin typeface="Abadi MT Condensed Light" panose="020B0306030101010103" pitchFamily="34" charset="77"/>
              </a:rPr>
              <a:t>They’ve kept me from working with their group and now no other lab groups want to work with me because of my “reputation” for being lazy.  It’s hurt my grade since I can’t complete the lab work on my own.</a:t>
            </a:r>
          </a:p>
        </p:txBody>
      </p:sp>
      <p:sp>
        <p:nvSpPr>
          <p:cNvPr id="7" name="TextBox 6">
            <a:extLst>
              <a:ext uri="{FF2B5EF4-FFF2-40B4-BE49-F238E27FC236}">
                <a16:creationId xmlns:a16="http://schemas.microsoft.com/office/drawing/2014/main" id="{DBC8F50E-A51C-4DDC-9B56-4D420225413F}"/>
              </a:ext>
            </a:extLst>
          </p:cNvPr>
          <p:cNvSpPr txBox="1"/>
          <p:nvPr/>
        </p:nvSpPr>
        <p:spPr>
          <a:xfrm>
            <a:off x="821621" y="5740642"/>
            <a:ext cx="6736467" cy="52322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wrap="square" rtlCol="0">
            <a:spAutoFit/>
          </a:bodyPr>
          <a:lstStyle/>
          <a:p>
            <a:pPr algn="ctr"/>
            <a:r>
              <a:rPr lang="en-US" sz="2800" dirty="0">
                <a:solidFill>
                  <a:schemeClr val="bg1"/>
                </a:solidFill>
                <a:latin typeface="Baguet Script" pitchFamily="2" charset="77"/>
              </a:rPr>
              <a:t>Is this a hostile educational environment?</a:t>
            </a:r>
          </a:p>
        </p:txBody>
      </p:sp>
      <p:pic>
        <p:nvPicPr>
          <p:cNvPr id="11" name="Picture 10" descr="A person sitting on the ground pointing at her fingers&#10;&#10;Description automatically generated">
            <a:extLst>
              <a:ext uri="{FF2B5EF4-FFF2-40B4-BE49-F238E27FC236}">
                <a16:creationId xmlns:a16="http://schemas.microsoft.com/office/drawing/2014/main" id="{D62947CC-7EF0-610C-85F7-7C53526F0B9E}"/>
              </a:ext>
            </a:extLst>
          </p:cNvPr>
          <p:cNvPicPr>
            <a:picLocks noChangeAspect="1"/>
          </p:cNvPicPr>
          <p:nvPr/>
        </p:nvPicPr>
        <p:blipFill>
          <a:blip r:embed="rId2"/>
          <a:stretch>
            <a:fillRect/>
          </a:stretch>
        </p:blipFill>
        <p:spPr>
          <a:xfrm>
            <a:off x="7895459" y="660956"/>
            <a:ext cx="3235270" cy="2304288"/>
          </a:xfrm>
          <a:prstGeom prst="rect">
            <a:avLst/>
          </a:prstGeom>
          <a:ln w="76200">
            <a:solidFill>
              <a:schemeClr val="accent5">
                <a:lumMod val="40000"/>
                <a:lumOff val="60000"/>
              </a:schemeClr>
            </a:solidFill>
          </a:ln>
        </p:spPr>
      </p:pic>
    </p:spTree>
    <p:extLst>
      <p:ext uri="{BB962C8B-B14F-4D97-AF65-F5344CB8AC3E}">
        <p14:creationId xmlns:p14="http://schemas.microsoft.com/office/powerpoint/2010/main" val="343771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1904</TotalTime>
  <Words>3834</Words>
  <Application>Microsoft Macintosh PowerPoint</Application>
  <PresentationFormat>Widescreen</PresentationFormat>
  <Paragraphs>263</Paragraphs>
  <Slides>28</Slides>
  <Notes>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Abadi MT Condensed Extra Bold</vt:lpstr>
      <vt:lpstr>Abadi MT Condensed Light</vt:lpstr>
      <vt:lpstr>Arial</vt:lpstr>
      <vt:lpstr>Arial</vt:lpstr>
      <vt:lpstr>Arial Black</vt:lpstr>
      <vt:lpstr>Arial Narrow</vt:lpstr>
      <vt:lpstr>Baguet Script</vt:lpstr>
      <vt:lpstr>Berlin Sans FB</vt:lpstr>
      <vt:lpstr>Calibri</vt:lpstr>
      <vt:lpstr>Calibri Light</vt:lpstr>
      <vt:lpstr>CIDFont+F2</vt:lpstr>
      <vt:lpstr>CIDFont+F3</vt:lpstr>
      <vt:lpstr>DINbekBold</vt:lpstr>
      <vt:lpstr>Franklin Gothic Medium Cond</vt:lpstr>
      <vt:lpstr>Public Sans</vt:lpstr>
      <vt:lpstr>Segoe Print</vt:lpstr>
      <vt:lpstr>Symbol</vt:lpstr>
      <vt:lpstr>var(--richTextHeaderFont)</vt:lpstr>
      <vt:lpstr>Wingdings</vt:lpstr>
      <vt:lpstr>Office Theme</vt:lpstr>
      <vt:lpstr>PowerPoint Presentation</vt:lpstr>
      <vt:lpstr>PowerPoint Presentation</vt:lpstr>
      <vt:lpstr> Religious Expression   Who We Are and What We Believe </vt:lpstr>
      <vt:lpstr>  Notice of Non-Discrimination    </vt:lpstr>
      <vt:lpstr>PowerPoint Presentation</vt:lpstr>
      <vt:lpstr>PowerPoint Presentation</vt:lpstr>
      <vt:lpstr>Racial Discrimination</vt:lpstr>
      <vt:lpstr>What is Harassment?</vt:lpstr>
      <vt:lpstr>What Is Discriminatory Harassment? </vt:lpstr>
      <vt:lpstr>PowerPoint Presentation</vt:lpstr>
      <vt:lpstr>What is Sexual Harassment?</vt:lpstr>
      <vt:lpstr>PREGNANCY ACCOMMODATIONS AND RELATED CONDITIONS FOR STUDENTS AND EMPLOYEES </vt:lpstr>
      <vt:lpstr>PREGNANCY ACCOMMODATIONS AND RELATED CONDITIONS FOR STUDENTS AND EMPLOYEES </vt:lpstr>
      <vt:lpstr>PowerPoint Presentation</vt:lpstr>
      <vt:lpstr>      Important Things to Know </vt:lpstr>
      <vt:lpstr>PowerPoint Presentation</vt:lpstr>
      <vt:lpstr>MANDATED REPORTER</vt:lpstr>
      <vt:lpstr>Confidential Resources</vt:lpstr>
      <vt:lpstr>SUPPORTIVE MEASURES</vt:lpstr>
      <vt:lpstr>PowerPoint Presentation</vt:lpstr>
      <vt:lpstr>PowerPoint Presentation</vt:lpstr>
      <vt:lpstr> Consent  Consent is a critical part of understanding and eliminating Sexual Misconduct </vt:lpstr>
      <vt:lpstr>Bystander Intervention</vt:lpstr>
      <vt:lpstr>    ANTI-HAZING POLICY  </vt:lpstr>
      <vt:lpstr>Hazing Penalties</vt:lpstr>
      <vt:lpstr>PowerPoint Presentation</vt:lpstr>
      <vt:lpstr>PowerPoint Presentation</vt:lpstr>
      <vt:lpstr>Scripture supports our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 titleix</cp:lastModifiedBy>
  <cp:revision>7</cp:revision>
  <dcterms:created xsi:type="dcterms:W3CDTF">2023-07-27T19:32:35Z</dcterms:created>
  <dcterms:modified xsi:type="dcterms:W3CDTF">2023-08-08T20:22:28Z</dcterms:modified>
</cp:coreProperties>
</file>