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4" r:id="rId2"/>
    <p:sldId id="278" r:id="rId3"/>
    <p:sldId id="327" r:id="rId4"/>
    <p:sldId id="263" r:id="rId5"/>
    <p:sldId id="279" r:id="rId6"/>
    <p:sldId id="328" r:id="rId7"/>
    <p:sldId id="266" r:id="rId8"/>
    <p:sldId id="316" r:id="rId9"/>
    <p:sldId id="265" r:id="rId10"/>
    <p:sldId id="326" r:id="rId11"/>
    <p:sldId id="260" r:id="rId12"/>
    <p:sldId id="270" r:id="rId13"/>
    <p:sldId id="329" r:id="rId14"/>
    <p:sldId id="268" r:id="rId15"/>
    <p:sldId id="319" r:id="rId16"/>
    <p:sldId id="320" r:id="rId17"/>
    <p:sldId id="271" r:id="rId18"/>
    <p:sldId id="321" r:id="rId19"/>
    <p:sldId id="272" r:id="rId20"/>
    <p:sldId id="307" r:id="rId21"/>
    <p:sldId id="273" r:id="rId22"/>
    <p:sldId id="269" r:id="rId23"/>
    <p:sldId id="292" r:id="rId24"/>
    <p:sldId id="322" r:id="rId25"/>
    <p:sldId id="296" r:id="rId26"/>
    <p:sldId id="257" r:id="rId27"/>
    <p:sldId id="29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64"/>
    <p:restoredTop sz="95781"/>
  </p:normalViewPr>
  <p:slideViewPr>
    <p:cSldViewPr snapToGrid="0">
      <p:cViewPr varScale="1">
        <p:scale>
          <a:sx n="111" d="100"/>
          <a:sy n="111" d="100"/>
        </p:scale>
        <p:origin x="6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A6004-12DA-3E42-B1E5-61893B7D6F3A}" type="datetimeFigureOut">
              <a:rPr lang="en-US" smtClean="0"/>
              <a:t>8/10/23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89B271-6427-104D-89A0-3570AACC157B}" type="slidenum">
              <a:rPr lang="en-US" smtClean="0"/>
              <a:t>‹#›</a:t>
            </a:fld>
            <a:endParaRPr lang="en-US"/>
          </a:p>
        </p:txBody>
      </p:sp>
    </p:spTree>
    <p:extLst>
      <p:ext uri="{BB962C8B-B14F-4D97-AF65-F5344CB8AC3E}">
        <p14:creationId xmlns:p14="http://schemas.microsoft.com/office/powerpoint/2010/main" val="181060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8B5C-C0FA-66C9-62D8-13D2693A71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17F07-5D9F-133F-EACA-47A08A90C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045C72-466C-D5DB-6BC5-436E4A28F46D}"/>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5" name="Footer Placeholder 4">
            <a:extLst>
              <a:ext uri="{FF2B5EF4-FFF2-40B4-BE49-F238E27FC236}">
                <a16:creationId xmlns:a16="http://schemas.microsoft.com/office/drawing/2014/main" id="{074B420B-3B31-E725-F27B-80819A655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723B3-3E49-6406-3D2E-80A47906668F}"/>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387990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BE37-4B7A-A675-1509-26B04AF6FD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07880-BB9C-E806-DB6E-DD72409131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704FA-3AC3-9ACF-B359-EA7DA7AF0D22}"/>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5" name="Footer Placeholder 4">
            <a:extLst>
              <a:ext uri="{FF2B5EF4-FFF2-40B4-BE49-F238E27FC236}">
                <a16:creationId xmlns:a16="http://schemas.microsoft.com/office/drawing/2014/main" id="{8DDC9635-FBBF-3A04-C0B1-22769C4E2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BFF12-C6F4-9E85-E3BA-800FE0C3E2C1}"/>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316502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F738C-DC2D-726F-F38E-6C55E308A6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329574-0EE1-E6B1-F33D-BFF169AF32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67780-6D37-FC61-7F0B-22D9FAB68C06}"/>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5" name="Footer Placeholder 4">
            <a:extLst>
              <a:ext uri="{FF2B5EF4-FFF2-40B4-BE49-F238E27FC236}">
                <a16:creationId xmlns:a16="http://schemas.microsoft.com/office/drawing/2014/main" id="{EA9B5F3B-2CCA-658F-1D86-0A652D59B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CBD17-2287-F3F0-8F4B-82C01EA33DD0}"/>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86838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A35-85B2-4AED-6519-98E1555E7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AE4B4-CEB7-023D-29DE-D0CCF31504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7C486-2F47-C46E-3C07-BDC46A699FE2}"/>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5" name="Footer Placeholder 4">
            <a:extLst>
              <a:ext uri="{FF2B5EF4-FFF2-40B4-BE49-F238E27FC236}">
                <a16:creationId xmlns:a16="http://schemas.microsoft.com/office/drawing/2014/main" id="{7EED0AFC-7E25-2727-B2EC-6D9F6AC94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6BF7B-ACC1-56AE-7344-ABBB9BF55290}"/>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392624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56C70-58A1-9E47-F662-B7E20483F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71DC55-6409-C0E5-9D91-3C76005E1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6F5F4A-4FD4-7F32-E9A5-B27F4619C29A}"/>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5" name="Footer Placeholder 4">
            <a:extLst>
              <a:ext uri="{FF2B5EF4-FFF2-40B4-BE49-F238E27FC236}">
                <a16:creationId xmlns:a16="http://schemas.microsoft.com/office/drawing/2014/main" id="{4136ADF4-1918-54FE-85E2-F5C9E8F60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7B074-396E-8136-D548-7D1CCC147A68}"/>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41472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8AA6-3E4F-5F23-8FC0-720C3C9930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731911-5B8E-42F1-AF8B-88E5BEB4E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0FF3E-D021-4D0B-1FAB-99AE60253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75DCA0-042A-E265-6A7B-A9247829F4F2}"/>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6" name="Footer Placeholder 5">
            <a:extLst>
              <a:ext uri="{FF2B5EF4-FFF2-40B4-BE49-F238E27FC236}">
                <a16:creationId xmlns:a16="http://schemas.microsoft.com/office/drawing/2014/main" id="{737211BC-235B-5FFB-5C6E-2C31F1FD9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078AA-C3D9-372B-6870-2990484C4754}"/>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352790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CF62-AF89-7C59-9F9E-678933179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28A6B5-23F6-6ECF-08B0-500CBD118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C2171C-96AC-1D06-77EE-02185A2D1B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8D37F-934C-9771-D4A8-7123F3C42E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A6774B-C4BE-3C9F-DB07-BE620035E8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A3B8F6-0E9E-F05B-368F-D5C98B4FB88A}"/>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8" name="Footer Placeholder 7">
            <a:extLst>
              <a:ext uri="{FF2B5EF4-FFF2-40B4-BE49-F238E27FC236}">
                <a16:creationId xmlns:a16="http://schemas.microsoft.com/office/drawing/2014/main" id="{36CB9595-93AE-0D53-F68E-4A31A8F1C3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830B9D-B3B7-5FF3-7780-C532F7D94B21}"/>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58985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B667-CF06-C3D3-2735-BC29CC1B62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0EB669-A8B0-1BF7-0E36-3DA42AA22763}"/>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4" name="Footer Placeholder 3">
            <a:extLst>
              <a:ext uri="{FF2B5EF4-FFF2-40B4-BE49-F238E27FC236}">
                <a16:creationId xmlns:a16="http://schemas.microsoft.com/office/drawing/2014/main" id="{1467ABDE-25FB-47D7-1A42-2B444F46E6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3F5AC6-5760-6320-0E72-500D3254DC6D}"/>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483566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2AA06-2C2F-B4D7-8015-8587EAABAE90}"/>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3" name="Footer Placeholder 2">
            <a:extLst>
              <a:ext uri="{FF2B5EF4-FFF2-40B4-BE49-F238E27FC236}">
                <a16:creationId xmlns:a16="http://schemas.microsoft.com/office/drawing/2014/main" id="{02DFFB82-586E-A8C3-2633-1A8F65C2AD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76D0F5-B7AE-DB1B-4706-4B73510A092F}"/>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2938823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67B1-3366-3EF7-A229-5A45BB36E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602910-515A-1FDF-4921-E663EE7B4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BF1FF6-DF45-BE37-7AB3-C31D49A80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9DCE8-66B2-0C6A-55DE-E588E9CFE97B}"/>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6" name="Footer Placeholder 5">
            <a:extLst>
              <a:ext uri="{FF2B5EF4-FFF2-40B4-BE49-F238E27FC236}">
                <a16:creationId xmlns:a16="http://schemas.microsoft.com/office/drawing/2014/main" id="{C2AB2CD2-A89E-81A9-D963-2DCB4CF70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52417B-BF6A-96C4-E05F-324B54FB5830}"/>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223886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4BAD-58E9-30DD-5B22-D5053E1E0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CED11C-4393-212E-DA63-FDF14DBC59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47BF5D-6BA3-0D4E-46CC-820E66496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B7F4B-ACC3-1817-4EDF-38D0E75F3E74}"/>
              </a:ext>
            </a:extLst>
          </p:cNvPr>
          <p:cNvSpPr>
            <a:spLocks noGrp="1"/>
          </p:cNvSpPr>
          <p:nvPr>
            <p:ph type="dt" sz="half" idx="10"/>
          </p:nvPr>
        </p:nvSpPr>
        <p:spPr/>
        <p:txBody>
          <a:bodyPr/>
          <a:lstStyle/>
          <a:p>
            <a:fld id="{4E0447D1-4495-5646-9728-5FD0C05727A2}" type="datetimeFigureOut">
              <a:rPr lang="en-US" smtClean="0"/>
              <a:t>8/10/23</a:t>
            </a:fld>
            <a:endParaRPr lang="en-US"/>
          </a:p>
        </p:txBody>
      </p:sp>
      <p:sp>
        <p:nvSpPr>
          <p:cNvPr id="6" name="Footer Placeholder 5">
            <a:extLst>
              <a:ext uri="{FF2B5EF4-FFF2-40B4-BE49-F238E27FC236}">
                <a16:creationId xmlns:a16="http://schemas.microsoft.com/office/drawing/2014/main" id="{5AEC860F-4032-56C3-F289-57DA9E3A8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E39F72-6A26-720D-AB76-BBA18F8D452B}"/>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24705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862EF8-E679-A82D-0264-B41650411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CCD844-4906-3943-6E0E-14BAD3681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B76B3-5A80-4C0C-B25F-DDDC6C87A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447D1-4495-5646-9728-5FD0C05727A2}" type="datetimeFigureOut">
              <a:rPr lang="en-US" smtClean="0"/>
              <a:t>8/10/23</a:t>
            </a:fld>
            <a:endParaRPr lang="en-US"/>
          </a:p>
        </p:txBody>
      </p:sp>
      <p:sp>
        <p:nvSpPr>
          <p:cNvPr id="5" name="Footer Placeholder 4">
            <a:extLst>
              <a:ext uri="{FF2B5EF4-FFF2-40B4-BE49-F238E27FC236}">
                <a16:creationId xmlns:a16="http://schemas.microsoft.com/office/drawing/2014/main" id="{4BD1F847-160C-F89C-EF89-2DFC97084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370352-58C3-6F1E-E1AB-E9EE85F74B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40342-9138-EC4A-A078-D0164D08C8B2}" type="slidenum">
              <a:rPr lang="en-US" smtClean="0"/>
              <a:t>‹#›</a:t>
            </a:fld>
            <a:endParaRPr lang="en-US"/>
          </a:p>
        </p:txBody>
      </p:sp>
    </p:spTree>
    <p:extLst>
      <p:ext uri="{BB962C8B-B14F-4D97-AF65-F5344CB8AC3E}">
        <p14:creationId xmlns:p14="http://schemas.microsoft.com/office/powerpoint/2010/main" val="3390938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3.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mvnu.edu/titleix/" TargetMode="External"/><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70.sv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2.jpg"/><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www.mvnu.edu/titleix/" TargetMode="External"/><Relationship Id="rId4" Type="http://schemas.openxmlformats.org/officeDocument/2006/relationships/image" Target="../media/image15.sv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rotWithShape="1">
          <a:blip r:embed="rId2"/>
          <a:srcRect t="18367" r="-1" b="26567"/>
          <a:stretch/>
        </p:blipFill>
        <p:spPr>
          <a:xfrm>
            <a:off x="-13903" y="22611"/>
            <a:ext cx="7970496" cy="4468659"/>
          </a:xfrm>
          <a:prstGeom prst="rect">
            <a:avLst/>
          </a:prstGeom>
        </p:spPr>
      </p:pic>
      <p:pic>
        <p:nvPicPr>
          <p:cNvPr id="4" name="Picture 3" descr="A blue logo with a cat head&#10;&#10;Description automatically generated">
            <a:extLst>
              <a:ext uri="{FF2B5EF4-FFF2-40B4-BE49-F238E27FC236}">
                <a16:creationId xmlns:a16="http://schemas.microsoft.com/office/drawing/2014/main" id="{E109F214-87BB-D1A3-3EDC-CD3B43F10489}"/>
              </a:ext>
            </a:extLst>
          </p:cNvPr>
          <p:cNvPicPr>
            <a:picLocks noChangeAspect="1"/>
          </p:cNvPicPr>
          <p:nvPr/>
        </p:nvPicPr>
        <p:blipFill rotWithShape="1">
          <a:blip r:embed="rId3"/>
          <a:srcRect l="8776" r="-2" b="-2"/>
          <a:stretch/>
        </p:blipFill>
        <p:spPr>
          <a:xfrm>
            <a:off x="8115298" y="-6"/>
            <a:ext cx="4076702" cy="4468876"/>
          </a:xfrm>
          <a:prstGeom prst="rect">
            <a:avLst/>
          </a:prstGeom>
        </p:spPr>
      </p:pic>
      <p:sp>
        <p:nvSpPr>
          <p:cNvPr id="30" name="Rectangle 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331157" y="4985742"/>
            <a:ext cx="7470740" cy="1113143"/>
          </a:xfrm>
          <a:ln w="76200">
            <a:solidFill>
              <a:schemeClr val="accent6">
                <a:lumMod val="50000"/>
              </a:schemeClr>
            </a:solidFill>
          </a:ln>
        </p:spPr>
        <p:txBody>
          <a:bodyPr anchor="t">
            <a:normAutofit lnSpcReduction="10000"/>
          </a:bodyPr>
          <a:lstStyle/>
          <a:p>
            <a:pPr algn="l"/>
            <a:endParaRPr lang="en-US" sz="700" b="1" i="1" dirty="0">
              <a:solidFill>
                <a:srgbClr val="FFFFFF"/>
              </a:solidFill>
              <a:latin typeface="Arial Narrow" panose="020B0604020202020204" pitchFamily="34" charset="0"/>
              <a:cs typeface="Arial Narrow" panose="020B0604020202020204" pitchFamily="34" charset="0"/>
            </a:endParaRPr>
          </a:p>
          <a:p>
            <a:r>
              <a:rPr lang="en-US" sz="6000" b="1" i="1" dirty="0">
                <a:solidFill>
                  <a:schemeClr val="accent5">
                    <a:lumMod val="60000"/>
                    <a:lumOff val="40000"/>
                  </a:schemeClr>
                </a:solidFill>
                <a:latin typeface="Arial" panose="020B0604020202020204" pitchFamily="34" charset="0"/>
                <a:cs typeface="Arial" panose="020B0604020202020204" pitchFamily="34" charset="0"/>
              </a:rPr>
              <a:t>NSI Training 2023</a:t>
            </a:r>
          </a:p>
        </p:txBody>
      </p:sp>
      <p:pic>
        <p:nvPicPr>
          <p:cNvPr id="5" name="Picture 4" descr="A black background with white text&#10;&#10;Description automatically generated">
            <a:extLst>
              <a:ext uri="{FF2B5EF4-FFF2-40B4-BE49-F238E27FC236}">
                <a16:creationId xmlns:a16="http://schemas.microsoft.com/office/drawing/2014/main" id="{292DCCE9-93C7-5D01-21EE-7D9601D58B2A}"/>
              </a:ext>
            </a:extLst>
          </p:cNvPr>
          <p:cNvPicPr>
            <a:picLocks noChangeAspect="1"/>
          </p:cNvPicPr>
          <p:nvPr/>
        </p:nvPicPr>
        <p:blipFill>
          <a:blip r:embed="rId4"/>
          <a:stretch>
            <a:fillRect/>
          </a:stretch>
        </p:blipFill>
        <p:spPr>
          <a:xfrm>
            <a:off x="8273985" y="5308031"/>
            <a:ext cx="3759327" cy="709307"/>
          </a:xfrm>
          <a:prstGeom prst="rect">
            <a:avLst/>
          </a:prstGeom>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838200" y="365126"/>
            <a:ext cx="10515600"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821621" y="1492651"/>
            <a:ext cx="6500149" cy="2144416"/>
          </a:xfrm>
        </p:spPr>
        <p:txBody>
          <a:bodyPr>
            <a:normAutofit fontScale="92500" lnSpcReduction="10000"/>
          </a:bodyPr>
          <a:lstStyle/>
          <a:p>
            <a:r>
              <a:rPr lang="en-US" sz="2400" i="1" dirty="0">
                <a:solidFill>
                  <a:schemeClr val="accent6">
                    <a:lumMod val="50000"/>
                  </a:schemeClr>
                </a:solidFill>
                <a:latin typeface="Arial Narrow" panose="020B0604020202020204" pitchFamily="34" charset="0"/>
                <a:cs typeface="Arial Narrow" panose="020B0604020202020204" pitchFamily="34" charset="0"/>
              </a:rPr>
              <a:t>Harassment is threatening, insulting, and dehumanizing behavior that interferes with a student’s learning environment.  It doesn’t matter if the person who engaged in such behavior was trying to be funny, or just being stupid, or didn’t intend to offend anyone.  In fact, harassment doesn’t have to be directed at a specific target or involve multiple or repeated incidents.</a:t>
            </a:r>
          </a:p>
        </p:txBody>
      </p:sp>
      <p:sp>
        <p:nvSpPr>
          <p:cNvPr id="4" name="TextBox 3">
            <a:extLst>
              <a:ext uri="{FF2B5EF4-FFF2-40B4-BE49-F238E27FC236}">
                <a16:creationId xmlns:a16="http://schemas.microsoft.com/office/drawing/2014/main" id="{200D2652-DA6A-4BF7-C442-A21B76C201EE}"/>
              </a:ext>
            </a:extLst>
          </p:cNvPr>
          <p:cNvSpPr txBox="1"/>
          <p:nvPr/>
        </p:nvSpPr>
        <p:spPr>
          <a:xfrm>
            <a:off x="821621" y="3753483"/>
            <a:ext cx="6736467" cy="1754326"/>
          </a:xfrm>
          <a:prstGeom prst="rect">
            <a:avLst/>
          </a:prstGeom>
          <a:solidFill>
            <a:schemeClr val="accent5">
              <a:lumMod val="40000"/>
              <a:lumOff val="60000"/>
            </a:schemeClr>
          </a:solidFill>
          <a:ln w="38100">
            <a:solidFill>
              <a:schemeClr val="accent5">
                <a:lumMod val="50000"/>
              </a:schemeClr>
            </a:solidFill>
          </a:ln>
        </p:spPr>
        <p:txBody>
          <a:bodyPr wrap="square" rtlCol="0">
            <a:spAutoFit/>
          </a:bodyPr>
          <a:lstStyle/>
          <a:p>
            <a:r>
              <a:rPr lang="en-US" dirty="0"/>
              <a:t>Th</a:t>
            </a:r>
            <a:r>
              <a:rPr lang="en-US" dirty="0">
                <a:latin typeface="Abadi MT Condensed Light" panose="020B0306030101010103" pitchFamily="34" charset="77"/>
              </a:rPr>
              <a:t>is guy Chris is always using racial slurs like “gangster” or “ghetto” when referring to African Americans around friends.  Last week I overheard him using these racial slurs in the dining hall, and I finally approached him.  I asked him to stop using those kinds of words because they’re offensive.  Shortly after confronting him, I went back to my dorm room and found a noose on my door.  Today I found a note on my door saying  “the KKK was here.” </a:t>
            </a:r>
          </a:p>
        </p:txBody>
      </p:sp>
      <p:sp>
        <p:nvSpPr>
          <p:cNvPr id="6" name="TextBox 5">
            <a:extLst>
              <a:ext uri="{FF2B5EF4-FFF2-40B4-BE49-F238E27FC236}">
                <a16:creationId xmlns:a16="http://schemas.microsoft.com/office/drawing/2014/main" id="{AF71F7E2-6300-E1FB-B3CE-9C4AD598EB43}"/>
              </a:ext>
            </a:extLst>
          </p:cNvPr>
          <p:cNvSpPr txBox="1"/>
          <p:nvPr/>
        </p:nvSpPr>
        <p:spPr>
          <a:xfrm>
            <a:off x="7672388" y="3231047"/>
            <a:ext cx="3681412" cy="3139321"/>
          </a:xfrm>
          <a:prstGeom prst="rect">
            <a:avLst/>
          </a:prstGeom>
          <a:solidFill>
            <a:schemeClr val="accent5">
              <a:lumMod val="60000"/>
              <a:lumOff val="40000"/>
            </a:schemeClr>
          </a:solidFill>
          <a:ln w="38100">
            <a:solidFill>
              <a:schemeClr val="tx1"/>
            </a:solidFill>
          </a:ln>
        </p:spPr>
        <p:txBody>
          <a:bodyPr wrap="square" rtlCol="0">
            <a:spAutoFit/>
          </a:bodyPr>
          <a:lstStyle/>
          <a:p>
            <a:r>
              <a:rPr lang="en-US" dirty="0">
                <a:latin typeface="Abadi MT Condensed Light" panose="020B0306030101010103" pitchFamily="34" charset="77"/>
              </a:rPr>
              <a:t>In my Biology class, these three students are always calling me “retarded” and “stupid” because of my ADHD.  They even went so far as to accuse me of faking a learning disability to get out of doing work.  They call me lazy.</a:t>
            </a:r>
          </a:p>
          <a:p>
            <a:r>
              <a:rPr lang="en-US" dirty="0">
                <a:latin typeface="Abadi MT Condensed Light" panose="020B0306030101010103" pitchFamily="34" charset="77"/>
              </a:rPr>
              <a:t>They’ve kept me from working with their group and now no other lab groups want to work with me because of my “reputation” for being lazy.  It’s hurt my grade since I can’t complete the lab work on my own.</a:t>
            </a:r>
          </a:p>
        </p:txBody>
      </p:sp>
      <p:sp>
        <p:nvSpPr>
          <p:cNvPr id="7" name="TextBox 6">
            <a:extLst>
              <a:ext uri="{FF2B5EF4-FFF2-40B4-BE49-F238E27FC236}">
                <a16:creationId xmlns:a16="http://schemas.microsoft.com/office/drawing/2014/main" id="{DBC8F50E-A51C-4DDC-9B56-4D420225413F}"/>
              </a:ext>
            </a:extLst>
          </p:cNvPr>
          <p:cNvSpPr txBox="1"/>
          <p:nvPr/>
        </p:nvSpPr>
        <p:spPr>
          <a:xfrm>
            <a:off x="821621" y="5740642"/>
            <a:ext cx="6736467" cy="52322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wrap="square" rtlCol="0">
            <a:spAutoFit/>
          </a:bodyPr>
          <a:lstStyle/>
          <a:p>
            <a:pPr algn="ctr"/>
            <a:r>
              <a:rPr lang="en-US" sz="2800" dirty="0">
                <a:solidFill>
                  <a:schemeClr val="bg1"/>
                </a:solidFill>
                <a:latin typeface="Baguet Script" pitchFamily="2" charset="77"/>
              </a:rPr>
              <a:t>Is this a hostile educational environment?</a:t>
            </a:r>
          </a:p>
        </p:txBody>
      </p:sp>
      <p:pic>
        <p:nvPicPr>
          <p:cNvPr id="11" name="Picture 10" descr="A person sitting on the ground pointing at her fingers&#10;&#10;Description automatically generated">
            <a:extLst>
              <a:ext uri="{FF2B5EF4-FFF2-40B4-BE49-F238E27FC236}">
                <a16:creationId xmlns:a16="http://schemas.microsoft.com/office/drawing/2014/main" id="{D62947CC-7EF0-610C-85F7-7C53526F0B9E}"/>
              </a:ext>
            </a:extLst>
          </p:cNvPr>
          <p:cNvPicPr>
            <a:picLocks noChangeAspect="1"/>
          </p:cNvPicPr>
          <p:nvPr/>
        </p:nvPicPr>
        <p:blipFill>
          <a:blip r:embed="rId2"/>
          <a:stretch>
            <a:fillRect/>
          </a:stretch>
        </p:blipFill>
        <p:spPr>
          <a:xfrm>
            <a:off x="7895459" y="660956"/>
            <a:ext cx="3235270" cy="2304288"/>
          </a:xfrm>
          <a:prstGeom prst="rect">
            <a:avLst/>
          </a:prstGeom>
          <a:ln w="76200">
            <a:solidFill>
              <a:schemeClr val="accent5">
                <a:lumMod val="40000"/>
                <a:lumOff val="60000"/>
              </a:schemeClr>
            </a:solidFill>
          </a:ln>
        </p:spPr>
      </p:pic>
    </p:spTree>
    <p:extLst>
      <p:ext uri="{BB962C8B-B14F-4D97-AF65-F5344CB8AC3E}">
        <p14:creationId xmlns:p14="http://schemas.microsoft.com/office/powerpoint/2010/main" val="3437714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highlight>
                  <a:srgbClr val="FFFF00"/>
                </a:highlight>
                <a:latin typeface="Arial Narrow" panose="020B0604020202020204" pitchFamily="34" charset="0"/>
                <a:cs typeface="Arial Narrow" panose="020B0604020202020204" pitchFamily="34" charset="0"/>
              </a:rPr>
              <a:t>Discriminatory harassment can take many forms</a:t>
            </a:r>
            <a:r>
              <a:rPr lang="en-US" sz="2400" b="1" i="1" dirty="0">
                <a:latin typeface="Arial Narrow" panose="020B0604020202020204" pitchFamily="34" charset="0"/>
                <a:cs typeface="Arial Narrow" panose="020B0604020202020204" pitchFamily="34" charset="0"/>
              </a:rPr>
              <a:t>.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6514071" y="2837941"/>
            <a:ext cx="5115697" cy="3785652"/>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intended to insult or stigmatize an individual or an identifiable group?</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200" b="1" i="1" dirty="0">
              <a:solidFill>
                <a:srgbClr val="002060"/>
              </a:solidFill>
              <a:effectLst/>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5C48521A-4E84-6681-F238-64497D16F830}"/>
              </a:ext>
            </a:extLst>
          </p:cNvPr>
          <p:cNvSpPr txBox="1"/>
          <p:nvPr/>
        </p:nvSpPr>
        <p:spPr>
          <a:xfrm>
            <a:off x="210419" y="2837941"/>
            <a:ext cx="5885581" cy="3785652"/>
          </a:xfrm>
          <a:prstGeom prst="rect">
            <a:avLst/>
          </a:prstGeom>
          <a:solidFill>
            <a:schemeClr val="accent5">
              <a:lumMod val="75000"/>
            </a:schemeClr>
          </a:solidFill>
          <a:ln>
            <a:solidFill>
              <a:schemeClr val="tx1"/>
            </a:solidFill>
          </a:ln>
        </p:spPr>
        <p:txBody>
          <a:bodyPr wrap="square" rtlCol="0">
            <a:spAutoFit/>
          </a:bodyPr>
          <a:lstStyle/>
          <a:p>
            <a:r>
              <a:rPr lang="en-US" sz="2400" i="1" dirty="0">
                <a:solidFill>
                  <a:schemeClr val="bg1"/>
                </a:solidFill>
                <a:latin typeface="Arial Narrow" panose="020B0604020202020204" pitchFamily="34" charset="0"/>
                <a:cs typeface="Arial Narrow" panose="020B0604020202020204" pitchFamily="34" charset="0"/>
              </a:rPr>
              <a:t>Harassment may also be constituted by </a:t>
            </a:r>
            <a:r>
              <a:rPr lang="en-US" sz="2400" b="1" i="1" dirty="0">
                <a:solidFill>
                  <a:srgbClr val="FFFF00"/>
                </a:solidFill>
                <a:latin typeface="Arial Narrow" panose="020B0604020202020204" pitchFamily="34" charset="0"/>
                <a:cs typeface="Arial Narrow" panose="020B0604020202020204" pitchFamily="34" charset="0"/>
              </a:rPr>
              <a:t>nonverbal acts</a:t>
            </a:r>
            <a:r>
              <a:rPr lang="en-US" sz="2400" i="1" dirty="0">
                <a:solidFill>
                  <a:schemeClr val="bg1"/>
                </a:solidFill>
                <a:latin typeface="Arial Narrow" panose="020B0604020202020204" pitchFamily="34" charset="0"/>
                <a:cs typeface="Arial Narrow" panose="020B0604020202020204" pitchFamily="34" charset="0"/>
              </a:rPr>
              <a:t> that would also be punishable as, for example, vandalism, physical assault, or destruction of property. Other examples of harassment include </a:t>
            </a:r>
            <a:r>
              <a:rPr lang="en-US" sz="2400" b="1" i="1" dirty="0">
                <a:solidFill>
                  <a:srgbClr val="FFFF00"/>
                </a:solidFill>
                <a:latin typeface="Arial Narrow" panose="020B0604020202020204" pitchFamily="34" charset="0"/>
                <a:cs typeface="Arial Narrow" panose="020B0604020202020204" pitchFamily="34" charset="0"/>
              </a:rPr>
              <a:t>epithets or "jokes" </a:t>
            </a:r>
            <a:r>
              <a:rPr lang="en-US" sz="2400" i="1" dirty="0">
                <a:solidFill>
                  <a:schemeClr val="bg1"/>
                </a:solidFill>
                <a:latin typeface="Arial Narrow" panose="020B0604020202020204" pitchFamily="34" charset="0"/>
                <a:cs typeface="Arial Narrow" panose="020B0604020202020204" pitchFamily="34" charset="0"/>
              </a:rPr>
              <a:t>referring to an individual's group-based attributes; placement of offensive </a:t>
            </a:r>
            <a:r>
              <a:rPr lang="en-US" sz="2400" b="1" i="1" dirty="0">
                <a:solidFill>
                  <a:srgbClr val="FFFF00"/>
                </a:solidFill>
                <a:latin typeface="Arial Narrow" panose="020B0604020202020204" pitchFamily="34" charset="0"/>
                <a:cs typeface="Arial Narrow" panose="020B0604020202020204" pitchFamily="34" charset="0"/>
              </a:rPr>
              <a:t>written or visual material </a:t>
            </a:r>
            <a:r>
              <a:rPr lang="en-US" sz="2400" i="1" dirty="0">
                <a:solidFill>
                  <a:schemeClr val="bg1"/>
                </a:solidFill>
                <a:latin typeface="Arial Narrow" panose="020B0604020202020204" pitchFamily="34" charset="0"/>
                <a:cs typeface="Arial Narrow" panose="020B0604020202020204" pitchFamily="34" charset="0"/>
              </a:rPr>
              <a:t>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7410" y="357679"/>
            <a:ext cx="141446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593" y="2409568"/>
            <a:ext cx="1223349" cy="1223349"/>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4258227" y="2243558"/>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1" cy="3005254"/>
          </a:xfrm>
          <a:solidFill>
            <a:schemeClr val="accent5">
              <a:lumMod val="40000"/>
              <a:lumOff val="60000"/>
            </a:schemeClr>
          </a:solidFill>
          <a:ln w="57150">
            <a:solidFill>
              <a:schemeClr val="accent6">
                <a:lumMod val="50000"/>
              </a:schemeClr>
            </a:solidFill>
          </a:ln>
        </p:spPr>
        <p:txBody>
          <a:bodyPr>
            <a:normAutofit fontScale="77500" lnSpcReduction="20000"/>
          </a:bodyPr>
          <a:lstStyle/>
          <a:p>
            <a:pPr marL="0" indent="0">
              <a:buNone/>
            </a:pPr>
            <a:endParaRPr lang="en-US" sz="1900" b="1"/>
          </a:p>
          <a:p>
            <a:pPr marL="0" indent="0">
              <a:buNone/>
            </a:pPr>
            <a:r>
              <a:rPr lang="en-US" sz="4000" b="1" i="1"/>
              <a:t>Title IX – Sexual Harassment</a:t>
            </a:r>
          </a:p>
          <a:p>
            <a:pPr marL="0" indent="0">
              <a:buNone/>
            </a:pPr>
            <a:endParaRPr lang="en-US" sz="1700"/>
          </a:p>
          <a:p>
            <a:pPr lvl="2"/>
            <a:r>
              <a:rPr lang="en-US" sz="3100" i="1"/>
              <a:t>Quid Pro Quo</a:t>
            </a:r>
          </a:p>
          <a:p>
            <a:pPr lvl="2"/>
            <a:r>
              <a:rPr lang="en-US" sz="3100" i="1"/>
              <a:t>Unwelcome Conduct</a:t>
            </a:r>
          </a:p>
          <a:p>
            <a:pPr lvl="2"/>
            <a:r>
              <a:rPr lang="en-US" sz="3100" i="1"/>
              <a:t>Sexual Assault</a:t>
            </a:r>
          </a:p>
          <a:p>
            <a:pPr lvl="2"/>
            <a:r>
              <a:rPr lang="en-US" sz="3100" i="1"/>
              <a:t>Dating Violence</a:t>
            </a:r>
          </a:p>
          <a:p>
            <a:pPr lvl="2"/>
            <a:r>
              <a:rPr lang="en-US" sz="3100" i="1"/>
              <a:t>Domestic Violence</a:t>
            </a:r>
          </a:p>
          <a:p>
            <a:pPr lvl="2"/>
            <a:r>
              <a:rPr lang="en-US" sz="3100" i="1"/>
              <a:t>Stalking </a:t>
            </a:r>
          </a:p>
          <a:p>
            <a:pPr marL="914400" lvl="2" indent="0">
              <a:buNone/>
            </a:pPr>
            <a:endParaRPr lang="en-US" sz="170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55747"/>
            <a:ext cx="3660297" cy="2297152"/>
          </a:xfrm>
          <a:prstGeom prst="rect">
            <a:avLst/>
          </a:prstGeom>
          <a:ln w="57150">
            <a:solidFill>
              <a:schemeClr val="accent6">
                <a:lumMod val="50000"/>
              </a:schemeClr>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002060"/>
          </a:solidFill>
          <a:ln w="57150">
            <a:solidFill>
              <a:schemeClr val="accent6">
                <a:lumMod val="50000"/>
              </a:schemeClr>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rgbClr val="FFFF00"/>
                </a:solidFill>
                <a:latin typeface="Arial Narrow" panose="020B0604020202020204" pitchFamily="34" charset="0"/>
                <a:cs typeface="Arial Narrow" panose="020B0604020202020204" pitchFamily="34" charset="0"/>
              </a:rPr>
              <a:t>threshold requirements</a:t>
            </a:r>
            <a:r>
              <a:rPr lang="en-US" i="1" dirty="0">
                <a:solidFill>
                  <a:srgbClr val="FFFF00"/>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rgbClr val="FFFF00"/>
                </a:solidFill>
                <a:latin typeface="Arial Narrow" panose="020B0604020202020204" pitchFamily="34" charset="0"/>
                <a:cs typeface="Arial Narrow" panose="020B0604020202020204" pitchFamily="34" charset="0"/>
              </a:rPr>
              <a:t>in the United States</a:t>
            </a:r>
            <a:r>
              <a:rPr lang="en-US" i="1" dirty="0">
                <a:solidFill>
                  <a:srgbClr val="FFFF00"/>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rgbClr val="FFFF00"/>
                </a:solidFill>
                <a:latin typeface="Arial Narrow" panose="020B0604020202020204" pitchFamily="34" charset="0"/>
                <a:cs typeface="Arial Narrow" panose="020B0604020202020204" pitchFamily="34" charset="0"/>
              </a:rPr>
              <a:t>within the University’s education program or activity</a:t>
            </a:r>
            <a:r>
              <a:rPr lang="en-US" i="1" dirty="0">
                <a:solidFill>
                  <a:srgbClr val="FFFF00"/>
                </a:solidFill>
                <a:latin typeface="Arial Narrow" panose="020B0604020202020204" pitchFamily="34" charset="0"/>
                <a:cs typeface="Arial Narrow" panose="020B0604020202020204" pitchFamily="34" charset="0"/>
              </a:rPr>
              <a:t>. </a:t>
            </a:r>
            <a:r>
              <a:rPr lang="en-US" i="1" dirty="0">
                <a:solidFill>
                  <a:schemeClr val="bg1"/>
                </a:solidFill>
                <a:latin typeface="Arial Narrow" panose="020B0604020202020204" pitchFamily="34" charset="0"/>
                <a:cs typeface="Arial Narrow" panose="020B0604020202020204" pitchFamily="34" charset="0"/>
              </a:rPr>
              <a:t>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rgbClr val="FFFF00"/>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pic>
        <p:nvPicPr>
          <p:cNvPr id="9" name="Graphic 8" descr="Checkbox Checked with solid fill">
            <a:extLst>
              <a:ext uri="{FF2B5EF4-FFF2-40B4-BE49-F238E27FC236}">
                <a16:creationId xmlns:a16="http://schemas.microsoft.com/office/drawing/2014/main" id="{4FF42340-21FD-2FD0-940A-362456D10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8743" y="1476375"/>
            <a:ext cx="1852613" cy="1852613"/>
          </a:xfrm>
          <a:prstGeom prst="rect">
            <a:avLst/>
          </a:prstGeom>
        </p:spPr>
      </p:pic>
    </p:spTree>
    <p:extLst>
      <p:ext uri="{BB962C8B-B14F-4D97-AF65-F5344CB8AC3E}">
        <p14:creationId xmlns:p14="http://schemas.microsoft.com/office/powerpoint/2010/main" val="1858148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537840" y="199354"/>
            <a:ext cx="10946589"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Sexual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833378" y="1243435"/>
            <a:ext cx="6500149" cy="1437538"/>
          </a:xfrm>
        </p:spPr>
        <p:txBody>
          <a:bodyPr>
            <a:normAutofit/>
          </a:bodyPr>
          <a:lstStyle/>
          <a:p>
            <a:r>
              <a:rPr lang="en-US" sz="2400" i="1" dirty="0">
                <a:solidFill>
                  <a:schemeClr val="accent6">
                    <a:lumMod val="50000"/>
                  </a:schemeClr>
                </a:solidFill>
                <a:latin typeface="Arial Narrow" panose="020B0604020202020204" pitchFamily="34" charset="0"/>
                <a:cs typeface="Arial Narrow" panose="020B0604020202020204" pitchFamily="34" charset="0"/>
              </a:rPr>
              <a:t>Inappropriate conduct or language that refers to or involves sex is considered sexual harassment.  This can include solicitations for sex, jokes or comments, or inappropriate touching.</a:t>
            </a:r>
          </a:p>
        </p:txBody>
      </p:sp>
      <p:sp>
        <p:nvSpPr>
          <p:cNvPr id="4" name="TextBox 3">
            <a:extLst>
              <a:ext uri="{FF2B5EF4-FFF2-40B4-BE49-F238E27FC236}">
                <a16:creationId xmlns:a16="http://schemas.microsoft.com/office/drawing/2014/main" id="{200D2652-DA6A-4BF7-C442-A21B76C201EE}"/>
              </a:ext>
            </a:extLst>
          </p:cNvPr>
          <p:cNvSpPr txBox="1"/>
          <p:nvPr/>
        </p:nvSpPr>
        <p:spPr>
          <a:xfrm>
            <a:off x="537840" y="3064100"/>
            <a:ext cx="4832813" cy="2308324"/>
          </a:xfrm>
          <a:prstGeom prst="rect">
            <a:avLst/>
          </a:prstGeom>
          <a:solidFill>
            <a:schemeClr val="accent5">
              <a:lumMod val="40000"/>
              <a:lumOff val="60000"/>
            </a:schemeClr>
          </a:solidFill>
          <a:ln w="38100">
            <a:solidFill>
              <a:schemeClr val="accent5">
                <a:lumMod val="50000"/>
              </a:schemeClr>
            </a:solidFill>
          </a:ln>
        </p:spPr>
        <p:txBody>
          <a:bodyPr wrap="square" rtlCol="0">
            <a:spAutoFit/>
          </a:bodyPr>
          <a:lstStyle/>
          <a:p>
            <a:r>
              <a:rPr lang="en-US" sz="2400" dirty="0">
                <a:latin typeface="Abadi MT Condensed Light" panose="020B0306030101010103" pitchFamily="34" charset="77"/>
              </a:rPr>
              <a:t>I hung up a couple of photos of nude women in my dorm suite. My roommates went off on me because they didn’t want to see the photos every time they came home.  I think they’re more worried about what their girlfriends will think.</a:t>
            </a:r>
          </a:p>
        </p:txBody>
      </p:sp>
      <p:sp>
        <p:nvSpPr>
          <p:cNvPr id="6" name="TextBox 5">
            <a:extLst>
              <a:ext uri="{FF2B5EF4-FFF2-40B4-BE49-F238E27FC236}">
                <a16:creationId xmlns:a16="http://schemas.microsoft.com/office/drawing/2014/main" id="{AF71F7E2-6300-E1FB-B3CE-9C4AD598EB43}"/>
              </a:ext>
            </a:extLst>
          </p:cNvPr>
          <p:cNvSpPr txBox="1"/>
          <p:nvPr/>
        </p:nvSpPr>
        <p:spPr>
          <a:xfrm>
            <a:off x="6144610" y="2516348"/>
            <a:ext cx="5535042" cy="4154984"/>
          </a:xfrm>
          <a:prstGeom prst="rect">
            <a:avLst/>
          </a:prstGeom>
          <a:solidFill>
            <a:schemeClr val="accent5">
              <a:lumMod val="60000"/>
              <a:lumOff val="40000"/>
            </a:schemeClr>
          </a:solidFill>
          <a:ln w="38100">
            <a:solidFill>
              <a:schemeClr val="tx1"/>
            </a:solidFill>
          </a:ln>
        </p:spPr>
        <p:txBody>
          <a:bodyPr wrap="square" rtlCol="0">
            <a:spAutoFit/>
          </a:bodyPr>
          <a:lstStyle/>
          <a:p>
            <a:r>
              <a:rPr lang="en-US" sz="2400" dirty="0">
                <a:latin typeface="Abadi MT Condensed Light" panose="020B0306030101010103" pitchFamily="34" charset="77"/>
              </a:rPr>
              <a:t>A group of male students sat together in the dining hall every day and “rated” female students’ attractiveness on a scale of one to ten.  They shouted out their opinions and comments, including boos and hisses, and help up their fingers to publicly indicate a young woman’s numeric rating.  They called out insults at some students, calling some “fat cows” and some “lesbos” or “dykes.”</a:t>
            </a:r>
          </a:p>
          <a:p>
            <a:r>
              <a:rPr lang="en-US" sz="2400" dirty="0">
                <a:latin typeface="Abadi MT Condensed Light" panose="020B0306030101010103" pitchFamily="34" charset="77"/>
              </a:rPr>
              <a:t>Female students were angered and disgusted and some found it threatening.  Other students were humiliated and avoided coming to the dining hall.</a:t>
            </a:r>
          </a:p>
        </p:txBody>
      </p:sp>
      <p:sp>
        <p:nvSpPr>
          <p:cNvPr id="7" name="TextBox 6">
            <a:extLst>
              <a:ext uri="{FF2B5EF4-FFF2-40B4-BE49-F238E27FC236}">
                <a16:creationId xmlns:a16="http://schemas.microsoft.com/office/drawing/2014/main" id="{DBC8F50E-A51C-4DDC-9B56-4D420225413F}"/>
              </a:ext>
            </a:extLst>
          </p:cNvPr>
          <p:cNvSpPr txBox="1"/>
          <p:nvPr/>
        </p:nvSpPr>
        <p:spPr>
          <a:xfrm>
            <a:off x="7955541" y="1351252"/>
            <a:ext cx="3528888" cy="830997"/>
          </a:xfrm>
          <a:prstGeom prst="rect">
            <a:avLst/>
          </a:prstGeom>
          <a:solidFill>
            <a:schemeClr val="accent5">
              <a:lumMod val="50000"/>
            </a:schemeClr>
          </a:solidFill>
          <a:ln w="57150">
            <a:solidFill>
              <a:schemeClr val="accent6">
                <a:lumMod val="50000"/>
              </a:schemeClr>
            </a:solidFill>
          </a:ln>
        </p:spPr>
        <p:txBody>
          <a:bodyPr wrap="square" rtlCol="0">
            <a:spAutoFit/>
          </a:bodyPr>
          <a:lstStyle/>
          <a:p>
            <a:pPr algn="ctr"/>
            <a:r>
              <a:rPr lang="en-US" sz="2400" dirty="0">
                <a:solidFill>
                  <a:schemeClr val="bg1"/>
                </a:solidFill>
                <a:latin typeface="Baguet Script" pitchFamily="2" charset="77"/>
              </a:rPr>
              <a:t>Is this a hostile educational environment?</a:t>
            </a:r>
          </a:p>
        </p:txBody>
      </p:sp>
      <p:sp>
        <p:nvSpPr>
          <p:cNvPr id="5" name="TextBox 4">
            <a:extLst>
              <a:ext uri="{FF2B5EF4-FFF2-40B4-BE49-F238E27FC236}">
                <a16:creationId xmlns:a16="http://schemas.microsoft.com/office/drawing/2014/main" id="{3E1828CD-A620-AD9F-109A-03514B1A24CD}"/>
              </a:ext>
            </a:extLst>
          </p:cNvPr>
          <p:cNvSpPr txBox="1"/>
          <p:nvPr/>
        </p:nvSpPr>
        <p:spPr>
          <a:xfrm>
            <a:off x="2500689" y="5614565"/>
            <a:ext cx="3221238" cy="830997"/>
          </a:xfrm>
          <a:prstGeom prst="rect">
            <a:avLst/>
          </a:prstGeom>
          <a:solidFill>
            <a:schemeClr val="accent5">
              <a:lumMod val="50000"/>
            </a:schemeClr>
          </a:solidFill>
          <a:ln w="57150">
            <a:solidFill>
              <a:schemeClr val="accent6">
                <a:lumMod val="50000"/>
              </a:schemeClr>
            </a:solidFill>
          </a:ln>
        </p:spPr>
        <p:txBody>
          <a:bodyPr wrap="square" rtlCol="0">
            <a:spAutoFit/>
          </a:bodyPr>
          <a:lstStyle/>
          <a:p>
            <a:pPr algn="ctr"/>
            <a:r>
              <a:rPr lang="en-US" sz="2400" dirty="0">
                <a:solidFill>
                  <a:schemeClr val="bg1"/>
                </a:solidFill>
                <a:latin typeface="Baguet Script" pitchFamily="2" charset="77"/>
              </a:rPr>
              <a:t>Is this sexual harassment?</a:t>
            </a:r>
          </a:p>
        </p:txBody>
      </p:sp>
      <p:pic>
        <p:nvPicPr>
          <p:cNvPr id="10" name="Graphic 9" descr="Thought with solid fill">
            <a:extLst>
              <a:ext uri="{FF2B5EF4-FFF2-40B4-BE49-F238E27FC236}">
                <a16:creationId xmlns:a16="http://schemas.microsoft.com/office/drawing/2014/main" id="{E7A4BAA4-F337-2545-DF7B-155C0EB745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3527" y="460570"/>
            <a:ext cx="1312161" cy="1312161"/>
          </a:xfrm>
          <a:prstGeom prst="rect">
            <a:avLst/>
          </a:prstGeom>
        </p:spPr>
      </p:pic>
      <p:pic>
        <p:nvPicPr>
          <p:cNvPr id="14" name="Graphic 13" descr="Thought with solid fill">
            <a:extLst>
              <a:ext uri="{FF2B5EF4-FFF2-40B4-BE49-F238E27FC236}">
                <a16:creationId xmlns:a16="http://schemas.microsoft.com/office/drawing/2014/main" id="{C6747054-B1C3-F4D4-70AE-27E7EA8CE8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0689" y="4927195"/>
            <a:ext cx="1374740" cy="1374740"/>
          </a:xfrm>
          <a:prstGeom prst="rect">
            <a:avLst/>
          </a:prstGeom>
        </p:spPr>
      </p:pic>
    </p:spTree>
    <p:extLst>
      <p:ext uri="{BB962C8B-B14F-4D97-AF65-F5344CB8AC3E}">
        <p14:creationId xmlns:p14="http://schemas.microsoft.com/office/powerpoint/2010/main" val="115467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423747"/>
            <a:ext cx="10515600" cy="4739268"/>
          </a:xfrm>
          <a:solidFill>
            <a:schemeClr val="accent5">
              <a:lumMod val="40000"/>
              <a:lumOff val="60000"/>
            </a:schemeClr>
          </a:solidFill>
          <a:ln w="57150">
            <a:solidFill>
              <a:srgbClr val="009323"/>
            </a:solidFill>
          </a:ln>
        </p:spPr>
        <p:txBody>
          <a:bodyPr>
            <a:normAutofit/>
          </a:bodyPr>
          <a:lstStyle/>
          <a:p>
            <a:pPr marL="0" indent="0">
              <a:buNone/>
            </a:pPr>
            <a:endParaRPr lang="en-US" sz="1900" b="1" dirty="0"/>
          </a:p>
          <a:p>
            <a:pPr marL="0" indent="0">
              <a:buNone/>
            </a:pPr>
            <a:r>
              <a:rPr lang="en-US" sz="2600" b="1" dirty="0"/>
              <a:t>Conduct that does not meet these threshold requirements is subject to a Title IX Dismissal but may still be resolved as a Non-Title IX Sexual Misconduct.</a:t>
            </a:r>
          </a:p>
          <a:p>
            <a:pPr lvl="0"/>
            <a:r>
              <a:rPr lang="en-US" dirty="0"/>
              <a:t>Non-Title IX Sexual Assault</a:t>
            </a:r>
          </a:p>
          <a:p>
            <a:pPr lvl="0"/>
            <a:r>
              <a:rPr lang="en-US" dirty="0"/>
              <a:t>Sexual and Gender-Based Harassment</a:t>
            </a:r>
          </a:p>
          <a:p>
            <a:pPr lvl="0"/>
            <a:r>
              <a:rPr lang="en-US" dirty="0"/>
              <a:t>Sexual Exploitation</a:t>
            </a:r>
          </a:p>
          <a:p>
            <a:pPr lvl="0"/>
            <a:r>
              <a:rPr lang="en-US" dirty="0"/>
              <a:t>Non-Title IX Domestic Violence</a:t>
            </a:r>
          </a:p>
          <a:p>
            <a:pPr lvl="0"/>
            <a:r>
              <a:rPr lang="en-US" dirty="0"/>
              <a:t>Non-Title IX Dating Violence</a:t>
            </a:r>
          </a:p>
          <a:p>
            <a:pPr lvl="0"/>
            <a:r>
              <a:rPr lang="en-US" dirty="0"/>
              <a:t>Non-Title IX Stalking</a:t>
            </a:r>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399" y="2676293"/>
            <a:ext cx="2998427" cy="1881772"/>
          </a:xfrm>
          <a:prstGeom prst="rect">
            <a:avLst/>
          </a:prstGeom>
          <a:ln w="57150">
            <a:solidFill>
              <a:srgbClr val="009323"/>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04747" y="5536584"/>
            <a:ext cx="10482147" cy="369332"/>
          </a:xfrm>
          <a:prstGeom prst="rect">
            <a:avLst/>
          </a:prstGeom>
          <a:solidFill>
            <a:srgbClr val="2550AC"/>
          </a:solidFill>
        </p:spPr>
        <p:txBody>
          <a:bodyPr wrap="square" rtlCol="0">
            <a:spAutoFit/>
          </a:bodyPr>
          <a:lstStyle/>
          <a:p>
            <a:endParaRPr lang="en-US" dirty="0"/>
          </a:p>
        </p:txBody>
      </p:sp>
      <p:sp>
        <p:nvSpPr>
          <p:cNvPr id="11" name="&quot;No&quot; Symbol 10">
            <a:extLst>
              <a:ext uri="{FF2B5EF4-FFF2-40B4-BE49-F238E27FC236}">
                <a16:creationId xmlns:a16="http://schemas.microsoft.com/office/drawing/2014/main" id="{2D4ED8DF-FB95-441C-9CAA-91E3C95E9635}"/>
              </a:ext>
            </a:extLst>
          </p:cNvPr>
          <p:cNvSpPr/>
          <p:nvPr/>
        </p:nvSpPr>
        <p:spPr>
          <a:xfrm>
            <a:off x="6980663" y="2408663"/>
            <a:ext cx="2665141" cy="2520176"/>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595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416888" y="1626725"/>
            <a:ext cx="3245593" cy="4178441"/>
          </a:xfrm>
        </p:spPr>
        <p:txBody>
          <a:bodyPr anchor="b">
            <a:noAutofit/>
          </a:bodyPr>
          <a:lstStyle/>
          <a:p>
            <a:pPr algn="r" defTabSz="813816"/>
            <a:r>
              <a:rPr lang="en-US" sz="2848" b="1" kern="1200" cap="all" dirty="0">
                <a:solidFill>
                  <a:srgbClr val="FFFF00"/>
                </a:solidFill>
                <a:latin typeface="DINbekBold"/>
                <a:ea typeface="+mj-ea"/>
                <a:cs typeface="+mj-cs"/>
              </a:rPr>
              <a:t>PREGNANCY ACCOMMODATIONS </a:t>
            </a:r>
            <a:r>
              <a:rPr lang="en-US" sz="2848" kern="1200" cap="all" dirty="0">
                <a:solidFill>
                  <a:srgbClr val="FFFFFF"/>
                </a:solidFill>
                <a:latin typeface="DINbekBold"/>
                <a:ea typeface="+mj-ea"/>
                <a:cs typeface="+mj-cs"/>
              </a:rPr>
              <a:t>AND RELATED CONDITIONS FOR STUDENTS AND EMPLOYEES</a:t>
            </a:r>
            <a:br>
              <a:rPr lang="en-US" sz="3115" kern="1200" cap="all" dirty="0">
                <a:solidFill>
                  <a:srgbClr val="FFFFFF"/>
                </a:solidFill>
                <a:latin typeface="DINbekBold"/>
                <a:ea typeface="+mj-ea"/>
                <a:cs typeface="+mj-cs"/>
              </a:rPr>
            </a:br>
            <a:endParaRPr lang="en-US" sz="3500" dirty="0">
              <a:solidFill>
                <a:srgbClr val="FFFFFF"/>
              </a:solidFill>
            </a:endParaRPr>
          </a:p>
        </p:txBody>
      </p:sp>
      <p:sp>
        <p:nvSpPr>
          <p:cNvPr id="3" name="Content Placeholder 2">
            <a:extLst>
              <a:ext uri="{FF2B5EF4-FFF2-40B4-BE49-F238E27FC236}">
                <a16:creationId xmlns:a16="http://schemas.microsoft.com/office/drawing/2014/main" id="{3B711285-3669-1949-1793-4013EDEC5010}"/>
              </a:ext>
            </a:extLst>
          </p:cNvPr>
          <p:cNvSpPr>
            <a:spLocks noGrp="1"/>
          </p:cNvSpPr>
          <p:nvPr>
            <p:ph idx="1"/>
          </p:nvPr>
        </p:nvSpPr>
        <p:spPr>
          <a:xfrm>
            <a:off x="4025899" y="177800"/>
            <a:ext cx="5042635" cy="6489700"/>
          </a:xfrm>
          <a:solidFill>
            <a:schemeClr val="bg1"/>
          </a:solidFill>
        </p:spPr>
        <p:txBody>
          <a:bodyPr anchor="ctr">
            <a:normAutofit fontScale="92500" lnSpcReduction="20000"/>
          </a:bodyPr>
          <a:lstStyle/>
          <a:p>
            <a:pPr marL="0" indent="0" defTabSz="813816">
              <a:lnSpc>
                <a:spcPct val="120000"/>
              </a:lnSpc>
              <a:spcBef>
                <a:spcPts val="0"/>
              </a:spcBef>
              <a:buNone/>
            </a:pPr>
            <a:r>
              <a:rPr lang="en-US" sz="2500" kern="1200" dirty="0">
                <a:solidFill>
                  <a:schemeClr val="tx1"/>
                </a:solidFill>
                <a:latin typeface="Arial" panose="020B0604020202020204" pitchFamily="34" charset="0"/>
                <a:ea typeface="+mn-ea"/>
                <a:cs typeface="Arial" panose="020B0604020202020204" pitchFamily="34" charset="0"/>
              </a:rPr>
              <a:t>MVNU, through the Office of Civil Rights, </a:t>
            </a:r>
            <a:r>
              <a:rPr lang="en-US" sz="2500" b="1" kern="1200" dirty="0">
                <a:solidFill>
                  <a:schemeClr val="tx1"/>
                </a:solidFill>
                <a:latin typeface="Arial" panose="020B0604020202020204" pitchFamily="34" charset="0"/>
                <a:ea typeface="+mn-ea"/>
                <a:cs typeface="Arial" panose="020B0604020202020204" pitchFamily="34" charset="0"/>
              </a:rPr>
              <a:t>supports pregnant students, faculty, and staff so they can achieve academic and work success</a:t>
            </a:r>
            <a:r>
              <a:rPr lang="en-US" sz="2500" kern="1200" dirty="0">
                <a:solidFill>
                  <a:schemeClr val="tx1"/>
                </a:solidFill>
                <a:latin typeface="Arial" panose="020B0604020202020204" pitchFamily="34" charset="0"/>
                <a:ea typeface="+mn-ea"/>
                <a:cs typeface="Arial" panose="020B0604020202020204" pitchFamily="34" charset="0"/>
              </a:rPr>
              <a:t> while pregnant, recovering from birth of a child, caring for a newborn, and nursing an infant. The applicable federal laws pertaining to pregnancy at MNVU are stated below:</a:t>
            </a:r>
          </a:p>
          <a:p>
            <a:pPr marL="0" indent="0" defTabSz="813816">
              <a:lnSpc>
                <a:spcPct val="120000"/>
              </a:lnSpc>
              <a:spcBef>
                <a:spcPts val="0"/>
              </a:spcBef>
              <a:buNone/>
            </a:pPr>
            <a:endParaRPr lang="en-US" sz="2000" kern="1200" dirty="0">
              <a:solidFill>
                <a:schemeClr val="tx1"/>
              </a:solidFill>
              <a:latin typeface="Arial" panose="020B0604020202020204" pitchFamily="34" charset="0"/>
              <a:ea typeface="+mn-ea"/>
              <a:cs typeface="Arial" panose="020B0604020202020204" pitchFamily="34" charset="0"/>
            </a:endParaRP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IX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VII</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ADA</a:t>
            </a:r>
            <a:r>
              <a:rPr lang="en-US" sz="2000" kern="1200" dirty="0">
                <a:solidFill>
                  <a:schemeClr val="tx1"/>
                </a:solidFill>
                <a:latin typeface="Arial" panose="020B0604020202020204" pitchFamily="34" charset="0"/>
                <a:ea typeface="+mn-ea"/>
                <a:cs typeface="Arial" panose="020B0604020202020204" pitchFamily="34" charset="0"/>
              </a:rPr>
              <a:t>/</a:t>
            </a:r>
            <a:r>
              <a:rPr lang="en-US" sz="2000" b="1" kern="1200" dirty="0">
                <a:solidFill>
                  <a:schemeClr val="tx1"/>
                </a:solidFill>
                <a:latin typeface="Arial" panose="020B0604020202020204" pitchFamily="34" charset="0"/>
                <a:ea typeface="+mn-ea"/>
                <a:cs typeface="Arial" panose="020B0604020202020204" pitchFamily="34" charset="0"/>
              </a:rPr>
              <a:t>Section 504</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Pregnancy Discrimination Act </a:t>
            </a:r>
            <a:r>
              <a:rPr lang="en-US" sz="2000" kern="1200" dirty="0">
                <a:solidFill>
                  <a:schemeClr val="tx1"/>
                </a:solidFill>
                <a:latin typeface="Arial" panose="020B0604020202020204" pitchFamily="34" charset="0"/>
                <a:ea typeface="+mn-ea"/>
                <a:cs typeface="Arial" panose="020B0604020202020204" pitchFamily="34" charset="0"/>
              </a:rPr>
              <a:t>prohibits discrimination on the basis of pregnancy, childbirth, or related medical conditions.</a:t>
            </a:r>
          </a:p>
          <a:p>
            <a:endParaRPr lang="en-US" sz="1500" dirty="0"/>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3033" y="1087316"/>
            <a:ext cx="2128490" cy="2128490"/>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4126" y="3629698"/>
            <a:ext cx="2140986" cy="2140986"/>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2696" y="109489"/>
            <a:ext cx="1744238" cy="1744238"/>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338848" y="1853727"/>
            <a:ext cx="2371933" cy="400110"/>
          </a:xfrm>
          <a:prstGeom prst="rect">
            <a:avLst/>
          </a:prstGeom>
          <a:solidFill>
            <a:srgbClr val="00B0F0"/>
          </a:solidFill>
        </p:spPr>
        <p:txBody>
          <a:bodyPr wrap="square">
            <a:spAutoFit/>
          </a:bodyPr>
          <a:lstStyle/>
          <a:p>
            <a:pPr algn="ctr" defTabSz="813816">
              <a:spcAft>
                <a:spcPts val="600"/>
              </a:spcAft>
            </a:pPr>
            <a:r>
              <a:rPr lang="en-US" sz="2000" b="1" kern="1200" dirty="0">
                <a:solidFill>
                  <a:schemeClr val="bg1"/>
                </a:solidFill>
                <a:latin typeface="Baguet Script" pitchFamily="2" charset="77"/>
                <a:ea typeface="+mn-ea"/>
                <a:cs typeface="+mn-cs"/>
              </a:rPr>
              <a:t>Be a Good Neighbor</a:t>
            </a:r>
            <a:endParaRPr lang="en-US" sz="2000" b="1" dirty="0">
              <a:solidFill>
                <a:schemeClr val="bg1"/>
              </a:solidFill>
              <a:latin typeface="Baguet Script" pitchFamily="2" charset="77"/>
            </a:endParaRPr>
          </a:p>
        </p:txBody>
      </p:sp>
    </p:spTree>
    <p:extLst>
      <p:ext uri="{BB962C8B-B14F-4D97-AF65-F5344CB8AC3E}">
        <p14:creationId xmlns:p14="http://schemas.microsoft.com/office/powerpoint/2010/main" val="3888112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733172" y="1418231"/>
            <a:ext cx="3296131" cy="4243504"/>
          </a:xfrm>
        </p:spPr>
        <p:txBody>
          <a:bodyPr anchor="b">
            <a:noAutofit/>
          </a:bodyPr>
          <a:lstStyle/>
          <a:p>
            <a:pPr algn="r" defTabSz="822960"/>
            <a:r>
              <a:rPr lang="en-US" sz="2880" b="1" kern="1200" cap="all" dirty="0">
                <a:solidFill>
                  <a:srgbClr val="FFFF00"/>
                </a:solidFill>
                <a:latin typeface="DINbekBold"/>
                <a:ea typeface="+mj-ea"/>
                <a:cs typeface="+mj-cs"/>
              </a:rPr>
              <a:t>PREGNANCY ACCOMMODATIONS </a:t>
            </a:r>
            <a:r>
              <a:rPr lang="en-US" sz="2880" kern="1200" cap="all" dirty="0">
                <a:solidFill>
                  <a:srgbClr val="FFFFFF"/>
                </a:solidFill>
                <a:latin typeface="DINbekBold"/>
                <a:ea typeface="+mj-ea"/>
                <a:cs typeface="+mj-cs"/>
              </a:rPr>
              <a:t>AND RELATED CONDITIONS FOR STUDENTS AND EMPLOYEES</a:t>
            </a:r>
            <a:br>
              <a:rPr lang="en-US" sz="3150" kern="1200" cap="all" dirty="0">
                <a:solidFill>
                  <a:srgbClr val="FFFFFF"/>
                </a:solidFill>
                <a:latin typeface="DINbekBold"/>
                <a:ea typeface="+mj-ea"/>
                <a:cs typeface="+mj-cs"/>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241" y="4989125"/>
            <a:ext cx="1389895" cy="1389895"/>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69" y="4410932"/>
            <a:ext cx="1389895" cy="1389895"/>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1752" y="6677"/>
            <a:ext cx="1693146" cy="1693146"/>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232161" y="1706071"/>
            <a:ext cx="2418620" cy="400110"/>
          </a:xfrm>
          <a:prstGeom prst="rect">
            <a:avLst/>
          </a:prstGeom>
          <a:solidFill>
            <a:srgbClr val="00B0F0"/>
          </a:solidFill>
        </p:spPr>
        <p:txBody>
          <a:bodyPr wrap="square">
            <a:spAutoFit/>
          </a:bodyPr>
          <a:lstStyle/>
          <a:p>
            <a:pPr algn="ctr" defTabSz="822960">
              <a:spcAft>
                <a:spcPts val="600"/>
              </a:spcAft>
            </a:pPr>
            <a:r>
              <a:rPr lang="en-US" sz="2000" b="1" kern="1200" dirty="0">
                <a:solidFill>
                  <a:schemeClr val="bg1"/>
                </a:solidFill>
                <a:latin typeface="Baguet Script" pitchFamily="2" charset="77"/>
                <a:ea typeface="+mn-ea"/>
                <a:cs typeface="+mn-cs"/>
              </a:rPr>
              <a:t>Be a Good Neighbor</a:t>
            </a:r>
            <a:endParaRPr lang="en-US" sz="2000" b="1" dirty="0">
              <a:solidFill>
                <a:schemeClr val="bg1"/>
              </a:solidFill>
              <a:latin typeface="Baguet Script" pitchFamily="2" charset="77"/>
            </a:endParaRPr>
          </a:p>
        </p:txBody>
      </p:sp>
      <p:sp>
        <p:nvSpPr>
          <p:cNvPr id="13" name="TextBox 12">
            <a:extLst>
              <a:ext uri="{FF2B5EF4-FFF2-40B4-BE49-F238E27FC236}">
                <a16:creationId xmlns:a16="http://schemas.microsoft.com/office/drawing/2014/main" id="{F7DA0452-9165-0D06-37DC-0E95DCA43B3C}"/>
              </a:ext>
            </a:extLst>
          </p:cNvPr>
          <p:cNvSpPr txBox="1"/>
          <p:nvPr/>
        </p:nvSpPr>
        <p:spPr>
          <a:xfrm>
            <a:off x="4231625" y="227908"/>
            <a:ext cx="5570082" cy="6401753"/>
          </a:xfrm>
          <a:prstGeom prst="rect">
            <a:avLst/>
          </a:prstGeom>
          <a:solidFill>
            <a:schemeClr val="bg1"/>
          </a:solidFill>
          <a:ln w="57150">
            <a:solidFill>
              <a:schemeClr val="accent6">
                <a:lumMod val="50000"/>
              </a:schemeClr>
            </a:solidFill>
          </a:ln>
        </p:spPr>
        <p:txBody>
          <a:bodyPr wrap="square" rtlCol="0">
            <a:spAutoFit/>
          </a:bodyPr>
          <a:lstStyle/>
          <a:p>
            <a:pPr defTabSz="822960">
              <a:spcAft>
                <a:spcPts val="600"/>
              </a:spcAft>
            </a:pPr>
            <a:endParaRPr lang="en-US" sz="800" b="1" kern="1200" dirty="0">
              <a:solidFill>
                <a:schemeClr val="tx1"/>
              </a:solidFill>
              <a:highlight>
                <a:srgbClr val="FFFF00"/>
              </a:highlight>
              <a:latin typeface="+mn-lt"/>
              <a:ea typeface="+mn-ea"/>
              <a:cs typeface="Times New Roman" panose="02020603050405020304" pitchFamily="18" charset="0"/>
            </a:endParaRPr>
          </a:p>
          <a:p>
            <a:pPr defTabSz="822960">
              <a:spcAft>
                <a:spcPts val="600"/>
              </a:spcAft>
            </a:pPr>
            <a:r>
              <a:rPr lang="en-US" b="1" kern="1200" dirty="0">
                <a:solidFill>
                  <a:schemeClr val="tx1"/>
                </a:solidFill>
                <a:highlight>
                  <a:srgbClr val="FFFF00"/>
                </a:highlight>
                <a:latin typeface="+mn-lt"/>
                <a:ea typeface="+mn-ea"/>
                <a:cs typeface="Times New Roman" panose="02020603050405020304" pitchFamily="18" charset="0"/>
              </a:rPr>
              <a:t>TITLE IX ADJUSTMENTS </a:t>
            </a:r>
          </a:p>
          <a:p>
            <a:pPr defTabSz="822960">
              <a:spcAft>
                <a:spcPts val="600"/>
              </a:spcAft>
            </a:pPr>
            <a:endParaRPr lang="en-US" kern="1200" dirty="0">
              <a:solidFill>
                <a:schemeClr val="tx1"/>
              </a:solidFill>
              <a:latin typeface="+mn-lt"/>
              <a:ea typeface="+mn-ea"/>
              <a:cs typeface="Times New Roman" panose="02020603050405020304" pitchFamily="18" charset="0"/>
            </a:endParaRPr>
          </a:p>
          <a:p>
            <a:pPr defTabSz="822960">
              <a:spcAft>
                <a:spcPts val="600"/>
              </a:spcAft>
            </a:pPr>
            <a:r>
              <a:rPr lang="en-US" sz="1600" kern="1200" dirty="0">
                <a:solidFill>
                  <a:schemeClr val="tx1"/>
                </a:solidFill>
                <a:latin typeface="+mn-lt"/>
                <a:ea typeface="+mn-ea"/>
                <a:cs typeface="Times New Roman" panose="02020603050405020304" pitchFamily="18" charset="0"/>
              </a:rPr>
              <a:t>Adjustments are time-limited for the period of the documented “medical necessity” per Title IX.  They refer to options during and after pregnancy that provide for equitable access and ability to fully participate in academic programs, activities, practicums/field placements, and athletics. </a:t>
            </a:r>
          </a:p>
          <a:p>
            <a:pPr defTabSz="822960">
              <a:spcAft>
                <a:spcPts val="600"/>
              </a:spcAft>
            </a:pPr>
            <a:r>
              <a:rPr lang="en-US" sz="1600" kern="1200" dirty="0">
                <a:solidFill>
                  <a:schemeClr val="tx1"/>
                </a:solidFill>
                <a:latin typeface="+mn-lt"/>
                <a:ea typeface="+mn-ea"/>
                <a:cs typeface="Times New Roman" panose="02020603050405020304" pitchFamily="18" charset="0"/>
              </a:rPr>
              <a:t>Adjustments extend to parenting and primary caretaker of infant, and may include conditions arising from pregnancy, complicating pregnancy or resultant from pregnancy that might not otherwise be considered a disability/condition. </a:t>
            </a:r>
          </a:p>
          <a:p>
            <a:pPr defTabSz="822960">
              <a:spcAft>
                <a:spcPts val="600"/>
              </a:spcAft>
            </a:pPr>
            <a:endParaRPr lang="en-US" b="1" kern="1200" dirty="0">
              <a:solidFill>
                <a:schemeClr val="tx1"/>
              </a:solidFill>
              <a:latin typeface="+mn-lt"/>
              <a:ea typeface="+mn-ea"/>
              <a:cs typeface="+mn-cs"/>
            </a:endParaRPr>
          </a:p>
          <a:p>
            <a:pPr defTabSz="822960">
              <a:spcAft>
                <a:spcPts val="600"/>
              </a:spcAft>
            </a:pPr>
            <a:r>
              <a:rPr lang="en-US" b="1" kern="1200" dirty="0">
                <a:solidFill>
                  <a:schemeClr val="tx1"/>
                </a:solidFill>
                <a:highlight>
                  <a:srgbClr val="FFFF00"/>
                </a:highlight>
                <a:latin typeface="+mn-lt"/>
                <a:ea typeface="+mn-ea"/>
                <a:cs typeface="+mn-cs"/>
              </a:rPr>
              <a:t>ADA/504 ACCOMMODATIONS </a:t>
            </a:r>
          </a:p>
          <a:p>
            <a:pPr defTabSz="822960">
              <a:spcAft>
                <a:spcPts val="600"/>
              </a:spcAft>
            </a:pPr>
            <a:endParaRPr lang="en-US" kern="1200" dirty="0">
              <a:solidFill>
                <a:schemeClr val="tx1"/>
              </a:solidFill>
              <a:latin typeface="+mn-lt"/>
              <a:ea typeface="+mn-ea"/>
              <a:cs typeface="+mn-cs"/>
            </a:endParaRPr>
          </a:p>
          <a:p>
            <a:pPr defTabSz="822960">
              <a:spcAft>
                <a:spcPts val="600"/>
              </a:spcAft>
            </a:pPr>
            <a:r>
              <a:rPr lang="en-US" sz="1600" kern="1200" dirty="0">
                <a:solidFill>
                  <a:schemeClr val="tx1"/>
                </a:solidFill>
                <a:latin typeface="+mn-lt"/>
                <a:ea typeface="+mn-ea"/>
                <a:cs typeface="+mn-cs"/>
              </a:rPr>
              <a:t>Accommodations require the presence of a “qualified” disability and/or condition per ADA/504. Pregnancy, alone, is not a disability. Pregnancy may be considered a temporary disability in certain circumstances under Section 504, or it may be considered a disability when one or more impairments related to pregnancy are present OR when a condition arising from pregnancy becomes long-lasting (i.e.: postpartum depression or gestational diabetes that becomes Type II) under ADA. </a:t>
            </a:r>
          </a:p>
        </p:txBody>
      </p:sp>
      <p:sp>
        <p:nvSpPr>
          <p:cNvPr id="15" name="TextBox 14">
            <a:extLst>
              <a:ext uri="{FF2B5EF4-FFF2-40B4-BE49-F238E27FC236}">
                <a16:creationId xmlns:a16="http://schemas.microsoft.com/office/drawing/2014/main" id="{79EB5BF8-647F-E2F9-B8FA-E8EF66A936B4}"/>
              </a:ext>
            </a:extLst>
          </p:cNvPr>
          <p:cNvSpPr txBox="1"/>
          <p:nvPr/>
        </p:nvSpPr>
        <p:spPr>
          <a:xfrm>
            <a:off x="10074088" y="524913"/>
            <a:ext cx="1673099" cy="5807744"/>
          </a:xfrm>
          <a:prstGeom prst="rect">
            <a:avLst/>
          </a:prstGeom>
          <a:solidFill>
            <a:schemeClr val="accent1">
              <a:lumMod val="60000"/>
              <a:lumOff val="40000"/>
            </a:schemeClr>
          </a:solidFill>
          <a:ln w="57150">
            <a:solidFill>
              <a:srgbClr val="002060"/>
            </a:solidFill>
          </a:ln>
        </p:spPr>
        <p:txBody>
          <a:bodyPr wrap="square" rtlCol="0">
            <a:spAutoFit/>
          </a:bodyPr>
          <a:lstStyle/>
          <a:p>
            <a:pPr algn="ctr" defTabSz="822960">
              <a:spcAft>
                <a:spcPts val="600"/>
              </a:spcAft>
            </a:pPr>
            <a:r>
              <a:rPr lang="en-US" sz="1620" b="1" kern="1200" dirty="0">
                <a:solidFill>
                  <a:schemeClr val="tx1"/>
                </a:solidFill>
                <a:latin typeface="Abadi MT Condensed Light" panose="020B0306030101010103" pitchFamily="34" charset="77"/>
                <a:ea typeface="+mn-ea"/>
                <a:cs typeface="+mn-cs"/>
              </a:rPr>
              <a:t>SUPPORTS</a:t>
            </a:r>
            <a:r>
              <a:rPr lang="en-US" sz="1620" kern="1200" dirty="0">
                <a:solidFill>
                  <a:schemeClr val="tx1"/>
                </a:solidFill>
                <a:latin typeface="Abadi MT Condensed Light" panose="020B0306030101010103" pitchFamily="34" charset="77"/>
                <a:ea typeface="+mn-ea"/>
                <a:cs typeface="+mn-cs"/>
              </a:rPr>
              <a:t> </a:t>
            </a:r>
          </a:p>
          <a:p>
            <a:pPr algn="ctr" defTabSz="822960">
              <a:spcAft>
                <a:spcPts val="600"/>
              </a:spcAft>
            </a:pPr>
            <a:endParaRPr lang="en-US" sz="1620" kern="1200" dirty="0">
              <a:solidFill>
                <a:schemeClr val="tx1"/>
              </a:solidFill>
              <a:latin typeface="Abadi MT Condensed Light" panose="020B0306030101010103" pitchFamily="34" charset="77"/>
              <a:ea typeface="+mn-ea"/>
              <a:cs typeface="+mn-cs"/>
            </a:endParaRPr>
          </a:p>
          <a:p>
            <a:pPr defTabSz="822960">
              <a:spcAft>
                <a:spcPts val="600"/>
              </a:spcAft>
            </a:pPr>
            <a:r>
              <a:rPr lang="en-US" sz="1620" kern="1200" dirty="0">
                <a:solidFill>
                  <a:schemeClr val="bg1"/>
                </a:solidFill>
                <a:latin typeface="Abadi MT Condensed Light" panose="020B0306030101010103" pitchFamily="34" charset="77"/>
                <a:ea typeface="+mn-ea"/>
                <a:cs typeface="+mn-cs"/>
              </a:rPr>
              <a:t>Extended deadlines Flexible exam scheduling</a:t>
            </a:r>
            <a:br>
              <a:rPr lang="en-US" sz="1620" kern="1200" dirty="0">
                <a:solidFill>
                  <a:schemeClr val="bg1"/>
                </a:solidFill>
                <a:latin typeface="Abadi MT Condensed Light" panose="020B0306030101010103" pitchFamily="34" charset="77"/>
                <a:ea typeface="+mn-ea"/>
                <a:cs typeface="+mn-cs"/>
              </a:rPr>
            </a:br>
            <a:r>
              <a:rPr lang="en-US" sz="1620" kern="1200" dirty="0">
                <a:solidFill>
                  <a:schemeClr val="bg1"/>
                </a:solidFill>
                <a:latin typeface="Abadi MT Condensed Light" panose="020B0306030101010103" pitchFamily="34" charset="77"/>
                <a:ea typeface="+mn-ea"/>
                <a:cs typeface="+mn-cs"/>
              </a:rPr>
              <a:t>Excused absences</a:t>
            </a:r>
            <a:br>
              <a:rPr lang="en-US" sz="1620" kern="1200" dirty="0">
                <a:solidFill>
                  <a:schemeClr val="bg1"/>
                </a:solidFill>
                <a:latin typeface="Abadi MT Condensed Light" panose="020B0306030101010103" pitchFamily="34" charset="77"/>
                <a:ea typeface="+mn-ea"/>
                <a:cs typeface="+mn-cs"/>
              </a:rPr>
            </a:br>
            <a:r>
              <a:rPr lang="en-US" sz="1620" kern="1200" dirty="0">
                <a:solidFill>
                  <a:schemeClr val="bg1"/>
                </a:solidFill>
                <a:latin typeface="Abadi MT Condensed Light" panose="020B0306030101010103" pitchFamily="34" charset="77"/>
                <a:ea typeface="+mn-ea"/>
                <a:cs typeface="+mn-cs"/>
              </a:rPr>
              <a:t>Grades of incomplete</a:t>
            </a:r>
            <a:br>
              <a:rPr lang="en-US" sz="1620" kern="1200" dirty="0">
                <a:solidFill>
                  <a:schemeClr val="bg1"/>
                </a:solidFill>
                <a:latin typeface="Abadi MT Condensed Light" panose="020B0306030101010103" pitchFamily="34" charset="77"/>
                <a:ea typeface="+mn-ea"/>
                <a:cs typeface="+mn-cs"/>
              </a:rPr>
            </a:br>
            <a:r>
              <a:rPr lang="en-US" sz="1620" kern="1200" dirty="0">
                <a:solidFill>
                  <a:schemeClr val="bg1"/>
                </a:solidFill>
                <a:latin typeface="Abadi MT Condensed Light" panose="020B0306030101010103" pitchFamily="34" charset="77"/>
                <a:ea typeface="+mn-ea"/>
                <a:cs typeface="+mn-cs"/>
              </a:rPr>
              <a:t>Temporary parking in a closer location </a:t>
            </a:r>
          </a:p>
          <a:p>
            <a:pPr defTabSz="822960">
              <a:spcAft>
                <a:spcPts val="600"/>
              </a:spcAft>
            </a:pPr>
            <a:r>
              <a:rPr lang="en-US" sz="1620" kern="1200" dirty="0">
                <a:solidFill>
                  <a:schemeClr val="bg1"/>
                </a:solidFill>
                <a:latin typeface="Abadi MT Condensed Light" panose="020B0306030101010103" pitchFamily="34" charset="77"/>
                <a:ea typeface="+mn-ea"/>
                <a:cs typeface="+mn-cs"/>
              </a:rPr>
              <a:t>Breaks for nursing/pumping </a:t>
            </a:r>
            <a:br>
              <a:rPr lang="en-US" sz="1620" kern="1200" dirty="0">
                <a:solidFill>
                  <a:schemeClr val="bg1"/>
                </a:solidFill>
                <a:latin typeface="Abadi MT Condensed Light" panose="020B0306030101010103" pitchFamily="34" charset="77"/>
                <a:ea typeface="+mn-ea"/>
                <a:cs typeface="+mn-cs"/>
              </a:rPr>
            </a:br>
            <a:r>
              <a:rPr lang="en-US" sz="1620" kern="1200" dirty="0">
                <a:solidFill>
                  <a:schemeClr val="bg1"/>
                </a:solidFill>
                <a:latin typeface="Abadi MT Condensed Light" panose="020B0306030101010103" pitchFamily="34" charset="77"/>
                <a:ea typeface="+mn-ea"/>
                <a:cs typeface="+mn-cs"/>
              </a:rPr>
              <a:t>Job modifications, including reassignment to others of non-essential duties</a:t>
            </a:r>
            <a:br>
              <a:rPr lang="en-US" sz="1620" kern="1200" dirty="0">
                <a:solidFill>
                  <a:schemeClr val="bg1"/>
                </a:solidFill>
                <a:latin typeface="Abadi MT Condensed Light" panose="020B0306030101010103" pitchFamily="34" charset="77"/>
                <a:ea typeface="+mn-ea"/>
                <a:cs typeface="+mn-cs"/>
              </a:rPr>
            </a:br>
            <a:r>
              <a:rPr lang="en-US" sz="1620" kern="1200" dirty="0">
                <a:solidFill>
                  <a:schemeClr val="bg1"/>
                </a:solidFill>
                <a:latin typeface="Abadi MT Condensed Light" panose="020B0306030101010103" pitchFamily="34" charset="77"/>
                <a:ea typeface="+mn-ea"/>
                <a:cs typeface="+mn-cs"/>
              </a:rPr>
              <a:t>Modified work schedule</a:t>
            </a:r>
            <a:br>
              <a:rPr lang="en-US" sz="1620" kern="1200" dirty="0">
                <a:solidFill>
                  <a:schemeClr val="bg1"/>
                </a:solidFill>
                <a:latin typeface="Abadi MT Condensed Light" panose="020B0306030101010103" pitchFamily="34" charset="77"/>
                <a:ea typeface="+mn-ea"/>
                <a:cs typeface="+mn-cs"/>
              </a:rPr>
            </a:br>
            <a:r>
              <a:rPr lang="en-US" sz="1620" kern="1200" dirty="0">
                <a:solidFill>
                  <a:schemeClr val="bg1"/>
                </a:solidFill>
                <a:latin typeface="Abadi MT Condensed Light" panose="020B0306030101010103" pitchFamily="34" charset="77"/>
                <a:ea typeface="+mn-ea"/>
                <a:cs typeface="+mn-cs"/>
              </a:rPr>
              <a:t>Leave of absence  Temporary assignment to a light duty position</a:t>
            </a:r>
            <a:endParaRPr lang="en-US" sz="1800" dirty="0">
              <a:solidFill>
                <a:schemeClr val="bg1"/>
              </a:solidFill>
              <a:effectLst/>
              <a:latin typeface="Abadi MT Condensed Light" panose="020B0306030101010103" pitchFamily="34" charset="77"/>
            </a:endParaRPr>
          </a:p>
        </p:txBody>
      </p:sp>
    </p:spTree>
    <p:extLst>
      <p:ext uri="{BB962C8B-B14F-4D97-AF65-F5344CB8AC3E}">
        <p14:creationId xmlns:p14="http://schemas.microsoft.com/office/powerpoint/2010/main" val="2760628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64435B-FAAD-2B42-29BA-6F60583CD1DC}"/>
              </a:ext>
            </a:extLst>
          </p:cNvPr>
          <p:cNvSpPr txBox="1"/>
          <p:nvPr/>
        </p:nvSpPr>
        <p:spPr>
          <a:xfrm>
            <a:off x="579953" y="514888"/>
            <a:ext cx="2565492" cy="3236508"/>
          </a:xfrm>
          <a:prstGeom prst="rect">
            <a:avLst/>
          </a:prstGeom>
        </p:spPr>
        <p:txBody>
          <a:bodyPr vert="horz" lIns="91440" tIns="45720" rIns="91440" bIns="45720" rtlCol="0" anchor="b">
            <a:normAutofit/>
          </a:bodyPr>
          <a:lstStyle/>
          <a:p>
            <a:pPr algn="r" defTabSz="822960">
              <a:lnSpc>
                <a:spcPct val="90000"/>
              </a:lnSpc>
              <a:spcBef>
                <a:spcPct val="0"/>
              </a:spcBef>
              <a:spcAft>
                <a:spcPts val="540"/>
              </a:spcAft>
            </a:pPr>
            <a:r>
              <a:rPr lang="en-US" sz="4860" b="1" i="1" kern="1200" dirty="0">
                <a:solidFill>
                  <a:srgbClr val="FFFFFF"/>
                </a:solidFill>
                <a:latin typeface="+mj-lt"/>
                <a:ea typeface="+mj-ea"/>
                <a:cs typeface="+mj-cs"/>
              </a:rPr>
              <a:t>ADA / Section 504</a:t>
            </a: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481929" y="456986"/>
            <a:ext cx="4314421" cy="5943600"/>
          </a:xfrm>
          <a:solidFill>
            <a:schemeClr val="accent1">
              <a:lumMod val="40000"/>
              <a:lumOff val="60000"/>
            </a:schemeClr>
          </a:solidFill>
          <a:ln w="76200">
            <a:solidFill>
              <a:schemeClr val="accent6">
                <a:lumMod val="50000"/>
              </a:schemeClr>
            </a:solidFill>
          </a:ln>
        </p:spPr>
        <p:txBody>
          <a:bodyPr vert="horz" lIns="91440" tIns="45720" rIns="91440" bIns="45720" rtlCol="0" anchor="ctr">
            <a:normAutofit/>
          </a:bodyPr>
          <a:lstStyle/>
          <a:p>
            <a:pPr marL="0" indent="0" defTabSz="822960">
              <a:spcBef>
                <a:spcPts val="900"/>
              </a:spcBef>
              <a:buNone/>
            </a:pPr>
            <a:r>
              <a:rPr lang="en-US" sz="2520" b="1" kern="1200" dirty="0">
                <a:solidFill>
                  <a:schemeClr val="tx1"/>
                </a:solidFill>
                <a:latin typeface="+mn-lt"/>
                <a:ea typeface="+mn-ea"/>
                <a:cs typeface="+mn-cs"/>
              </a:rPr>
              <a:t>MVNU prohibits discrimination and harassment on the </a:t>
            </a:r>
            <a:r>
              <a:rPr lang="en-US" sz="2520" b="1" kern="1200" dirty="0">
                <a:solidFill>
                  <a:schemeClr val="accent1">
                    <a:lumMod val="75000"/>
                  </a:schemeClr>
                </a:solidFill>
                <a:latin typeface="+mn-lt"/>
                <a:ea typeface="+mn-ea"/>
                <a:cs typeface="+mn-cs"/>
              </a:rPr>
              <a:t>basis of disability.</a:t>
            </a:r>
          </a:p>
          <a:p>
            <a:pPr marL="0" indent="0" defTabSz="822960">
              <a:spcBef>
                <a:spcPts val="900"/>
              </a:spcBef>
              <a:buNone/>
            </a:pPr>
            <a:r>
              <a:rPr lang="en-US" sz="2520" b="1" kern="1200" dirty="0">
                <a:solidFill>
                  <a:schemeClr val="tx1"/>
                </a:solidFill>
                <a:latin typeface="+mn-lt"/>
                <a:ea typeface="+mn-ea"/>
                <a:cs typeface="+mn-cs"/>
              </a:rPr>
              <a:t>It is covered in the Civil Rights Policy </a:t>
            </a:r>
            <a:r>
              <a:rPr lang="en-US" sz="2520" b="1" i="1" kern="1200" dirty="0">
                <a:solidFill>
                  <a:schemeClr val="tx1"/>
                </a:solidFill>
                <a:latin typeface="+mn-lt"/>
                <a:ea typeface="+mn-ea"/>
                <a:cs typeface="+mn-cs"/>
              </a:rPr>
              <a:t>Resolving Complaints under the  Disabilities Act and the Rehabilitation Act of 1973. </a:t>
            </a:r>
          </a:p>
          <a:p>
            <a:pPr marL="0" indent="-205740" defTabSz="822960">
              <a:spcBef>
                <a:spcPts val="900"/>
              </a:spcBef>
            </a:pPr>
            <a:endParaRPr lang="en-US" sz="1440" kern="1200" dirty="0">
              <a:solidFill>
                <a:schemeClr val="tx1"/>
              </a:solidFill>
              <a:latin typeface="+mn-lt"/>
              <a:ea typeface="+mn-ea"/>
              <a:cs typeface="+mn-cs"/>
            </a:endParaRPr>
          </a:p>
          <a:p>
            <a:pPr marL="0" indent="-205740" defTabSz="822960">
              <a:spcBef>
                <a:spcPts val="900"/>
              </a:spcBef>
            </a:pPr>
            <a:r>
              <a:rPr lang="en-US" sz="1800" b="1" u="sng" kern="1200" dirty="0">
                <a:solidFill>
                  <a:schemeClr val="tx1"/>
                </a:solidFill>
                <a:latin typeface="+mn-lt"/>
                <a:ea typeface="+mn-ea"/>
                <a:cs typeface="+mn-cs"/>
              </a:rPr>
              <a:t>STUDENTS</a:t>
            </a:r>
            <a:r>
              <a:rPr lang="en-US" sz="1800" b="1" kern="1200" dirty="0">
                <a:solidFill>
                  <a:schemeClr val="tx1"/>
                </a:solidFill>
                <a:latin typeface="+mn-lt"/>
                <a:ea typeface="+mn-ea"/>
                <a:cs typeface="+mn-cs"/>
              </a:rPr>
              <a:t>:  </a:t>
            </a:r>
            <a:r>
              <a:rPr lang="en-US" sz="1800" kern="1200" dirty="0">
                <a:solidFill>
                  <a:schemeClr val="tx1"/>
                </a:solidFill>
                <a:latin typeface="+mn-lt"/>
                <a:ea typeface="+mn-ea"/>
                <a:cs typeface="+mn-cs"/>
              </a:rPr>
              <a:t>Further information is available on MVNU’s Accessibility Student Policy webpage.</a:t>
            </a:r>
          </a:p>
          <a:p>
            <a:pPr marL="0" indent="-205740" defTabSz="822960">
              <a:spcBef>
                <a:spcPts val="900"/>
              </a:spcBef>
            </a:pPr>
            <a:endParaRPr lang="en-US" sz="1800" kern="1200" dirty="0">
              <a:solidFill>
                <a:schemeClr val="tx1"/>
              </a:solidFill>
              <a:latin typeface="+mn-lt"/>
              <a:ea typeface="+mn-ea"/>
              <a:cs typeface="+mn-cs"/>
            </a:endParaRPr>
          </a:p>
          <a:p>
            <a:pPr marL="0" indent="-205740" defTabSz="822960">
              <a:spcBef>
                <a:spcPts val="900"/>
              </a:spcBef>
            </a:pPr>
            <a:r>
              <a:rPr lang="en-US" sz="1800" b="1" u="sng" kern="1200" dirty="0">
                <a:solidFill>
                  <a:schemeClr val="tx1"/>
                </a:solidFill>
                <a:latin typeface="+mn-lt"/>
                <a:ea typeface="+mn-ea"/>
                <a:cs typeface="+mn-cs"/>
              </a:rPr>
              <a:t>EMPLOYEES:</a:t>
            </a:r>
            <a:r>
              <a:rPr lang="en-US" sz="1800" b="1" kern="1200" dirty="0">
                <a:solidFill>
                  <a:schemeClr val="tx1"/>
                </a:solidFill>
                <a:latin typeface="+mn-lt"/>
                <a:ea typeface="+mn-ea"/>
                <a:cs typeface="+mn-cs"/>
              </a:rPr>
              <a:t>   </a:t>
            </a:r>
            <a:r>
              <a:rPr lang="en-US" sz="1800" kern="1200" dirty="0">
                <a:solidFill>
                  <a:schemeClr val="tx1"/>
                </a:solidFill>
                <a:latin typeface="+mn-lt"/>
                <a:ea typeface="+mn-ea"/>
                <a:cs typeface="+mn-cs"/>
              </a:rPr>
              <a:t>Appropriate handbooks.</a:t>
            </a:r>
          </a:p>
          <a:p>
            <a:pPr marL="0" indent="-205740" defTabSz="822960">
              <a:spcBef>
                <a:spcPts val="900"/>
              </a:spcBef>
            </a:pPr>
            <a:endParaRPr lang="en-US" sz="1440" kern="1200" dirty="0">
              <a:solidFill>
                <a:schemeClr val="tx1"/>
              </a:solidFill>
              <a:latin typeface="+mn-lt"/>
              <a:ea typeface="+mn-ea"/>
              <a:cs typeface="+mn-cs"/>
            </a:endParaRPr>
          </a:p>
          <a:p>
            <a:pPr marL="0" indent="0" algn="ctr" defTabSz="822960">
              <a:spcBef>
                <a:spcPts val="900"/>
              </a:spcBef>
              <a:buNone/>
            </a:pPr>
            <a:r>
              <a:rPr lang="en-US" sz="2160" b="1" i="1" kern="1200" dirty="0">
                <a:solidFill>
                  <a:schemeClr val="tx1"/>
                </a:solidFill>
                <a:highlight>
                  <a:srgbClr val="FFFF00"/>
                </a:highlight>
                <a:latin typeface="+mn-lt"/>
                <a:ea typeface="+mn-ea"/>
                <a:cs typeface="+mn-cs"/>
              </a:rPr>
              <a:t>Grievance Procedures</a:t>
            </a:r>
            <a:r>
              <a:rPr lang="en-US" sz="2160" b="1" i="1" kern="1200" dirty="0">
                <a:solidFill>
                  <a:schemeClr val="tx1"/>
                </a:solidFill>
                <a:latin typeface="+mn-lt"/>
                <a:ea typeface="+mn-ea"/>
                <a:cs typeface="+mn-cs"/>
              </a:rPr>
              <a:t> </a:t>
            </a:r>
            <a:r>
              <a:rPr lang="en-US" sz="2160" kern="1200" dirty="0">
                <a:solidFill>
                  <a:schemeClr val="tx1"/>
                </a:solidFill>
                <a:latin typeface="+mn-lt"/>
                <a:ea typeface="+mn-ea"/>
                <a:cs typeface="+mn-cs"/>
              </a:rPr>
              <a:t>are found at </a:t>
            </a:r>
            <a:r>
              <a:rPr lang="en-US" sz="2160" u="sng" kern="1200" dirty="0">
                <a:solidFill>
                  <a:schemeClr val="tx1"/>
                </a:solidFill>
                <a:latin typeface="+mn-lt"/>
                <a:ea typeface="+mn-ea"/>
                <a:cs typeface="+mn-cs"/>
                <a:hlinkClick r:id="rId2"/>
              </a:rPr>
              <a:t>www.mvnu.edu/titleix</a:t>
            </a:r>
            <a:r>
              <a:rPr lang="en-US" sz="2160" kern="1200" dirty="0">
                <a:solidFill>
                  <a:schemeClr val="tx1"/>
                </a:solidFill>
                <a:latin typeface="+mn-lt"/>
                <a:ea typeface="+mn-ea"/>
                <a:cs typeface="+mn-cs"/>
              </a:rPr>
              <a:t>.</a:t>
            </a:r>
            <a:endParaRPr lang="en-US" sz="2400" dirty="0"/>
          </a:p>
        </p:txBody>
      </p:sp>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7884" y="2433821"/>
            <a:ext cx="1492623" cy="1492623"/>
          </a:xfrm>
          <a:prstGeom prst="rect">
            <a:avLst/>
          </a:prstGeom>
        </p:spPr>
      </p:pic>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8503" y="4396615"/>
            <a:ext cx="1602004" cy="1602004"/>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67884" y="470813"/>
            <a:ext cx="1492623" cy="1492623"/>
          </a:xfrm>
          <a:prstGeom prst="rect">
            <a:avLst/>
          </a:prstGeom>
        </p:spPr>
      </p:pic>
      <p:sp>
        <p:nvSpPr>
          <p:cNvPr id="2" name="TextBox 1">
            <a:extLst>
              <a:ext uri="{FF2B5EF4-FFF2-40B4-BE49-F238E27FC236}">
                <a16:creationId xmlns:a16="http://schemas.microsoft.com/office/drawing/2014/main" id="{7B33F534-79F1-27EF-73EF-4EB2B6922EAA}"/>
              </a:ext>
            </a:extLst>
          </p:cNvPr>
          <p:cNvSpPr txBox="1"/>
          <p:nvPr/>
        </p:nvSpPr>
        <p:spPr>
          <a:xfrm>
            <a:off x="1071777" y="4265856"/>
            <a:ext cx="2565493" cy="1082478"/>
          </a:xfrm>
          <a:prstGeom prst="rect">
            <a:avLst/>
          </a:prstGeom>
          <a:solidFill>
            <a:schemeClr val="accent1">
              <a:lumMod val="40000"/>
              <a:lumOff val="60000"/>
            </a:schemeClr>
          </a:solidFill>
          <a:ln w="57150">
            <a:solidFill>
              <a:schemeClr val="bg1"/>
            </a:solidFill>
          </a:ln>
        </p:spPr>
        <p:txBody>
          <a:bodyPr wrap="square" rtlCol="0">
            <a:spAutoFit/>
          </a:bodyPr>
          <a:lstStyle/>
          <a:p>
            <a:pPr algn="ctr" defTabSz="822960">
              <a:spcAft>
                <a:spcPts val="600"/>
              </a:spcAft>
            </a:pPr>
            <a:r>
              <a:rPr lang="en-US" sz="2160" b="1" i="1" kern="1200" dirty="0">
                <a:solidFill>
                  <a:schemeClr val="accent1">
                    <a:lumMod val="75000"/>
                  </a:schemeClr>
                </a:solidFill>
                <a:latin typeface="+mn-lt"/>
                <a:ea typeface="+mn-ea"/>
                <a:cs typeface="+mn-cs"/>
              </a:rPr>
              <a:t>Accommodations are provided under the law.</a:t>
            </a:r>
            <a:endParaRPr lang="en-US" sz="2400" b="1" i="1" dirty="0">
              <a:solidFill>
                <a:schemeClr val="accent1">
                  <a:lumMod val="75000"/>
                </a:schemeClr>
              </a:solidFill>
            </a:endParaRPr>
          </a:p>
        </p:txBody>
      </p:sp>
    </p:spTree>
    <p:extLst>
      <p:ext uri="{BB962C8B-B14F-4D97-AF65-F5344CB8AC3E}">
        <p14:creationId xmlns:p14="http://schemas.microsoft.com/office/powerpoint/2010/main" val="319834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4A0B-F8EB-90DB-3F9E-067065E372B4}"/>
              </a:ext>
            </a:extLst>
          </p:cNvPr>
          <p:cNvSpPr>
            <a:spLocks noGrp="1"/>
          </p:cNvSpPr>
          <p:nvPr>
            <p:ph type="title"/>
          </p:nvPr>
        </p:nvSpPr>
        <p:spPr>
          <a:solidFill>
            <a:srgbClr val="002060"/>
          </a:solidFill>
        </p:spPr>
        <p:txBody>
          <a:bodyPr>
            <a:normAutofit/>
          </a:bodyPr>
          <a:lstStyle/>
          <a:p>
            <a:r>
              <a:rPr lang="en-US" sz="4800" dirty="0">
                <a:solidFill>
                  <a:schemeClr val="bg1"/>
                </a:solidFill>
                <a:latin typeface="Baguet Script" pitchFamily="2" charset="77"/>
              </a:rPr>
              <a:t>      Important Things to Know </a:t>
            </a:r>
          </a:p>
        </p:txBody>
      </p:sp>
      <p:sp>
        <p:nvSpPr>
          <p:cNvPr id="3" name="Content Placeholder 2">
            <a:extLst>
              <a:ext uri="{FF2B5EF4-FFF2-40B4-BE49-F238E27FC236}">
                <a16:creationId xmlns:a16="http://schemas.microsoft.com/office/drawing/2014/main" id="{0589E8DF-53BB-577B-3314-64FC9BDC3A2B}"/>
              </a:ext>
            </a:extLst>
          </p:cNvPr>
          <p:cNvSpPr>
            <a:spLocks noGrp="1"/>
          </p:cNvSpPr>
          <p:nvPr>
            <p:ph idx="1"/>
          </p:nvPr>
        </p:nvSpPr>
        <p:spPr>
          <a:xfrm>
            <a:off x="838200" y="2028825"/>
            <a:ext cx="10515600" cy="4148138"/>
          </a:xfrm>
          <a:solidFill>
            <a:schemeClr val="accent1">
              <a:lumMod val="75000"/>
            </a:schemeClr>
          </a:solidFill>
        </p:spPr>
        <p:txBody>
          <a:bodyPr/>
          <a:lstStyle/>
          <a:p>
            <a:r>
              <a:rPr lang="en-US" dirty="0">
                <a:solidFill>
                  <a:srgbClr val="FFFF00"/>
                </a:solidFill>
              </a:rPr>
              <a:t>How to report?	</a:t>
            </a:r>
            <a:r>
              <a:rPr lang="en-US" dirty="0">
                <a:solidFill>
                  <a:schemeClr val="bg1"/>
                </a:solidFill>
              </a:rPr>
              <a:t>			ONLINE FORM OR IN PERSON</a:t>
            </a:r>
          </a:p>
          <a:p>
            <a:r>
              <a:rPr lang="en-US" dirty="0">
                <a:solidFill>
                  <a:srgbClr val="FFFF00"/>
                </a:solidFill>
              </a:rPr>
              <a:t>What to report?	</a:t>
            </a:r>
            <a:r>
              <a:rPr lang="en-US" dirty="0">
                <a:solidFill>
                  <a:schemeClr val="bg1"/>
                </a:solidFill>
              </a:rPr>
              <a:t>			PROHIBITED CONDUCT</a:t>
            </a:r>
          </a:p>
          <a:p>
            <a:r>
              <a:rPr lang="en-US" dirty="0">
                <a:solidFill>
                  <a:srgbClr val="FFFF00"/>
                </a:solidFill>
              </a:rPr>
              <a:t>Who must report?</a:t>
            </a:r>
            <a:r>
              <a:rPr lang="en-US" dirty="0">
                <a:solidFill>
                  <a:schemeClr val="bg1"/>
                </a:solidFill>
              </a:rPr>
              <a:t>			MANDATED REPORTERS</a:t>
            </a:r>
          </a:p>
          <a:p>
            <a:r>
              <a:rPr lang="en-US" dirty="0">
                <a:solidFill>
                  <a:srgbClr val="FFFF00"/>
                </a:solidFill>
              </a:rPr>
              <a:t>What are supportive measures?</a:t>
            </a:r>
            <a:r>
              <a:rPr lang="en-US" dirty="0">
                <a:solidFill>
                  <a:schemeClr val="bg1"/>
                </a:solidFill>
              </a:rPr>
              <a:t>	NON-PUNITIVE SERVICES</a:t>
            </a:r>
          </a:p>
          <a:p>
            <a:r>
              <a:rPr lang="en-US" dirty="0">
                <a:solidFill>
                  <a:srgbClr val="FFFF00"/>
                </a:solidFill>
              </a:rPr>
              <a:t>What are the processes?</a:t>
            </a:r>
            <a:r>
              <a:rPr lang="en-US" dirty="0">
                <a:solidFill>
                  <a:schemeClr val="bg1"/>
                </a:solidFill>
              </a:rPr>
              <a:t>		FORMAL / INFORMAL</a:t>
            </a:r>
          </a:p>
          <a:p>
            <a:r>
              <a:rPr lang="en-US" dirty="0">
                <a:solidFill>
                  <a:srgbClr val="FFFF00"/>
                </a:solidFill>
              </a:rPr>
              <a:t>What is consent?		</a:t>
            </a:r>
            <a:r>
              <a:rPr lang="en-US" dirty="0">
                <a:solidFill>
                  <a:schemeClr val="bg1"/>
                </a:solidFill>
              </a:rPr>
              <a:t>		CLEAR, KNOWING, VOLUNTARY</a:t>
            </a:r>
          </a:p>
          <a:p>
            <a:r>
              <a:rPr lang="en-US" dirty="0">
                <a:solidFill>
                  <a:srgbClr val="FFFF00"/>
                </a:solidFill>
              </a:rPr>
              <a:t>What is Bystander Intervention?</a:t>
            </a:r>
            <a:r>
              <a:rPr lang="en-US" dirty="0">
                <a:solidFill>
                  <a:schemeClr val="bg1"/>
                </a:solidFill>
              </a:rPr>
              <a:t>	STAND UP &amp; SPEAK UP</a:t>
            </a:r>
          </a:p>
          <a:p>
            <a:endParaRPr lang="en-US" dirty="0"/>
          </a:p>
        </p:txBody>
      </p:sp>
      <p:pic>
        <p:nvPicPr>
          <p:cNvPr id="5" name="Graphic 4" descr="Checkbox Checked with solid fill">
            <a:extLst>
              <a:ext uri="{FF2B5EF4-FFF2-40B4-BE49-F238E27FC236}">
                <a16:creationId xmlns:a16="http://schemas.microsoft.com/office/drawing/2014/main" id="{FA65D7E3-4376-3763-333E-43D47E95C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093" y="61118"/>
            <a:ext cx="1967707" cy="1967707"/>
          </a:xfrm>
          <a:prstGeom prst="rect">
            <a:avLst/>
          </a:prstGeom>
        </p:spPr>
      </p:pic>
    </p:spTree>
    <p:extLst>
      <p:ext uri="{BB962C8B-B14F-4D97-AF65-F5344CB8AC3E}">
        <p14:creationId xmlns:p14="http://schemas.microsoft.com/office/powerpoint/2010/main" val="63269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2298891" y="324697"/>
            <a:ext cx="6264341" cy="912896"/>
          </a:xfrm>
          <a:solidFill>
            <a:schemeClr val="accent5">
              <a:lumMod val="60000"/>
              <a:lumOff val="40000"/>
            </a:schemeClr>
          </a:solidFill>
          <a:ln w="57150">
            <a:solidFill>
              <a:schemeClr val="accent6">
                <a:lumMod val="50000"/>
              </a:schemeClr>
            </a:solidFill>
          </a:ln>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166950" y="1340037"/>
            <a:ext cx="8537984" cy="3482439"/>
          </a:xfrm>
          <a:solidFill>
            <a:schemeClr val="accent5">
              <a:lumMod val="20000"/>
              <a:lumOff val="80000"/>
            </a:schemeClr>
          </a:solidFill>
        </p:spPr>
        <p:txBody>
          <a:bodyPr>
            <a:noAutofit/>
          </a:bodyPr>
          <a:lstStyle/>
          <a:p>
            <a:pPr marL="0" indent="0" algn="ctr">
              <a:buNone/>
            </a:pPr>
            <a:endParaRPr lang="en-US" sz="1000" dirty="0"/>
          </a:p>
          <a:p>
            <a:pPr marL="0" indent="0" algn="ctr">
              <a:buNone/>
            </a:pPr>
            <a:r>
              <a:rPr lang="en-US" sz="2400" dirty="0"/>
              <a:t>All University employees, student employees, and affiliated individuals are </a:t>
            </a:r>
            <a:r>
              <a:rPr lang="en-US" sz="2400" b="1" dirty="0"/>
              <a:t>required</a:t>
            </a:r>
            <a:r>
              <a:rPr lang="en-US" sz="2400" dirty="0"/>
              <a:t> to disclose to the Civil Rights Office </a:t>
            </a:r>
            <a:r>
              <a:rPr lang="en-US" sz="2400" b="1" dirty="0"/>
              <a:t>any report of harassment or discrimination </a:t>
            </a:r>
            <a:r>
              <a:rPr lang="en-US" sz="2400" dirty="0"/>
              <a:t>of which they </a:t>
            </a:r>
            <a:r>
              <a:rPr lang="en-US" sz="2400" b="1" dirty="0"/>
              <a:t>are aware </a:t>
            </a:r>
            <a:r>
              <a:rPr lang="en-US" sz="2400" dirty="0"/>
              <a:t>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Reports </a:t>
            </a:r>
            <a:r>
              <a:rPr lang="en-US" sz="2400" u="sng" dirty="0"/>
              <a:t>do not require that complainants take any specific course of action</a:t>
            </a:r>
            <a:r>
              <a:rPr lang="en-US" sz="2400" dirty="0"/>
              <a:t>, or any action at all.</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786063" y="5947991"/>
            <a:ext cx="5777169" cy="646331"/>
          </a:xfrm>
          <a:prstGeom prst="rect">
            <a:avLst/>
          </a:prstGeom>
          <a:solidFill>
            <a:srgbClr val="2550AC"/>
          </a:solidFill>
          <a:ln w="76200">
            <a:solidFill>
              <a:schemeClr val="accent6">
                <a:lumMod val="50000"/>
              </a:schemeClr>
            </a:solidFill>
          </a:ln>
        </p:spPr>
        <p:txBody>
          <a:bodyPr wrap="square" rtlCol="0">
            <a:spAutoFit/>
          </a:bodyPr>
          <a:lstStyle/>
          <a:p>
            <a:pPr algn="ctr"/>
            <a:r>
              <a:rPr lang="en-US" sz="3600" b="1" dirty="0">
                <a:solidFill>
                  <a:schemeClr val="bg1"/>
                </a:solidFill>
                <a:latin typeface="Segoe Print" panose="02000800000000000000" pitchFamily="2" charset="0"/>
              </a:rPr>
              <a:t> REPORT = SUPPORT</a:t>
            </a:r>
            <a:endParaRPr lang="en-US" sz="36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166950" y="4653374"/>
            <a:ext cx="8524746" cy="1200329"/>
          </a:xfrm>
          <a:prstGeom prst="rect">
            <a:avLst/>
          </a:prstGeom>
          <a:solidFill>
            <a:schemeClr val="accent5">
              <a:lumMod val="60000"/>
              <a:lumOff val="40000"/>
            </a:schemeClr>
          </a:solidFill>
        </p:spPr>
        <p:txBody>
          <a:bodyPr wrap="square" rtlCol="0">
            <a:spAutoFit/>
          </a:bodyPr>
          <a:lstStyle/>
          <a:p>
            <a:pPr algn="ctr"/>
            <a:r>
              <a:rPr lang="en-US" sz="2400" b="1"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a:stretch>
            <a:fillRect/>
          </a:stretch>
        </p:blipFill>
        <p:spPr>
          <a:xfrm>
            <a:off x="1010010" y="5509191"/>
            <a:ext cx="1162560" cy="1162560"/>
          </a:xfrm>
          <a:prstGeom prst="rect">
            <a:avLst/>
          </a:prstGeom>
          <a:ln w="76200">
            <a:solidFill>
              <a:schemeClr val="accent6">
                <a:lumMod val="50000"/>
              </a:schemeClr>
            </a:solidFill>
          </a:ln>
        </p:spPr>
      </p:pic>
      <p:pic>
        <p:nvPicPr>
          <p:cNvPr id="12" name="Picture 11" descr="A blue paw print with flames&#10;&#10;Description automatically generated">
            <a:extLst>
              <a:ext uri="{FF2B5EF4-FFF2-40B4-BE49-F238E27FC236}">
                <a16:creationId xmlns:a16="http://schemas.microsoft.com/office/drawing/2014/main" id="{7FC839EA-2719-78F4-162B-6798F11D8834}"/>
              </a:ext>
            </a:extLst>
          </p:cNvPr>
          <p:cNvPicPr>
            <a:picLocks noChangeAspect="1"/>
          </p:cNvPicPr>
          <p:nvPr/>
        </p:nvPicPr>
        <p:blipFill>
          <a:blip r:embed="rId3"/>
          <a:stretch>
            <a:fillRect/>
          </a:stretch>
        </p:blipFill>
        <p:spPr>
          <a:xfrm>
            <a:off x="434108" y="214522"/>
            <a:ext cx="1151805" cy="1151805"/>
          </a:xfrm>
          <a:prstGeom prst="rect">
            <a:avLst/>
          </a:prstGeom>
          <a:ln w="76200">
            <a:solidFill>
              <a:schemeClr val="accent6">
                <a:lumMod val="50000"/>
              </a:schemeClr>
            </a:solidFill>
          </a:ln>
        </p:spPr>
      </p:pic>
      <p:sp>
        <p:nvSpPr>
          <p:cNvPr id="13" name="TextBox 12">
            <a:extLst>
              <a:ext uri="{FF2B5EF4-FFF2-40B4-BE49-F238E27FC236}">
                <a16:creationId xmlns:a16="http://schemas.microsoft.com/office/drawing/2014/main" id="{5F4ED727-5517-DADF-B375-22A0EAC2AE21}"/>
              </a:ext>
            </a:extLst>
          </p:cNvPr>
          <p:cNvSpPr txBox="1"/>
          <p:nvPr/>
        </p:nvSpPr>
        <p:spPr>
          <a:xfrm>
            <a:off x="8899934" y="211843"/>
            <a:ext cx="3125116" cy="6463308"/>
          </a:xfrm>
          <a:prstGeom prst="rect">
            <a:avLst/>
          </a:prstGeom>
          <a:solidFill>
            <a:srgbClr val="002060"/>
          </a:solidFill>
          <a:ln w="57150">
            <a:solidFill>
              <a:schemeClr val="accent6">
                <a:lumMod val="50000"/>
              </a:schemeClr>
            </a:solidFill>
          </a:ln>
        </p:spPr>
        <p:txBody>
          <a:bodyPr wrap="square" rtlCol="0">
            <a:spAutoFit/>
          </a:bodyPr>
          <a:lstStyle/>
          <a:p>
            <a:pPr algn="ctr"/>
            <a:r>
              <a:rPr lang="en-US" sz="2000" b="1" i="1" dirty="0">
                <a:solidFill>
                  <a:schemeClr val="accent5">
                    <a:lumMod val="60000"/>
                    <a:lumOff val="40000"/>
                  </a:schemeClr>
                </a:solidFill>
                <a:effectLst/>
                <a:latin typeface="CIDFont+F2"/>
              </a:rPr>
              <a:t>Amnesty for Personal Use of Alcohol or Other Drugs </a:t>
            </a:r>
          </a:p>
          <a:p>
            <a:pPr algn="ctr"/>
            <a:endParaRPr lang="en-US" b="1" dirty="0">
              <a:solidFill>
                <a:srgbClr val="FFFF00"/>
              </a:solidFill>
            </a:endParaRPr>
          </a:p>
          <a:p>
            <a:pPr algn="ctr"/>
            <a:r>
              <a:rPr lang="en-US" sz="1800" dirty="0">
                <a:solidFill>
                  <a:schemeClr val="bg1"/>
                </a:solidFill>
                <a:effectLst/>
                <a:latin typeface="CIDFont+F3"/>
              </a:rPr>
              <a:t>The University seeks to remove barriers to reporting. MVNU will offer any student who reports or experiences Prohibited Conduct limited immunity from being charged for policy violations related to the personal ingestion of alcohol or other drugs, provided that any such violations did not and do not place the health and safety of any person at risk. However, we may  pursue educational or therapeutic remedies for those individuals, rather than punishment. MVNU desires to encourage its community members to offer help to others in need. </a:t>
            </a:r>
            <a:endParaRPr lang="en-US" dirty="0">
              <a:solidFill>
                <a:schemeClr val="bg1"/>
              </a:solidFill>
            </a:endParaRPr>
          </a:p>
        </p:txBody>
      </p:sp>
    </p:spTree>
    <p:extLst>
      <p:ext uri="{BB962C8B-B14F-4D97-AF65-F5344CB8AC3E}">
        <p14:creationId xmlns:p14="http://schemas.microsoft.com/office/powerpoint/2010/main" val="10735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a:stretch>
            <a:fillRect/>
          </a:stretch>
        </p:blipFill>
        <p:spPr>
          <a:xfrm>
            <a:off x="768400" y="3333054"/>
            <a:ext cx="2062177" cy="1825279"/>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706057" y="5363047"/>
            <a:ext cx="2186862" cy="923330"/>
          </a:xfrm>
          <a:prstGeom prst="rect">
            <a:avLst/>
          </a:prstGeom>
          <a:solidFill>
            <a:schemeClr val="accent5">
              <a:lumMod val="60000"/>
              <a:lumOff val="40000"/>
            </a:schemeClr>
          </a:solidFill>
          <a:ln w="7620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Civil Rights Director</a:t>
            </a:r>
          </a:p>
          <a:p>
            <a:pPr algn="ctr"/>
            <a:r>
              <a:rPr lang="en-US" b="1" dirty="0">
                <a:latin typeface="Arial Narrow" panose="020B0604020202020204" pitchFamily="34" charset="0"/>
                <a:cs typeface="Arial Narrow" panose="020B0604020202020204" pitchFamily="34" charset="0"/>
              </a:rPr>
              <a:t>Christina Jones, J.D.</a:t>
            </a:r>
          </a:p>
          <a:p>
            <a:pPr algn="ctr"/>
            <a:r>
              <a:rPr lang="en-US" b="1" dirty="0" err="1">
                <a:latin typeface="Arial Narrow" panose="020B0604020202020204" pitchFamily="34" charset="0"/>
                <a:cs typeface="Arial Narrow" panose="020B0604020202020204" pitchFamily="34" charset="0"/>
              </a:rPr>
              <a:t>Lakeholm</a:t>
            </a:r>
            <a:r>
              <a:rPr lang="en-US" b="1" dirty="0">
                <a:latin typeface="Arial Narrow" panose="020B0604020202020204" pitchFamily="34" charset="0"/>
                <a:cs typeface="Arial Narrow" panose="020B0604020202020204" pitchFamily="34" charset="0"/>
              </a:rPr>
              <a:t> 109</a:t>
            </a:r>
          </a:p>
        </p:txBody>
      </p:sp>
      <p:pic>
        <p:nvPicPr>
          <p:cNvPr id="5" name="Picture 4">
            <a:extLst>
              <a:ext uri="{FF2B5EF4-FFF2-40B4-BE49-F238E27FC236}">
                <a16:creationId xmlns:a16="http://schemas.microsoft.com/office/drawing/2014/main" id="{F12B222E-27AC-C790-7398-E12B82EAD55D}"/>
              </a:ext>
            </a:extLst>
          </p:cNvPr>
          <p:cNvPicPr>
            <a:picLocks noChangeAspect="1"/>
          </p:cNvPicPr>
          <p:nvPr/>
        </p:nvPicPr>
        <p:blipFill>
          <a:blip r:embed="rId4"/>
          <a:stretch>
            <a:fillRect/>
          </a:stretch>
        </p:blipFill>
        <p:spPr>
          <a:xfrm>
            <a:off x="768400" y="225425"/>
            <a:ext cx="3984612" cy="2902916"/>
          </a:xfrm>
          <a:prstGeom prst="rect">
            <a:avLst/>
          </a:prstGeom>
          <a:ln w="76200">
            <a:solidFill>
              <a:schemeClr val="accent5">
                <a:lumMod val="60000"/>
                <a:lumOff val="40000"/>
              </a:schemeClr>
            </a:solidFill>
          </a:ln>
        </p:spPr>
      </p:pic>
      <p:pic>
        <p:nvPicPr>
          <p:cNvPr id="10" name="Picture 9" descr="A person with long hair wearing glasses&#10;&#10;Description automatically generated">
            <a:extLst>
              <a:ext uri="{FF2B5EF4-FFF2-40B4-BE49-F238E27FC236}">
                <a16:creationId xmlns:a16="http://schemas.microsoft.com/office/drawing/2014/main" id="{6E0390C9-AE50-2DBA-3CA1-32C878687AF2}"/>
              </a:ext>
            </a:extLst>
          </p:cNvPr>
          <p:cNvPicPr>
            <a:picLocks noChangeAspect="1"/>
          </p:cNvPicPr>
          <p:nvPr/>
        </p:nvPicPr>
        <p:blipFill>
          <a:blip r:embed="rId5"/>
          <a:stretch>
            <a:fillRect/>
          </a:stretch>
        </p:blipFill>
        <p:spPr>
          <a:xfrm>
            <a:off x="3512254" y="3333053"/>
            <a:ext cx="1266018" cy="1825279"/>
          </a:xfrm>
          <a:prstGeom prst="rect">
            <a:avLst/>
          </a:prstGeom>
          <a:ln w="38100">
            <a:solidFill>
              <a:schemeClr val="tx1"/>
            </a:solidFill>
          </a:ln>
        </p:spPr>
      </p:pic>
      <p:sp>
        <p:nvSpPr>
          <p:cNvPr id="11" name="TextBox 10">
            <a:extLst>
              <a:ext uri="{FF2B5EF4-FFF2-40B4-BE49-F238E27FC236}">
                <a16:creationId xmlns:a16="http://schemas.microsoft.com/office/drawing/2014/main" id="{735120D1-D518-5C7A-D849-11BC47291C10}"/>
              </a:ext>
            </a:extLst>
          </p:cNvPr>
          <p:cNvSpPr txBox="1"/>
          <p:nvPr/>
        </p:nvSpPr>
        <p:spPr>
          <a:xfrm>
            <a:off x="3250055" y="5363047"/>
            <a:ext cx="1790416" cy="923330"/>
          </a:xfrm>
          <a:prstGeom prst="rect">
            <a:avLst/>
          </a:prstGeom>
          <a:solidFill>
            <a:schemeClr val="accent5">
              <a:lumMod val="60000"/>
              <a:lumOff val="40000"/>
            </a:schemeClr>
          </a:solidFill>
          <a:ln w="5715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Katie Sherman, Deputy TIX Coordinator</a:t>
            </a:r>
          </a:p>
        </p:txBody>
      </p:sp>
    </p:spTree>
    <p:extLst>
      <p:ext uri="{BB962C8B-B14F-4D97-AF65-F5344CB8AC3E}">
        <p14:creationId xmlns:p14="http://schemas.microsoft.com/office/powerpoint/2010/main" val="377792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a:stretch>
            <a:fillRect/>
          </a:stretch>
        </p:blipFill>
        <p:spPr>
          <a:xfrm>
            <a:off x="7486131" y="152272"/>
            <a:ext cx="4194463" cy="6482353"/>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843884" y="457200"/>
            <a:ext cx="4388225" cy="4710072"/>
          </a:xfrm>
          <a:prstGeom prst="rect">
            <a:avLst/>
          </a:prstGeom>
          <a:solidFill>
            <a:srgbClr val="00B0F0"/>
          </a:solidFill>
          <a:ln w="57150">
            <a:solidFill>
              <a:srgbClr val="002060"/>
            </a:solidFill>
          </a:ln>
        </p:spPr>
        <p:txBody>
          <a:bodyPr wrap="square" rtlCol="0">
            <a:spAutoFit/>
          </a:bodyPr>
          <a:lstStyle/>
          <a:p>
            <a:pPr defTabSz="732252">
              <a:spcAft>
                <a:spcPts val="546"/>
              </a:spcAft>
            </a:pPr>
            <a:r>
              <a:rPr lang="en-US" sz="2883" b="1" i="1" kern="1200" dirty="0">
                <a:solidFill>
                  <a:schemeClr val="bg1"/>
                </a:solidFill>
                <a:latin typeface="Arial Narrow" panose="020B0604020202020204" pitchFamily="34" charset="0"/>
                <a:ea typeface="+mn-ea"/>
                <a:cs typeface="+mn-cs"/>
              </a:rPr>
              <a:t>CAMPUS POSTER</a:t>
            </a:r>
          </a:p>
          <a:p>
            <a:pPr defTabSz="732252">
              <a:spcAft>
                <a:spcPts val="546"/>
              </a:spcAft>
            </a:pPr>
            <a:endParaRPr lang="en-US" sz="1922" kern="1200" dirty="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dirty="0">
                <a:solidFill>
                  <a:schemeClr val="accent1">
                    <a:lumMod val="75000"/>
                  </a:schemeClr>
                </a:solidFill>
                <a:latin typeface="+mn-lt"/>
                <a:ea typeface="+mn-ea"/>
                <a:cs typeface="+mn-cs"/>
              </a:rPr>
              <a:t>STOP</a:t>
            </a:r>
          </a:p>
          <a:p>
            <a:pPr marL="594954" lvl="1" indent="-228829" defTabSz="732252">
              <a:spcAft>
                <a:spcPts val="546"/>
              </a:spcAft>
              <a:buFont typeface="Wingdings" pitchFamily="2" charset="2"/>
              <a:buChar char="Ø"/>
            </a:pPr>
            <a:r>
              <a:rPr lang="en-US" sz="1922" kern="1200" dirty="0">
                <a:solidFill>
                  <a:schemeClr val="bg1"/>
                </a:solidFill>
                <a:latin typeface="+mn-lt"/>
                <a:ea typeface="+mn-ea"/>
                <a:cs typeface="+mn-cs"/>
              </a:rPr>
              <a:t>Stop the discrimination or harassment</a:t>
            </a:r>
          </a:p>
          <a:p>
            <a:pPr marL="228829" indent="-228829" defTabSz="732252">
              <a:spcAft>
                <a:spcPts val="546"/>
              </a:spcAft>
              <a:buFont typeface="Wingdings" pitchFamily="2" charset="2"/>
              <a:buChar char="Ø"/>
            </a:pPr>
            <a:endParaRPr lang="en-US" sz="1922" kern="1200" dirty="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dirty="0">
                <a:solidFill>
                  <a:schemeClr val="accent1">
                    <a:lumMod val="75000"/>
                  </a:schemeClr>
                </a:solidFill>
                <a:latin typeface="+mn-lt"/>
                <a:ea typeface="+mn-ea"/>
                <a:cs typeface="+mn-cs"/>
              </a:rPr>
              <a:t>PREVENT</a:t>
            </a:r>
          </a:p>
          <a:p>
            <a:pPr marL="594954" lvl="1" indent="-228829" defTabSz="732252">
              <a:spcAft>
                <a:spcPts val="546"/>
              </a:spcAft>
              <a:buFont typeface="Wingdings" pitchFamily="2" charset="2"/>
              <a:buChar char="Ø"/>
            </a:pPr>
            <a:r>
              <a:rPr lang="en-US" sz="1922" kern="1200" dirty="0">
                <a:solidFill>
                  <a:schemeClr val="bg1"/>
                </a:solidFill>
                <a:latin typeface="+mn-lt"/>
                <a:ea typeface="+mn-ea"/>
                <a:cs typeface="+mn-cs"/>
              </a:rPr>
              <a:t>Prevent the reoccurrence</a:t>
            </a:r>
          </a:p>
          <a:p>
            <a:pPr marL="366126" lvl="1" defTabSz="732252">
              <a:spcAft>
                <a:spcPts val="546"/>
              </a:spcAft>
            </a:pPr>
            <a:endParaRPr lang="en-US" sz="1922" kern="1200" dirty="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dirty="0">
                <a:solidFill>
                  <a:schemeClr val="accent1">
                    <a:lumMod val="75000"/>
                  </a:schemeClr>
                </a:solidFill>
                <a:latin typeface="+mn-lt"/>
                <a:ea typeface="+mn-ea"/>
                <a:cs typeface="+mn-cs"/>
              </a:rPr>
              <a:t>REMEDY</a:t>
            </a:r>
          </a:p>
          <a:p>
            <a:pPr marL="594954" lvl="1" indent="-228829" defTabSz="732252">
              <a:spcAft>
                <a:spcPts val="546"/>
              </a:spcAft>
              <a:buFont typeface="Wingdings" pitchFamily="2" charset="2"/>
              <a:buChar char="Ø"/>
            </a:pPr>
            <a:r>
              <a:rPr lang="en-US" sz="1922" kern="1200" dirty="0">
                <a:solidFill>
                  <a:schemeClr val="bg1"/>
                </a:solidFill>
                <a:latin typeface="+mn-lt"/>
                <a:ea typeface="+mn-ea"/>
                <a:cs typeface="+mn-cs"/>
              </a:rPr>
              <a:t>Remedy the effect</a:t>
            </a:r>
          </a:p>
          <a:p>
            <a:pPr lvl="1">
              <a:spcAft>
                <a:spcPts val="600"/>
              </a:spcAft>
            </a:pPr>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531000" y="567162"/>
            <a:ext cx="1920296" cy="1593845"/>
          </a:xfrm>
          <a:prstGeom prst="rect">
            <a:avLst/>
          </a:prstGeom>
        </p:spPr>
      </p:pic>
      <p:sp>
        <p:nvSpPr>
          <p:cNvPr id="2" name="Title 3">
            <a:extLst>
              <a:ext uri="{FF2B5EF4-FFF2-40B4-BE49-F238E27FC236}">
                <a16:creationId xmlns:a16="http://schemas.microsoft.com/office/drawing/2014/main" id="{5CFE9D06-581F-6638-6CAE-250BA3174681}"/>
              </a:ext>
            </a:extLst>
          </p:cNvPr>
          <p:cNvSpPr txBox="1">
            <a:spLocks/>
          </p:cNvSpPr>
          <p:nvPr/>
        </p:nvSpPr>
        <p:spPr>
          <a:xfrm>
            <a:off x="1376719" y="4981164"/>
            <a:ext cx="5576577" cy="1219337"/>
          </a:xfrm>
          <a:prstGeom prst="rect">
            <a:avLst/>
          </a:prstGeom>
          <a:solidFill>
            <a:srgbClr val="002060"/>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2252">
              <a:spcAft>
                <a:spcPts val="546"/>
              </a:spcAft>
            </a:pPr>
            <a:r>
              <a:rPr lang="en-US" sz="3524" b="1" i="1" u="sng" kern="1200">
                <a:solidFill>
                  <a:schemeClr val="bg1"/>
                </a:solidFill>
                <a:latin typeface="+mn-lt"/>
                <a:ea typeface="+mj-ea"/>
                <a:cs typeface="+mj-cs"/>
              </a:rPr>
              <a:t>What Do </a:t>
            </a:r>
            <a:r>
              <a:rPr lang="en-US" sz="3524" b="1" i="1" u="sng" kern="1200">
                <a:solidFill>
                  <a:srgbClr val="FFFF00"/>
                </a:solidFill>
                <a:latin typeface="+mn-lt"/>
                <a:ea typeface="+mj-ea"/>
                <a:cs typeface="+mj-cs"/>
              </a:rPr>
              <a:t>YOU </a:t>
            </a:r>
            <a:r>
              <a:rPr lang="en-US" sz="3524" b="1" i="1" u="sng" kern="1200">
                <a:solidFill>
                  <a:schemeClr val="bg1"/>
                </a:solidFill>
                <a:latin typeface="+mn-lt"/>
                <a:ea typeface="+mj-ea"/>
                <a:cs typeface="+mj-cs"/>
              </a:rPr>
              <a:t>Report?</a:t>
            </a:r>
            <a:endParaRPr lang="en-US" b="1" i="1" u="sng">
              <a:solidFill>
                <a:schemeClr val="bg1"/>
              </a:solidFill>
              <a:latin typeface="+mn-lt"/>
            </a:endParaRPr>
          </a:p>
        </p:txBody>
      </p:sp>
      <p:sp>
        <p:nvSpPr>
          <p:cNvPr id="4" name="TextBox 3">
            <a:extLst>
              <a:ext uri="{FF2B5EF4-FFF2-40B4-BE49-F238E27FC236}">
                <a16:creationId xmlns:a16="http://schemas.microsoft.com/office/drawing/2014/main" id="{C0EDF009-54EC-27E9-6B79-839B4DAAC6A1}"/>
              </a:ext>
            </a:extLst>
          </p:cNvPr>
          <p:cNvSpPr txBox="1"/>
          <p:nvPr/>
        </p:nvSpPr>
        <p:spPr>
          <a:xfrm>
            <a:off x="4173161" y="5742676"/>
            <a:ext cx="3422314" cy="683905"/>
          </a:xfrm>
          <a:prstGeom prst="rect">
            <a:avLst/>
          </a:prstGeom>
          <a:solidFill>
            <a:srgbClr val="00B0F0"/>
          </a:solidFill>
          <a:ln w="57150">
            <a:solidFill>
              <a:srgbClr val="FFFF00"/>
            </a:solidFill>
          </a:ln>
        </p:spPr>
        <p:txBody>
          <a:bodyPr wrap="square">
            <a:spAutoFit/>
          </a:bodyPr>
          <a:lstStyle/>
          <a:p>
            <a:pPr algn="ctr" defTabSz="732252">
              <a:spcAft>
                <a:spcPts val="546"/>
              </a:spcAft>
            </a:pPr>
            <a:r>
              <a:rPr lang="en-US" sz="1922" b="1" kern="1200" dirty="0">
                <a:solidFill>
                  <a:srgbClr val="002060"/>
                </a:solidFill>
                <a:latin typeface="Abadi MT Condensed Extra Bold" panose="020B0306030101010103" pitchFamily="34" charset="77"/>
                <a:ea typeface="+mn-ea"/>
                <a:cs typeface="+mn-cs"/>
              </a:rPr>
              <a:t>Prohibited Conduct= any type of harassment or discrimination </a:t>
            </a:r>
            <a:endParaRPr lang="en-US" sz="2400" b="1" dirty="0">
              <a:solidFill>
                <a:srgbClr val="002060"/>
              </a:solidFill>
              <a:latin typeface="Abadi MT Condensed Extra Bold" panose="020B0306030101010103" pitchFamily="34" charset="77"/>
            </a:endParaRPr>
          </a:p>
        </p:txBody>
      </p:sp>
      <p:pic>
        <p:nvPicPr>
          <p:cNvPr id="7" name="Graphic 6" descr="Arrow: Slight curve with solid fill">
            <a:extLst>
              <a:ext uri="{FF2B5EF4-FFF2-40B4-BE49-F238E27FC236}">
                <a16:creationId xmlns:a16="http://schemas.microsoft.com/office/drawing/2014/main" id="{72AB5D32-FDE1-DD2A-C8BC-4DC4ADE5E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8755">
            <a:off x="5915784" y="798246"/>
            <a:ext cx="2058989" cy="839925"/>
          </a:xfrm>
          <a:prstGeom prst="rect">
            <a:avLst/>
          </a:prstGeom>
        </p:spPr>
      </p:pic>
      <p:pic>
        <p:nvPicPr>
          <p:cNvPr id="11" name="Graphic 10" descr="Arrow: Clockwise curve with solid fill">
            <a:extLst>
              <a:ext uri="{FF2B5EF4-FFF2-40B4-BE49-F238E27FC236}">
                <a16:creationId xmlns:a16="http://schemas.microsoft.com/office/drawing/2014/main" id="{1B7F7786-DA8A-2A20-9A73-03EC52997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5617" y="4183863"/>
            <a:ext cx="737222" cy="1406969"/>
          </a:xfrm>
          <a:prstGeom prst="rect">
            <a:avLst/>
          </a:prstGeom>
        </p:spPr>
      </p:pic>
      <p:sp>
        <p:nvSpPr>
          <p:cNvPr id="13" name="TextBox 12">
            <a:extLst>
              <a:ext uri="{FF2B5EF4-FFF2-40B4-BE49-F238E27FC236}">
                <a16:creationId xmlns:a16="http://schemas.microsoft.com/office/drawing/2014/main" id="{D55AD0D3-B2F1-6AB4-5A85-8E251450EB43}"/>
              </a:ext>
            </a:extLst>
          </p:cNvPr>
          <p:cNvSpPr txBox="1"/>
          <p:nvPr/>
        </p:nvSpPr>
        <p:spPr>
          <a:xfrm>
            <a:off x="5601501" y="2144079"/>
            <a:ext cx="1436190" cy="1861053"/>
          </a:xfrm>
          <a:prstGeom prst="rect">
            <a:avLst/>
          </a:prstGeom>
          <a:solidFill>
            <a:schemeClr val="accent5">
              <a:lumMod val="40000"/>
              <a:lumOff val="60000"/>
            </a:schemeClr>
          </a:solidFill>
          <a:ln w="57150">
            <a:solidFill>
              <a:srgbClr val="002060"/>
            </a:solidFill>
          </a:ln>
        </p:spPr>
        <p:txBody>
          <a:bodyPr wrap="square">
            <a:spAutoFit/>
          </a:bodyPr>
          <a:lstStyle/>
          <a:p>
            <a:pPr algn="ctr" defTabSz="732252">
              <a:spcAft>
                <a:spcPts val="546"/>
              </a:spcAft>
            </a:pPr>
            <a:r>
              <a:rPr lang="en-US" sz="1922" b="1" kern="1200">
                <a:solidFill>
                  <a:schemeClr val="accent5">
                    <a:lumMod val="50000"/>
                  </a:schemeClr>
                </a:solidFill>
                <a:latin typeface="Arial Narrow" panose="020B0604020202020204" pitchFamily="34" charset="0"/>
                <a:ea typeface="+mn-ea"/>
                <a:cs typeface="+mn-cs"/>
              </a:rPr>
              <a:t>Take a look at   PROHIBITED CONDUCT under the policy.</a:t>
            </a:r>
            <a:endParaRPr lang="en-US" sz="2400" b="1">
              <a:solidFill>
                <a:schemeClr val="accent5">
                  <a:lumMod val="50000"/>
                </a:schemeClr>
              </a:solidFill>
              <a:latin typeface="Arial Narrow" panose="020B0604020202020204" pitchFamily="34" charset="0"/>
              <a:cs typeface="Arial Narrow" panose="020B0604020202020204" pitchFamily="34" charset="0"/>
            </a:endParaRPr>
          </a:p>
        </p:txBody>
      </p:sp>
      <p:pic>
        <p:nvPicPr>
          <p:cNvPr id="15" name="Graphic 14" descr="Document">
            <a:extLst>
              <a:ext uri="{FF2B5EF4-FFF2-40B4-BE49-F238E27FC236}">
                <a16:creationId xmlns:a16="http://schemas.microsoft.com/office/drawing/2014/main" id="{5947796E-F401-B4A9-3BB2-B794EE303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4609" y="5251297"/>
            <a:ext cx="824508" cy="824508"/>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chemeClr val="accent1">
              <a:lumMod val="50000"/>
            </a:schemeClr>
          </a:solidFill>
          <a:ln w="76200">
            <a:solidFill>
              <a:schemeClr val="tx1"/>
            </a:solidFill>
          </a:ln>
        </p:spPr>
        <p:txBody>
          <a:bodyPr/>
          <a:lstStyle/>
          <a:p>
            <a:r>
              <a:rPr lang="en-US" b="1" i="1" dirty="0">
                <a:solidFill>
                  <a:schemeClr val="accent1">
                    <a:lumMod val="60000"/>
                    <a:lumOff val="40000"/>
                  </a:schemeClr>
                </a:solidFill>
                <a:latin typeface="Arial Narrow" panose="020B0604020202020204" pitchFamily="34" charset="0"/>
                <a:cs typeface="Arial Narrow" panose="020B0604020202020204" pitchFamily="34" charset="0"/>
              </a:rPr>
              <a:t>Confidential Resources</a:t>
            </a: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xfrm>
            <a:off x="838200" y="1825625"/>
            <a:ext cx="10515600" cy="4667250"/>
          </a:xfrm>
          <a:solidFill>
            <a:schemeClr val="accent1">
              <a:lumMod val="50000"/>
            </a:schemeClr>
          </a:solidFill>
          <a:ln w="76200">
            <a:solidFill>
              <a:schemeClr val="tx1"/>
            </a:solidFill>
          </a:ln>
        </p:spPr>
        <p:txBody>
          <a:bodyPr>
            <a:normAutofit fontScale="85000" lnSpcReduction="20000"/>
          </a:bodyPr>
          <a:lstStyle/>
          <a:p>
            <a:pPr marL="0" indent="0">
              <a:buNone/>
            </a:pPr>
            <a:endParaRPr lang="en-US" sz="1200" b="1" i="1" u="sng" dirty="0">
              <a:solidFill>
                <a:srgbClr val="FFFF00"/>
              </a:solidFill>
              <a:latin typeface="Arial Narrow" panose="020B0604020202020204" pitchFamily="34" charset="0"/>
              <a:cs typeface="Arial Narrow" panose="020B0604020202020204" pitchFamily="34" charset="0"/>
            </a:endParaRPr>
          </a:p>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sp>
        <p:nvSpPr>
          <p:cNvPr id="5" name="TextBox 4">
            <a:extLst>
              <a:ext uri="{FF2B5EF4-FFF2-40B4-BE49-F238E27FC236}">
                <a16:creationId xmlns:a16="http://schemas.microsoft.com/office/drawing/2014/main" id="{27F823E2-C457-7456-B599-B4EA868AEEBA}"/>
              </a:ext>
            </a:extLst>
          </p:cNvPr>
          <p:cNvSpPr txBox="1"/>
          <p:nvPr/>
        </p:nvSpPr>
        <p:spPr>
          <a:xfrm>
            <a:off x="8330632" y="5329873"/>
            <a:ext cx="2767940" cy="830997"/>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400" b="1" dirty="0">
                <a:latin typeface="Abadi MT Condensed Light" panose="020B0306030101010103" pitchFamily="34" charset="77"/>
                <a:cs typeface="Arial" panose="020B0604020202020204" pitchFamily="34" charset="0"/>
              </a:rPr>
              <a:t>More Resources at </a:t>
            </a:r>
            <a:r>
              <a:rPr lang="en-US" sz="2400" b="1" dirty="0" err="1">
                <a:latin typeface="Abadi MT Condensed Light" panose="020B0306030101010103" pitchFamily="34" charset="77"/>
                <a:cs typeface="Arial" panose="020B0604020202020204" pitchFamily="34" charset="0"/>
              </a:rPr>
              <a:t>mvnu.edu</a:t>
            </a:r>
            <a:r>
              <a:rPr lang="en-US" sz="2400" b="1" dirty="0">
                <a:latin typeface="Abadi MT Condensed Light" panose="020B0306030101010103" pitchFamily="34" charset="77"/>
                <a:cs typeface="Arial" panose="020B0604020202020204" pitchFamily="34" charset="0"/>
              </a:rPr>
              <a:t>./</a:t>
            </a:r>
            <a:r>
              <a:rPr lang="en-US" sz="2400" b="1" dirty="0" err="1">
                <a:latin typeface="Abadi MT Condensed Light" panose="020B0306030101010103" pitchFamily="34" charset="77"/>
                <a:cs typeface="Arial" panose="020B0604020202020204" pitchFamily="34" charset="0"/>
              </a:rPr>
              <a:t>titleix</a:t>
            </a:r>
            <a:endParaRPr lang="en-US" sz="2400" b="1" dirty="0">
              <a:latin typeface="Abadi MT Condensed Light" panose="020B0306030101010103" pitchFamily="34" charset="77"/>
              <a:cs typeface="Arial" panose="020B0604020202020204" pitchFamily="34" charset="0"/>
            </a:endParaRPr>
          </a:p>
        </p:txBody>
      </p:sp>
      <p:sp>
        <p:nvSpPr>
          <p:cNvPr id="7" name="TextBox 6">
            <a:extLst>
              <a:ext uri="{FF2B5EF4-FFF2-40B4-BE49-F238E27FC236}">
                <a16:creationId xmlns:a16="http://schemas.microsoft.com/office/drawing/2014/main" id="{CF65D875-5384-6906-00F9-164E7B579F7F}"/>
              </a:ext>
            </a:extLst>
          </p:cNvPr>
          <p:cNvSpPr txBox="1"/>
          <p:nvPr/>
        </p:nvSpPr>
        <p:spPr>
          <a:xfrm>
            <a:off x="6976748" y="681037"/>
            <a:ext cx="3796496" cy="707886"/>
          </a:xfrm>
          <a:prstGeom prst="rect">
            <a:avLst/>
          </a:prstGeom>
          <a:solidFill>
            <a:srgbClr val="FFFF00"/>
          </a:solidFill>
          <a:ln w="57150">
            <a:solidFill>
              <a:schemeClr val="accent1">
                <a:lumMod val="60000"/>
                <a:lumOff val="40000"/>
              </a:schemeClr>
            </a:solidFill>
          </a:ln>
        </p:spPr>
        <p:txBody>
          <a:bodyPr wrap="square" rtlCol="0">
            <a:spAutoFit/>
          </a:bodyPr>
          <a:lstStyle/>
          <a:p>
            <a:pPr algn="ctr"/>
            <a:r>
              <a:rPr lang="en-US" sz="2000" dirty="0">
                <a:latin typeface="Baguet Script" panose="020F0502020204030204" pitchFamily="34" charset="0"/>
              </a:rPr>
              <a:t>Directly access numbers from “How to Get Help”  tab on webpage</a:t>
            </a:r>
          </a:p>
        </p:txBody>
      </p:sp>
      <p:pic>
        <p:nvPicPr>
          <p:cNvPr id="6" name="Picture 5">
            <a:extLst>
              <a:ext uri="{FF2B5EF4-FFF2-40B4-BE49-F238E27FC236}">
                <a16:creationId xmlns:a16="http://schemas.microsoft.com/office/drawing/2014/main" id="{B3FB94D7-44BE-3D18-DE5E-659CF9E28F44}"/>
              </a:ext>
            </a:extLst>
          </p:cNvPr>
          <p:cNvPicPr>
            <a:picLocks noChangeAspect="1"/>
          </p:cNvPicPr>
          <p:nvPr/>
        </p:nvPicPr>
        <p:blipFill>
          <a:blip r:embed="rId2"/>
          <a:stretch>
            <a:fillRect/>
          </a:stretch>
        </p:blipFill>
        <p:spPr>
          <a:xfrm>
            <a:off x="8655960" y="2030259"/>
            <a:ext cx="2117284" cy="3085746"/>
          </a:xfrm>
          <a:prstGeom prst="rect">
            <a:avLst/>
          </a:prstGeom>
          <a:ln w="57150">
            <a:solidFill>
              <a:schemeClr val="tx1"/>
            </a:solidFill>
          </a:ln>
        </p:spPr>
      </p:pic>
      <p:pic>
        <p:nvPicPr>
          <p:cNvPr id="8" name="Picture 7">
            <a:extLst>
              <a:ext uri="{FF2B5EF4-FFF2-40B4-BE49-F238E27FC236}">
                <a16:creationId xmlns:a16="http://schemas.microsoft.com/office/drawing/2014/main" id="{B0595502-0369-9E66-9454-5EDF22938F61}"/>
              </a:ext>
            </a:extLst>
          </p:cNvPr>
          <p:cNvPicPr>
            <a:picLocks noChangeAspect="1"/>
          </p:cNvPicPr>
          <p:nvPr/>
        </p:nvPicPr>
        <p:blipFill>
          <a:blip r:embed="rId3"/>
          <a:stretch>
            <a:fillRect/>
          </a:stretch>
        </p:blipFill>
        <p:spPr>
          <a:xfrm>
            <a:off x="6009503" y="2504395"/>
            <a:ext cx="2234632" cy="1068737"/>
          </a:xfrm>
          <a:prstGeom prst="rect">
            <a:avLst/>
          </a:prstGeom>
        </p:spPr>
      </p:pic>
    </p:spTree>
    <p:extLst>
      <p:ext uri="{BB962C8B-B14F-4D97-AF65-F5344CB8AC3E}">
        <p14:creationId xmlns:p14="http://schemas.microsoft.com/office/powerpoint/2010/main" val="3865736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xfrm>
            <a:off x="838200" y="174093"/>
            <a:ext cx="10515600" cy="923330"/>
          </a:xfrm>
          <a:solidFill>
            <a:srgbClr val="002060"/>
          </a:solidFill>
          <a:ln w="57150">
            <a:solidFill>
              <a:schemeClr val="accent5">
                <a:lumMod val="75000"/>
              </a:schemeClr>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318703" y="1253331"/>
            <a:ext cx="5257800" cy="4351338"/>
          </a:xfrm>
          <a:solidFill>
            <a:schemeClr val="accent5">
              <a:lumMod val="75000"/>
            </a:schemeClr>
          </a:solidFill>
        </p:spPr>
        <p:txBody>
          <a:bodyPr>
            <a:normAutofit fontScale="85000" lnSpcReduction="10000"/>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 </a:t>
            </a:r>
            <a:r>
              <a:rPr lang="en-US" dirty="0">
                <a:solidFill>
                  <a:schemeClr val="bg1"/>
                </a:solidFill>
              </a:rPr>
              <a:t>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rgbClr val="FFFF00"/>
                </a:solidFill>
              </a:rPr>
              <a:t>complainant and respondent</a:t>
            </a:r>
            <a:r>
              <a:rPr lang="en-US" dirty="0">
                <a:solidFill>
                  <a:srgbClr val="FFFF00"/>
                </a:solidFill>
              </a:rPr>
              <a:t> </a:t>
            </a:r>
            <a:r>
              <a:rPr lang="en-US" dirty="0">
                <a:solidFill>
                  <a:schemeClr val="bg1"/>
                </a:solidFill>
              </a:rPr>
              <a:t>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687" y="131466"/>
            <a:ext cx="1390650" cy="1390650"/>
          </a:xfrm>
          <a:prstGeom prst="rect">
            <a:avLst/>
          </a:prstGeom>
        </p:spPr>
      </p:pic>
      <p:sp>
        <p:nvSpPr>
          <p:cNvPr id="4" name="TextBox 3">
            <a:extLst>
              <a:ext uri="{FF2B5EF4-FFF2-40B4-BE49-F238E27FC236}">
                <a16:creationId xmlns:a16="http://schemas.microsoft.com/office/drawing/2014/main" id="{1A067F29-A868-8BEB-F881-96838516EEFA}"/>
              </a:ext>
            </a:extLst>
          </p:cNvPr>
          <p:cNvSpPr txBox="1"/>
          <p:nvPr/>
        </p:nvSpPr>
        <p:spPr>
          <a:xfrm>
            <a:off x="1783235" y="5298912"/>
            <a:ext cx="4497860" cy="923330"/>
          </a:xfrm>
          <a:prstGeom prst="rect">
            <a:avLst/>
          </a:prstGeom>
          <a:solidFill>
            <a:srgbClr val="002060"/>
          </a:solidFill>
          <a:ln w="57150">
            <a:solidFill>
              <a:schemeClr val="bg1"/>
            </a:solidFill>
          </a:ln>
        </p:spPr>
        <p:txBody>
          <a:bodyPr wrap="square" rtlCol="0">
            <a:spAutoFit/>
          </a:bodyPr>
          <a:lstStyle/>
          <a:p>
            <a:pPr algn="ctr"/>
            <a:endParaRPr lang="en-US" sz="800" dirty="0">
              <a:solidFill>
                <a:srgbClr val="FFFF00"/>
              </a:solidFill>
              <a:latin typeface="Baguet Script" pitchFamily="2" charset="77"/>
            </a:endParaRPr>
          </a:p>
          <a:p>
            <a:pPr algn="ctr"/>
            <a:r>
              <a:rPr lang="en-US" sz="2800" dirty="0">
                <a:solidFill>
                  <a:srgbClr val="FFFF00"/>
                </a:solidFill>
                <a:latin typeface="Baguet Script" pitchFamily="2" charset="77"/>
              </a:rPr>
              <a:t>NON-PUNITIVE SERVICES</a:t>
            </a:r>
          </a:p>
          <a:p>
            <a:endParaRPr lang="en-US" dirty="0"/>
          </a:p>
        </p:txBody>
      </p:sp>
      <p:sp>
        <p:nvSpPr>
          <p:cNvPr id="6" name="TextBox 5">
            <a:extLst>
              <a:ext uri="{FF2B5EF4-FFF2-40B4-BE49-F238E27FC236}">
                <a16:creationId xmlns:a16="http://schemas.microsoft.com/office/drawing/2014/main" id="{2CC8C4A1-B497-F29B-4D2C-A480FD811A71}"/>
              </a:ext>
            </a:extLst>
          </p:cNvPr>
          <p:cNvSpPr txBox="1"/>
          <p:nvPr/>
        </p:nvSpPr>
        <p:spPr>
          <a:xfrm>
            <a:off x="6378660" y="1253331"/>
            <a:ext cx="5494637" cy="4801314"/>
          </a:xfrm>
          <a:prstGeom prst="rect">
            <a:avLst/>
          </a:prstGeom>
          <a:solidFill>
            <a:schemeClr val="accent5">
              <a:lumMod val="60000"/>
              <a:lumOff val="40000"/>
            </a:schemeClr>
          </a:solidFill>
          <a:ln w="57150">
            <a:solidFill>
              <a:srgbClr val="0070C0"/>
            </a:solidFill>
          </a:ln>
        </p:spPr>
        <p:txBody>
          <a:bodyPr wrap="square" rtlCol="0">
            <a:spAutoFit/>
          </a:bodyPr>
          <a:lstStyle/>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Access to counseling and health services </a:t>
            </a:r>
          </a:p>
          <a:p>
            <a:pPr marL="342900" marR="0" lvl="0" indent="-342900">
              <a:buFont typeface="Symbol" pitchFamily="2" charset="2"/>
              <a:buChar char=""/>
            </a:pPr>
            <a:r>
              <a:rPr lang="en-US" dirty="0">
                <a:latin typeface="Abadi MT Condensed Light" panose="020B0306030101010103" pitchFamily="34" charset="77"/>
                <a:ea typeface="Times New Roman" panose="02020603050405020304" pitchFamily="18" charset="0"/>
              </a:rPr>
              <a:t>M</a:t>
            </a:r>
            <a:r>
              <a:rPr lang="en-US" sz="1800" dirty="0">
                <a:effectLst/>
                <a:latin typeface="Abadi MT Condensed Light" panose="020B0306030101010103" pitchFamily="34" charset="77"/>
                <a:ea typeface="Times New Roman" panose="02020603050405020304" pitchFamily="18" charset="0"/>
              </a:rPr>
              <a:t>utual “no-contact order”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Altering housing or work arrangements;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campus escorts;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transportation accommodations;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Offering adjustments to academic deadlines, course schedules, alternative course completion;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Limiting an individual’s or organization’s access to certain MVNU facilities or activities;</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Voluntary leave of absence;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Increased security and monitoring of certain areas of the campus;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academic support services, such as tutoring;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MVNU-imposed administrative leave or separation;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Other </a:t>
            </a:r>
            <a:r>
              <a:rPr lang="en-US" sz="1800" dirty="0">
                <a:effectLst/>
                <a:highlight>
                  <a:srgbClr val="FFFF00"/>
                </a:highlight>
                <a:latin typeface="Abadi MT Condensed Light" panose="020B0306030101010103" pitchFamily="34" charset="77"/>
                <a:ea typeface="Times New Roman" panose="02020603050405020304" pitchFamily="18" charset="0"/>
              </a:rPr>
              <a:t>remedies that can reasonably be tailored to the involved individuals to achieve the goals of this policy</a:t>
            </a:r>
            <a:r>
              <a:rPr lang="en-US" sz="1800" dirty="0">
                <a:effectLst/>
                <a:latin typeface="Abadi MT Condensed Light" panose="020B0306030101010103" pitchFamily="34" charset="77"/>
                <a:ea typeface="Times New Roman" panose="02020603050405020304" pitchFamily="18" charset="0"/>
              </a:rPr>
              <a:t>. </a:t>
            </a:r>
          </a:p>
          <a:p>
            <a:endParaRPr lang="en-US" dirty="0"/>
          </a:p>
        </p:txBody>
      </p:sp>
      <p:pic>
        <p:nvPicPr>
          <p:cNvPr id="7" name="Graphic 6" descr="Open hand">
            <a:extLst>
              <a:ext uri="{FF2B5EF4-FFF2-40B4-BE49-F238E27FC236}">
                <a16:creationId xmlns:a16="http://schemas.microsoft.com/office/drawing/2014/main" id="{5550DCFE-3828-73A0-66D3-A9A1CEC50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4871" y="142711"/>
            <a:ext cx="1390650" cy="1390650"/>
          </a:xfrm>
          <a:prstGeom prst="rect">
            <a:avLst/>
          </a:prstGeom>
        </p:spPr>
      </p:pic>
      <p:pic>
        <p:nvPicPr>
          <p:cNvPr id="8" name="Graphic 7" descr="Open hand">
            <a:extLst>
              <a:ext uri="{FF2B5EF4-FFF2-40B4-BE49-F238E27FC236}">
                <a16:creationId xmlns:a16="http://schemas.microsoft.com/office/drawing/2014/main" id="{B9522876-5287-50BD-B6EC-1A208E7DD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5521" y="146682"/>
            <a:ext cx="1390650" cy="1390650"/>
          </a:xfrm>
          <a:prstGeom prst="rect">
            <a:avLst/>
          </a:prstGeom>
        </p:spPr>
      </p:pic>
    </p:spTree>
    <p:extLst>
      <p:ext uri="{BB962C8B-B14F-4D97-AF65-F5344CB8AC3E}">
        <p14:creationId xmlns:p14="http://schemas.microsoft.com/office/powerpoint/2010/main" val="2897944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1" y="291796"/>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chemeClr val="accent6">
                    <a:lumMod val="50000"/>
                  </a:schemeClr>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2AB208-C906-9913-E0AA-78A54AC719BA}"/>
              </a:ext>
            </a:extLst>
          </p:cNvPr>
          <p:cNvSpPr txBox="1"/>
          <p:nvPr/>
        </p:nvSpPr>
        <p:spPr>
          <a:xfrm>
            <a:off x="351795" y="6036535"/>
            <a:ext cx="4755257" cy="810783"/>
          </a:xfrm>
          <a:prstGeom prst="rect">
            <a:avLst/>
          </a:prstGeom>
          <a:noFill/>
        </p:spPr>
        <p:txBody>
          <a:bodyPr wrap="square" rtlCol="0">
            <a:spAutoFit/>
          </a:bodyPr>
          <a:lstStyle/>
          <a:p>
            <a:pPr algn="ctr"/>
            <a:r>
              <a:rPr lang="en-US" sz="2800" dirty="0">
                <a:hlinkClick r:id="rId3"/>
              </a:rPr>
              <a:t>http://mvnu.edu/titleix/</a:t>
            </a:r>
            <a:endParaRPr lang="en-US" sz="2800" dirty="0"/>
          </a:p>
          <a:p>
            <a:endParaRPr lang="en-US" dirty="0"/>
          </a:p>
        </p:txBody>
      </p:sp>
      <p:pic>
        <p:nvPicPr>
          <p:cNvPr id="4" name="Graphic 3" descr="Magnifying glass with solid fill">
            <a:extLst>
              <a:ext uri="{FF2B5EF4-FFF2-40B4-BE49-F238E27FC236}">
                <a16:creationId xmlns:a16="http://schemas.microsoft.com/office/drawing/2014/main" id="{860EDB51-03EC-97B4-72D5-A26D4FFDB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7007" y="6047218"/>
            <a:ext cx="818115" cy="818115"/>
          </a:xfrm>
          <a:prstGeom prst="rect">
            <a:avLst/>
          </a:prstGeom>
        </p:spPr>
      </p:pic>
    </p:spTree>
    <p:extLst>
      <p:ext uri="{BB962C8B-B14F-4D97-AF65-F5344CB8AC3E}">
        <p14:creationId xmlns:p14="http://schemas.microsoft.com/office/powerpoint/2010/main" val="2139611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048B2-57B7-ADCB-ACA2-44D532A15F48}"/>
              </a:ext>
            </a:extLst>
          </p:cNvPr>
          <p:cNvPicPr>
            <a:picLocks noChangeAspect="1"/>
          </p:cNvPicPr>
          <p:nvPr/>
        </p:nvPicPr>
        <p:blipFill>
          <a:blip r:embed="rId2"/>
          <a:stretch>
            <a:fillRect/>
          </a:stretch>
        </p:blipFill>
        <p:spPr>
          <a:xfrm>
            <a:off x="485775" y="155933"/>
            <a:ext cx="11220450" cy="6546133"/>
          </a:xfrm>
          <a:prstGeom prst="rect">
            <a:avLst/>
          </a:prstGeom>
          <a:ln w="57150">
            <a:solidFill>
              <a:schemeClr val="accent6">
                <a:lumMod val="50000"/>
              </a:schemeClr>
            </a:solidFill>
          </a:ln>
        </p:spPr>
      </p:pic>
    </p:spTree>
    <p:extLst>
      <p:ext uri="{BB962C8B-B14F-4D97-AF65-F5344CB8AC3E}">
        <p14:creationId xmlns:p14="http://schemas.microsoft.com/office/powerpoint/2010/main" val="1478537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22" y="103658"/>
            <a:ext cx="11602994" cy="1243959"/>
          </a:xfrm>
          <a:solidFill>
            <a:srgbClr val="002060"/>
          </a:solidFill>
          <a:ln>
            <a:solidFill>
              <a:schemeClr val="accent5">
                <a:lumMod val="75000"/>
              </a:schemeClr>
            </a:solidFill>
          </a:ln>
        </p:spPr>
        <p:txBody>
          <a:bodyPr>
            <a:normAutofit fontScale="90000"/>
          </a:bodyPr>
          <a:lstStyle/>
          <a:p>
            <a:br>
              <a:rPr lang="en-US" sz="4800" b="1" i="1" dirty="0">
                <a:solidFill>
                  <a:schemeClr val="bg1"/>
                </a:solidFill>
                <a:latin typeface="Arial Narrow" panose="020B0604020202020204" pitchFamily="34" charset="0"/>
                <a:cs typeface="Arial Narrow" panose="020B0604020202020204" pitchFamily="34" charset="0"/>
              </a:rPr>
            </a:br>
            <a:r>
              <a:rPr lang="en-US" sz="4800" b="1" i="1" dirty="0">
                <a:solidFill>
                  <a:schemeClr val="bg1"/>
                </a:solidFill>
                <a:latin typeface="Arial Narrow" panose="020B0604020202020204" pitchFamily="34" charset="0"/>
                <a:cs typeface="Arial Narrow" panose="020B0604020202020204" pitchFamily="34" charset="0"/>
              </a:rPr>
              <a:t>Consent </a:t>
            </a:r>
            <a:br>
              <a:rPr lang="en-US" sz="4800" b="1" i="1" dirty="0">
                <a:solidFill>
                  <a:schemeClr val="bg1"/>
                </a:solidFill>
                <a:latin typeface="Arial Narrow" panose="020B0604020202020204" pitchFamily="34" charset="0"/>
                <a:cs typeface="Arial Narrow" panose="020B0604020202020204" pitchFamily="34" charset="0"/>
              </a:rPr>
            </a:br>
            <a:r>
              <a:rPr lang="en-US" sz="2000" b="1" i="0" u="none" strike="noStrike" dirty="0">
                <a:solidFill>
                  <a:srgbClr val="FFFF00"/>
                </a:solidFill>
                <a:effectLst/>
                <a:latin typeface="arial" panose="020B0604020202020204" pitchFamily="34" charset="0"/>
              </a:rPr>
              <a:t>Consent is a critical part of understanding and eliminating Sexual Misconduct</a:t>
            </a:r>
            <a:br>
              <a:rPr lang="en-US" sz="2000" dirty="0"/>
            </a:br>
            <a:endParaRPr lang="en-US" sz="4800"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p:cNvSpPr>
            <a:spLocks noGrp="1"/>
          </p:cNvSpPr>
          <p:nvPr>
            <p:ph sz="half" idx="1"/>
          </p:nvPr>
        </p:nvSpPr>
        <p:spPr>
          <a:xfrm>
            <a:off x="5721099" y="1347617"/>
            <a:ext cx="6104317" cy="2538583"/>
          </a:xfrm>
          <a:solidFill>
            <a:schemeClr val="accent1">
              <a:lumMod val="75000"/>
            </a:schemeClr>
          </a:solidFill>
          <a:ln w="28575">
            <a:noFill/>
          </a:ln>
        </p:spPr>
        <p:txBody>
          <a:bodyPr>
            <a:normAutofit fontScale="77500" lnSpcReduction="20000"/>
          </a:bodyPr>
          <a:lstStyle/>
          <a:p>
            <a:pPr marL="0" indent="0" fontAlgn="base">
              <a:buNone/>
            </a:pPr>
            <a:endParaRPr lang="en-US" sz="1000" dirty="0">
              <a:solidFill>
                <a:schemeClr val="bg1"/>
              </a:solidFill>
            </a:endParaRPr>
          </a:p>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endParaRPr lang="en-US" dirty="0"/>
          </a:p>
        </p:txBody>
      </p:sp>
      <p:sp>
        <p:nvSpPr>
          <p:cNvPr id="8" name="Content Placeholder 7">
            <a:extLst>
              <a:ext uri="{FF2B5EF4-FFF2-40B4-BE49-F238E27FC236}">
                <a16:creationId xmlns:a16="http://schemas.microsoft.com/office/drawing/2014/main" id="{61B36409-1C99-C397-1DB1-C89ADC92F46E}"/>
              </a:ext>
            </a:extLst>
          </p:cNvPr>
          <p:cNvSpPr>
            <a:spLocks noGrp="1"/>
          </p:cNvSpPr>
          <p:nvPr>
            <p:ph sz="half" idx="2"/>
          </p:nvPr>
        </p:nvSpPr>
        <p:spPr>
          <a:xfrm>
            <a:off x="5721099" y="3829119"/>
            <a:ext cx="6104317" cy="2834660"/>
          </a:xfrm>
          <a:solidFill>
            <a:srgbClr val="0070C0"/>
          </a:solidFill>
        </p:spPr>
        <p:txBody>
          <a:bodyPr>
            <a:normAutofit fontScale="77500" lnSpcReduction="20000"/>
          </a:bodyPr>
          <a:lstStyle/>
          <a:p>
            <a:pPr marL="0" indent="0" fontAlgn="base">
              <a:buNone/>
            </a:pPr>
            <a:endParaRPr lang="en-US" b="1" dirty="0">
              <a:solidFill>
                <a:srgbClr val="FFFF00"/>
              </a:solidFill>
            </a:endParaRPr>
          </a:p>
          <a:p>
            <a:pPr marL="0" indent="0" fontAlgn="base">
              <a:buNone/>
            </a:pPr>
            <a:r>
              <a:rPr lang="en-US" b="1" dirty="0">
                <a:solidFill>
                  <a:srgbClr val="FFFF00"/>
                </a:solidFill>
              </a:rPr>
              <a:t>Consent requires the </a:t>
            </a:r>
          </a:p>
          <a:p>
            <a:pPr marL="0" indent="0" fontAlgn="base">
              <a:buNone/>
            </a:pPr>
            <a:r>
              <a:rPr lang="en-US" b="1" dirty="0">
                <a:solidFill>
                  <a:srgbClr val="FFFF00"/>
                </a:solidFill>
              </a:rPr>
              <a:t>following conditions:</a:t>
            </a:r>
            <a:r>
              <a:rPr lang="en-US" dirty="0">
                <a:solidFill>
                  <a:srgbClr val="FFFF00"/>
                </a:solidFill>
              </a:rPr>
              <a:t> ​</a:t>
            </a:r>
            <a:endParaRPr lang="en-US" i="1" dirty="0"/>
          </a:p>
          <a:p>
            <a:pPr fontAlgn="base"/>
            <a:r>
              <a:rPr lang="en-US" sz="2600" i="1" dirty="0">
                <a:solidFill>
                  <a:schemeClr val="bg1"/>
                </a:solidFill>
              </a:rPr>
              <a:t>1. All parties are fully conscious.​</a:t>
            </a:r>
          </a:p>
          <a:p>
            <a:pPr fontAlgn="base"/>
            <a:r>
              <a:rPr lang="en-US" sz="2600" i="1" dirty="0">
                <a:solidFill>
                  <a:schemeClr val="bg1"/>
                </a:solidFill>
              </a:rPr>
              <a:t>2. All parties are equally free to act.​</a:t>
            </a:r>
          </a:p>
          <a:p>
            <a:pPr fontAlgn="base"/>
            <a:r>
              <a:rPr lang="en-US" sz="2600" i="1" dirty="0">
                <a:solidFill>
                  <a:schemeClr val="bg1"/>
                </a:solidFill>
              </a:rPr>
              <a:t>3. All parties have positively and </a:t>
            </a:r>
          </a:p>
          <a:p>
            <a:pPr marL="0" indent="0" fontAlgn="base">
              <a:buNone/>
            </a:pPr>
            <a:r>
              <a:rPr lang="en-US" sz="2600" i="1" dirty="0">
                <a:solidFill>
                  <a:schemeClr val="bg1"/>
                </a:solidFill>
              </a:rPr>
              <a:t>clearly communicated their intent. </a:t>
            </a:r>
          </a:p>
          <a:p>
            <a:pPr marL="0" indent="0">
              <a:buNone/>
            </a:pPr>
            <a:endParaRPr lang="en-US" dirty="0"/>
          </a:p>
        </p:txBody>
      </p:sp>
      <p:pic>
        <p:nvPicPr>
          <p:cNvPr id="6" name="Picture 5" descr="Text&#10;&#10;Description automatically generated with medium confidence">
            <a:extLst>
              <a:ext uri="{FF2B5EF4-FFF2-40B4-BE49-F238E27FC236}">
                <a16:creationId xmlns:a16="http://schemas.microsoft.com/office/drawing/2014/main" id="{18ECA9DD-A186-5918-8E47-D01F98E02BD6}"/>
              </a:ext>
            </a:extLst>
          </p:cNvPr>
          <p:cNvPicPr>
            <a:picLocks noChangeAspect="1"/>
          </p:cNvPicPr>
          <p:nvPr/>
        </p:nvPicPr>
        <p:blipFill>
          <a:blip r:embed="rId2"/>
          <a:stretch>
            <a:fillRect/>
          </a:stretch>
        </p:blipFill>
        <p:spPr>
          <a:xfrm>
            <a:off x="9820551" y="3813775"/>
            <a:ext cx="1928289" cy="2452489"/>
          </a:xfrm>
          <a:prstGeom prst="rect">
            <a:avLst/>
          </a:prstGeom>
          <a:ln w="57150">
            <a:solidFill>
              <a:srgbClr val="002060"/>
            </a:solidFill>
          </a:ln>
        </p:spPr>
      </p:pic>
      <p:pic>
        <p:nvPicPr>
          <p:cNvPr id="7" name="Graphic 6" descr="Comment Important with solid fill">
            <a:extLst>
              <a:ext uri="{FF2B5EF4-FFF2-40B4-BE49-F238E27FC236}">
                <a16:creationId xmlns:a16="http://schemas.microsoft.com/office/drawing/2014/main" id="{F12BEA84-6530-FB66-DCA5-A486BC492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4714" y="314211"/>
            <a:ext cx="1445870" cy="1445870"/>
          </a:xfrm>
          <a:prstGeom prst="rect">
            <a:avLst/>
          </a:prstGeom>
        </p:spPr>
      </p:pic>
      <p:sp>
        <p:nvSpPr>
          <p:cNvPr id="9" name="TextBox 8">
            <a:extLst>
              <a:ext uri="{FF2B5EF4-FFF2-40B4-BE49-F238E27FC236}">
                <a16:creationId xmlns:a16="http://schemas.microsoft.com/office/drawing/2014/main" id="{DFACBDAB-5BEC-0EA5-A957-A823AA56D18B}"/>
              </a:ext>
            </a:extLst>
          </p:cNvPr>
          <p:cNvSpPr txBox="1"/>
          <p:nvPr/>
        </p:nvSpPr>
        <p:spPr>
          <a:xfrm>
            <a:off x="222422" y="1416144"/>
            <a:ext cx="5498677" cy="5262979"/>
          </a:xfrm>
          <a:prstGeom prst="rect">
            <a:avLst/>
          </a:prstGeom>
          <a:solidFill>
            <a:schemeClr val="accent5">
              <a:lumMod val="60000"/>
              <a:lumOff val="40000"/>
            </a:schemeClr>
          </a:solidFill>
        </p:spPr>
        <p:txBody>
          <a:bodyPr wrap="square" rtlCol="0">
            <a:spAutoFit/>
          </a:bodyPr>
          <a:lstStyle/>
          <a:p>
            <a:pPr algn="ctr"/>
            <a:r>
              <a:rPr lang="en-US" sz="2400" b="1" i="1" u="none" strike="noStrike" dirty="0">
                <a:effectLst/>
                <a:latin typeface="var(--richTextHeaderFont)"/>
              </a:rPr>
              <a:t>How does consent work in real life?</a:t>
            </a:r>
          </a:p>
          <a:p>
            <a:pPr algn="l"/>
            <a:endParaRPr lang="en-US" sz="800" b="1" i="1" u="none" strike="noStrike" dirty="0">
              <a:effectLst/>
              <a:latin typeface="var(--richTextHeaderFont)"/>
            </a:endParaRPr>
          </a:p>
          <a:p>
            <a:pPr algn="l"/>
            <a:r>
              <a:rPr lang="en-US" u="none" strike="noStrike" dirty="0">
                <a:solidFill>
                  <a:srgbClr val="141414"/>
                </a:solidFill>
                <a:effectLst/>
                <a:latin typeface="Public Sans"/>
              </a:rPr>
              <a:t>When you’re engaging in intimate activity, the </a:t>
            </a:r>
            <a:r>
              <a:rPr lang="en-US" b="1" u="none" strike="noStrike" dirty="0">
                <a:solidFill>
                  <a:srgbClr val="141414"/>
                </a:solidFill>
                <a:effectLst/>
                <a:latin typeface="Public Sans"/>
              </a:rPr>
              <a:t>most important part of consent is </a:t>
            </a:r>
            <a:r>
              <a:rPr lang="en-US" b="1" u="none" strike="noStrike" dirty="0">
                <a:effectLst/>
                <a:highlight>
                  <a:srgbClr val="FFFF00"/>
                </a:highlight>
                <a:latin typeface="Public Sans"/>
              </a:rPr>
              <a:t>communication</a:t>
            </a:r>
            <a:r>
              <a:rPr lang="en-US" u="none" strike="noStrike" dirty="0">
                <a:effectLst/>
                <a:latin typeface="Public Sans"/>
              </a:rPr>
              <a:t>. </a:t>
            </a:r>
            <a:r>
              <a:rPr lang="en-US" dirty="0">
                <a:solidFill>
                  <a:srgbClr val="141414"/>
                </a:solidFill>
                <a:latin typeface="Public Sans"/>
              </a:rPr>
              <a:t>C</a:t>
            </a:r>
            <a:r>
              <a:rPr lang="en-US" u="none" strike="noStrike" dirty="0">
                <a:solidFill>
                  <a:srgbClr val="141414"/>
                </a:solidFill>
                <a:effectLst/>
                <a:latin typeface="Public Sans"/>
              </a:rPr>
              <a:t>onsent needs to happen every time and in every instance. Giving consent for one activity, one time, does not mean giving consent for increased or recurring sexual contact. For example, agreeing to kiss someone doesn’t give that person permission to remove your clothes.</a:t>
            </a:r>
          </a:p>
          <a:p>
            <a:pPr algn="l"/>
            <a:endParaRPr lang="en-US" u="none" strike="noStrike" dirty="0">
              <a:solidFill>
                <a:srgbClr val="141414"/>
              </a:solidFill>
              <a:effectLst/>
              <a:latin typeface="Public Sans"/>
            </a:endParaRPr>
          </a:p>
          <a:p>
            <a:pPr algn="l"/>
            <a:endParaRPr lang="en-US" sz="800" u="none" strike="noStrike" dirty="0">
              <a:solidFill>
                <a:srgbClr val="141414"/>
              </a:solidFill>
              <a:effectLst/>
              <a:latin typeface="Public Sans"/>
            </a:endParaRPr>
          </a:p>
          <a:p>
            <a:r>
              <a:rPr lang="en-US" dirty="0">
                <a:solidFill>
                  <a:srgbClr val="141414"/>
                </a:solidFill>
                <a:highlight>
                  <a:srgbClr val="FFFF00"/>
                </a:highlight>
                <a:latin typeface="Public Sans"/>
              </a:rPr>
              <a:t>CONSENT EXAMPLE: </a:t>
            </a:r>
            <a:r>
              <a:rPr lang="en-US" b="0" i="0" u="none" strike="noStrike" dirty="0">
                <a:solidFill>
                  <a:srgbClr val="141414"/>
                </a:solidFill>
                <a:effectLst/>
                <a:latin typeface="Public Sans"/>
              </a:rPr>
              <a:t>Communicating when you change the type or degree of intimate activity with phrases like “Is this OK?” Always, </a:t>
            </a:r>
            <a:r>
              <a:rPr lang="en-US" b="0" dirty="0">
                <a:solidFill>
                  <a:srgbClr val="141414"/>
                </a:solidFill>
                <a:latin typeface="Public Sans"/>
              </a:rPr>
              <a:t>c</a:t>
            </a:r>
            <a:r>
              <a:rPr lang="en-US" i="0" u="none" strike="noStrike" dirty="0">
                <a:solidFill>
                  <a:srgbClr val="141414"/>
                </a:solidFill>
                <a:effectLst/>
                <a:latin typeface="Public Sans"/>
              </a:rPr>
              <a:t>learly communicate with your partner that you are no longer comfortable with this activity and wish to stop.</a:t>
            </a:r>
          </a:p>
          <a:p>
            <a:endParaRPr lang="en-US" sz="800" i="0" u="none" strike="noStrike" dirty="0">
              <a:solidFill>
                <a:srgbClr val="141414"/>
              </a:solidFill>
              <a:effectLst/>
              <a:latin typeface="Public Sans"/>
            </a:endParaRPr>
          </a:p>
          <a:p>
            <a:r>
              <a:rPr lang="en-US" b="0" i="0" u="none" strike="noStrike" dirty="0">
                <a:solidFill>
                  <a:srgbClr val="141414"/>
                </a:solidFill>
                <a:effectLst/>
                <a:highlight>
                  <a:srgbClr val="FFFF00"/>
                </a:highlight>
                <a:latin typeface="Public Sans"/>
              </a:rPr>
              <a:t>NO CONSENT EXAMPLE</a:t>
            </a:r>
            <a:r>
              <a:rPr lang="en-US" b="0" i="0" u="none" strike="noStrike" dirty="0">
                <a:solidFill>
                  <a:srgbClr val="141414"/>
                </a:solidFill>
                <a:effectLst/>
                <a:latin typeface="Public Sans"/>
              </a:rPr>
              <a:t>: Assuming you have permission to engage in intimate behavior because you’ve done it in the past</a:t>
            </a:r>
          </a:p>
        </p:txBody>
      </p:sp>
      <p:pic>
        <p:nvPicPr>
          <p:cNvPr id="16" name="Graphic 15" descr="Lightbulb with solid fill">
            <a:extLst>
              <a:ext uri="{FF2B5EF4-FFF2-40B4-BE49-F238E27FC236}">
                <a16:creationId xmlns:a16="http://schemas.microsoft.com/office/drawing/2014/main" id="{C111022E-096F-6E94-7309-A8C7196B6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682" y="194221"/>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E99DD2F-845E-11B3-E8D7-AEB0AD13003B}"/>
              </a:ext>
            </a:extLst>
          </p:cNvPr>
          <p:cNvPicPr>
            <a:picLocks noChangeAspect="1"/>
          </p:cNvPicPr>
          <p:nvPr/>
        </p:nvPicPr>
        <p:blipFill rotWithShape="1">
          <a:blip r:embed="rId2"/>
          <a:srcRect r="-2" b="4428"/>
          <a:stretch/>
        </p:blipFill>
        <p:spPr>
          <a:xfrm>
            <a:off x="5164795" y="193948"/>
            <a:ext cx="3807576" cy="4135119"/>
          </a:xfrm>
          <a:prstGeom prst="rect">
            <a:avLst/>
          </a:prstGeom>
          <a:ln w="57150">
            <a:solidFill>
              <a:srgbClr val="002060"/>
            </a:solidFill>
          </a:ln>
        </p:spPr>
      </p:pic>
      <p:pic>
        <p:nvPicPr>
          <p:cNvPr id="8" name="Picture 7" descr="A keyboard with a green key&#10;&#10;Description automatically generated">
            <a:extLst>
              <a:ext uri="{FF2B5EF4-FFF2-40B4-BE49-F238E27FC236}">
                <a16:creationId xmlns:a16="http://schemas.microsoft.com/office/drawing/2014/main" id="{25994145-5EA6-A606-C4F5-5ACC93D1DE3C}"/>
              </a:ext>
            </a:extLst>
          </p:cNvPr>
          <p:cNvPicPr>
            <a:picLocks noChangeAspect="1"/>
          </p:cNvPicPr>
          <p:nvPr/>
        </p:nvPicPr>
        <p:blipFill rotWithShape="1">
          <a:blip r:embed="rId3"/>
          <a:srcRect l="33984" r="17905" b="1"/>
          <a:stretch/>
        </p:blipFill>
        <p:spPr>
          <a:xfrm>
            <a:off x="3485729" y="794169"/>
            <a:ext cx="1437077" cy="1560694"/>
          </a:xfrm>
          <a:custGeom>
            <a:avLst/>
            <a:gdLst>
              <a:gd name="connsiteX0" fmla="*/ 0 w 1437077"/>
              <a:gd name="connsiteY0" fmla="*/ 0 h 1560694"/>
              <a:gd name="connsiteX1" fmla="*/ 464655 w 1437077"/>
              <a:gd name="connsiteY1" fmla="*/ 0 h 1560694"/>
              <a:gd name="connsiteX2" fmla="*/ 943681 w 1437077"/>
              <a:gd name="connsiteY2" fmla="*/ 0 h 1560694"/>
              <a:gd name="connsiteX3" fmla="*/ 1437077 w 1437077"/>
              <a:gd name="connsiteY3" fmla="*/ 0 h 1560694"/>
              <a:gd name="connsiteX4" fmla="*/ 1437077 w 1437077"/>
              <a:gd name="connsiteY4" fmla="*/ 535838 h 1560694"/>
              <a:gd name="connsiteX5" fmla="*/ 1437077 w 1437077"/>
              <a:gd name="connsiteY5" fmla="*/ 1009249 h 1560694"/>
              <a:gd name="connsiteX6" fmla="*/ 1437077 w 1437077"/>
              <a:gd name="connsiteY6" fmla="*/ 1560694 h 1560694"/>
              <a:gd name="connsiteX7" fmla="*/ 929310 w 1437077"/>
              <a:gd name="connsiteY7" fmla="*/ 1560694 h 1560694"/>
              <a:gd name="connsiteX8" fmla="*/ 421543 w 1437077"/>
              <a:gd name="connsiteY8" fmla="*/ 1560694 h 1560694"/>
              <a:gd name="connsiteX9" fmla="*/ 0 w 1437077"/>
              <a:gd name="connsiteY9" fmla="*/ 1560694 h 1560694"/>
              <a:gd name="connsiteX10" fmla="*/ 0 w 1437077"/>
              <a:gd name="connsiteY10" fmla="*/ 1056070 h 1560694"/>
              <a:gd name="connsiteX11" fmla="*/ 0 w 1437077"/>
              <a:gd name="connsiteY11" fmla="*/ 535838 h 1560694"/>
              <a:gd name="connsiteX12" fmla="*/ 0 w 1437077"/>
              <a:gd name="connsiteY12" fmla="*/ 0 h 156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7077" h="1560694" fill="none" extrusionOk="0">
                <a:moveTo>
                  <a:pt x="0" y="0"/>
                </a:moveTo>
                <a:cubicBezTo>
                  <a:pt x="223293" y="15785"/>
                  <a:pt x="262246" y="-8652"/>
                  <a:pt x="464655" y="0"/>
                </a:cubicBezTo>
                <a:cubicBezTo>
                  <a:pt x="667064" y="8652"/>
                  <a:pt x="729857" y="1990"/>
                  <a:pt x="943681" y="0"/>
                </a:cubicBezTo>
                <a:cubicBezTo>
                  <a:pt x="1157505" y="-1990"/>
                  <a:pt x="1252165" y="-22898"/>
                  <a:pt x="1437077" y="0"/>
                </a:cubicBezTo>
                <a:cubicBezTo>
                  <a:pt x="1431239" y="171726"/>
                  <a:pt x="1411056" y="364849"/>
                  <a:pt x="1437077" y="535838"/>
                </a:cubicBezTo>
                <a:cubicBezTo>
                  <a:pt x="1463098" y="706827"/>
                  <a:pt x="1427105" y="877657"/>
                  <a:pt x="1437077" y="1009249"/>
                </a:cubicBezTo>
                <a:cubicBezTo>
                  <a:pt x="1447049" y="1140841"/>
                  <a:pt x="1458414" y="1324813"/>
                  <a:pt x="1437077" y="1560694"/>
                </a:cubicBezTo>
                <a:cubicBezTo>
                  <a:pt x="1253089" y="1585939"/>
                  <a:pt x="1089575" y="1560322"/>
                  <a:pt x="929310" y="1560694"/>
                </a:cubicBezTo>
                <a:cubicBezTo>
                  <a:pt x="769045" y="1561066"/>
                  <a:pt x="548193" y="1558037"/>
                  <a:pt x="421543" y="1560694"/>
                </a:cubicBezTo>
                <a:cubicBezTo>
                  <a:pt x="294893" y="1563351"/>
                  <a:pt x="170633" y="1544232"/>
                  <a:pt x="0" y="1560694"/>
                </a:cubicBezTo>
                <a:cubicBezTo>
                  <a:pt x="17818" y="1362363"/>
                  <a:pt x="7378" y="1223639"/>
                  <a:pt x="0" y="1056070"/>
                </a:cubicBezTo>
                <a:cubicBezTo>
                  <a:pt x="-7378" y="888501"/>
                  <a:pt x="21446" y="793413"/>
                  <a:pt x="0" y="535838"/>
                </a:cubicBezTo>
                <a:cubicBezTo>
                  <a:pt x="-21446" y="278263"/>
                  <a:pt x="-26387" y="114353"/>
                  <a:pt x="0" y="0"/>
                </a:cubicBezTo>
                <a:close/>
              </a:path>
              <a:path w="1437077" h="1560694" stroke="0" extrusionOk="0">
                <a:moveTo>
                  <a:pt x="0" y="0"/>
                </a:moveTo>
                <a:cubicBezTo>
                  <a:pt x="94554" y="-11514"/>
                  <a:pt x="312762" y="9367"/>
                  <a:pt x="464655" y="0"/>
                </a:cubicBezTo>
                <a:cubicBezTo>
                  <a:pt x="616548" y="-9367"/>
                  <a:pt x="699702" y="-14352"/>
                  <a:pt x="900568" y="0"/>
                </a:cubicBezTo>
                <a:cubicBezTo>
                  <a:pt x="1101434" y="14352"/>
                  <a:pt x="1214535" y="11945"/>
                  <a:pt x="1437077" y="0"/>
                </a:cubicBezTo>
                <a:cubicBezTo>
                  <a:pt x="1420062" y="169625"/>
                  <a:pt x="1443764" y="328974"/>
                  <a:pt x="1437077" y="504624"/>
                </a:cubicBezTo>
                <a:cubicBezTo>
                  <a:pt x="1430390" y="680274"/>
                  <a:pt x="1420005" y="885966"/>
                  <a:pt x="1437077" y="993642"/>
                </a:cubicBezTo>
                <a:cubicBezTo>
                  <a:pt x="1454149" y="1101318"/>
                  <a:pt x="1443004" y="1326838"/>
                  <a:pt x="1437077" y="1560694"/>
                </a:cubicBezTo>
                <a:cubicBezTo>
                  <a:pt x="1309268" y="1558016"/>
                  <a:pt x="1139912" y="1568647"/>
                  <a:pt x="958051" y="1560694"/>
                </a:cubicBezTo>
                <a:cubicBezTo>
                  <a:pt x="776190" y="1552741"/>
                  <a:pt x="583219" y="1537306"/>
                  <a:pt x="450284" y="1560694"/>
                </a:cubicBezTo>
                <a:cubicBezTo>
                  <a:pt x="317349" y="1584082"/>
                  <a:pt x="208697" y="1571706"/>
                  <a:pt x="0" y="1560694"/>
                </a:cubicBezTo>
                <a:cubicBezTo>
                  <a:pt x="17898" y="1319444"/>
                  <a:pt x="-15346" y="1187279"/>
                  <a:pt x="0" y="1040463"/>
                </a:cubicBezTo>
                <a:cubicBezTo>
                  <a:pt x="15346" y="893647"/>
                  <a:pt x="18094" y="646597"/>
                  <a:pt x="0" y="535838"/>
                </a:cubicBezTo>
                <a:cubicBezTo>
                  <a:pt x="-18094" y="425079"/>
                  <a:pt x="-15368" y="118988"/>
                  <a:pt x="0" y="0"/>
                </a:cubicBezTo>
                <a:close/>
              </a:path>
            </a:pathLst>
          </a:custGeom>
          <a:ln w="57150">
            <a:solidFill>
              <a:srgbClr val="00206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48" name="Graphic 47" descr="Arrow: Rotate right with solid fill">
            <a:extLst>
              <a:ext uri="{FF2B5EF4-FFF2-40B4-BE49-F238E27FC236}">
                <a16:creationId xmlns:a16="http://schemas.microsoft.com/office/drawing/2014/main" id="{90E10AE8-AD84-EAEC-DDBC-B44DD7978C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64847">
            <a:off x="3842159" y="80978"/>
            <a:ext cx="1226795" cy="1512456"/>
          </a:xfrm>
          <a:prstGeom prst="rect">
            <a:avLst/>
          </a:prstGeom>
        </p:spPr>
      </p:pic>
      <p:pic>
        <p:nvPicPr>
          <p:cNvPr id="49" name="Picture 48">
            <a:extLst>
              <a:ext uri="{FF2B5EF4-FFF2-40B4-BE49-F238E27FC236}">
                <a16:creationId xmlns:a16="http://schemas.microsoft.com/office/drawing/2014/main" id="{BE6A662E-75FE-448E-1067-8103DC331EE6}"/>
              </a:ext>
            </a:extLst>
          </p:cNvPr>
          <p:cNvPicPr>
            <a:picLocks noChangeAspect="1"/>
          </p:cNvPicPr>
          <p:nvPr/>
        </p:nvPicPr>
        <p:blipFill>
          <a:blip r:embed="rId6"/>
          <a:stretch>
            <a:fillRect/>
          </a:stretch>
        </p:blipFill>
        <p:spPr>
          <a:xfrm>
            <a:off x="8594837" y="2433803"/>
            <a:ext cx="3176766" cy="4266763"/>
          </a:xfrm>
          <a:prstGeom prst="rect">
            <a:avLst/>
          </a:prstGeom>
          <a:ln w="57150">
            <a:solidFill>
              <a:srgbClr val="002060"/>
            </a:solidFill>
          </a:ln>
        </p:spPr>
      </p:pic>
      <p:sp>
        <p:nvSpPr>
          <p:cNvPr id="2" name="TextBox 1">
            <a:extLst>
              <a:ext uri="{FF2B5EF4-FFF2-40B4-BE49-F238E27FC236}">
                <a16:creationId xmlns:a16="http://schemas.microsoft.com/office/drawing/2014/main" id="{EB250BF2-5A4B-C737-94C1-31A5967E2850}"/>
              </a:ext>
            </a:extLst>
          </p:cNvPr>
          <p:cNvSpPr txBox="1"/>
          <p:nvPr/>
        </p:nvSpPr>
        <p:spPr>
          <a:xfrm>
            <a:off x="225829" y="171496"/>
            <a:ext cx="3620350" cy="1077218"/>
          </a:xfrm>
          <a:prstGeom prst="rect">
            <a:avLst/>
          </a:prstGeom>
          <a:solidFill>
            <a:schemeClr val="accent6">
              <a:lumMod val="50000"/>
            </a:schemeClr>
          </a:solidFill>
        </p:spPr>
        <p:txBody>
          <a:bodyPr wrap="square" rtlCol="0">
            <a:spAutoFit/>
          </a:bodyPr>
          <a:lstStyle/>
          <a:p>
            <a:pPr algn="ctr"/>
            <a:r>
              <a:rPr lang="en-US" sz="3200" dirty="0">
                <a:solidFill>
                  <a:schemeClr val="bg1"/>
                </a:solidFill>
                <a:latin typeface="Baguet Script" pitchFamily="2" charset="77"/>
              </a:rPr>
              <a:t>First Year Learning </a:t>
            </a:r>
          </a:p>
          <a:p>
            <a:pPr algn="ctr"/>
            <a:r>
              <a:rPr lang="en-US" sz="3200" dirty="0">
                <a:solidFill>
                  <a:schemeClr val="bg1"/>
                </a:solidFill>
                <a:latin typeface="Baguet Script" pitchFamily="2" charset="77"/>
              </a:rPr>
              <a:t>Pathway</a:t>
            </a:r>
          </a:p>
        </p:txBody>
      </p:sp>
      <p:pic>
        <p:nvPicPr>
          <p:cNvPr id="3" name="Picture 2">
            <a:extLst>
              <a:ext uri="{FF2B5EF4-FFF2-40B4-BE49-F238E27FC236}">
                <a16:creationId xmlns:a16="http://schemas.microsoft.com/office/drawing/2014/main" id="{D43CC707-5717-FE2B-EE86-251C07EA3517}"/>
              </a:ext>
            </a:extLst>
          </p:cNvPr>
          <p:cNvPicPr>
            <a:picLocks noChangeAspect="1"/>
          </p:cNvPicPr>
          <p:nvPr/>
        </p:nvPicPr>
        <p:blipFill>
          <a:blip r:embed="rId7"/>
          <a:stretch>
            <a:fillRect/>
          </a:stretch>
        </p:blipFill>
        <p:spPr>
          <a:xfrm>
            <a:off x="1311689" y="4139711"/>
            <a:ext cx="4851903" cy="2750212"/>
          </a:xfrm>
          <a:prstGeom prst="rect">
            <a:avLst/>
          </a:prstGeom>
          <a:ln w="38100">
            <a:solidFill>
              <a:schemeClr val="tx1"/>
            </a:solidFill>
          </a:ln>
        </p:spPr>
      </p:pic>
      <p:pic>
        <p:nvPicPr>
          <p:cNvPr id="4" name="Picture 3">
            <a:extLst>
              <a:ext uri="{FF2B5EF4-FFF2-40B4-BE49-F238E27FC236}">
                <a16:creationId xmlns:a16="http://schemas.microsoft.com/office/drawing/2014/main" id="{90F83E5A-C96C-725F-958E-952E207499A8}"/>
              </a:ext>
            </a:extLst>
          </p:cNvPr>
          <p:cNvPicPr>
            <a:picLocks noChangeAspect="1"/>
          </p:cNvPicPr>
          <p:nvPr/>
        </p:nvPicPr>
        <p:blipFill>
          <a:blip r:embed="rId8"/>
          <a:stretch>
            <a:fillRect/>
          </a:stretch>
        </p:blipFill>
        <p:spPr>
          <a:xfrm>
            <a:off x="113805" y="1654354"/>
            <a:ext cx="3224527" cy="1898706"/>
          </a:xfrm>
          <a:prstGeom prst="rect">
            <a:avLst/>
          </a:prstGeom>
          <a:ln w="38100">
            <a:solidFill>
              <a:schemeClr val="tx1"/>
            </a:solidFill>
          </a:ln>
        </p:spPr>
      </p:pic>
      <p:pic>
        <p:nvPicPr>
          <p:cNvPr id="6" name="Picture 5">
            <a:extLst>
              <a:ext uri="{FF2B5EF4-FFF2-40B4-BE49-F238E27FC236}">
                <a16:creationId xmlns:a16="http://schemas.microsoft.com/office/drawing/2014/main" id="{ADB106AF-7FF4-D427-7A8C-BD1C44F2A2CA}"/>
              </a:ext>
            </a:extLst>
          </p:cNvPr>
          <p:cNvPicPr>
            <a:picLocks noChangeAspect="1"/>
          </p:cNvPicPr>
          <p:nvPr/>
        </p:nvPicPr>
        <p:blipFill>
          <a:blip r:embed="rId9"/>
          <a:stretch>
            <a:fillRect/>
          </a:stretch>
        </p:blipFill>
        <p:spPr>
          <a:xfrm>
            <a:off x="385016" y="3254857"/>
            <a:ext cx="3064758" cy="1379668"/>
          </a:xfrm>
          <a:prstGeom prst="rect">
            <a:avLst/>
          </a:prstGeom>
          <a:ln w="38100">
            <a:solidFill>
              <a:schemeClr val="tx1"/>
            </a:solidFill>
          </a:ln>
        </p:spPr>
      </p:pic>
      <p:pic>
        <p:nvPicPr>
          <p:cNvPr id="7" name="Picture 6">
            <a:extLst>
              <a:ext uri="{FF2B5EF4-FFF2-40B4-BE49-F238E27FC236}">
                <a16:creationId xmlns:a16="http://schemas.microsoft.com/office/drawing/2014/main" id="{1B441C1F-A804-048B-5D78-F7CAB7DC17D5}"/>
              </a:ext>
            </a:extLst>
          </p:cNvPr>
          <p:cNvPicPr>
            <a:picLocks noChangeAspect="1"/>
          </p:cNvPicPr>
          <p:nvPr/>
        </p:nvPicPr>
        <p:blipFill>
          <a:blip r:embed="rId10"/>
          <a:stretch>
            <a:fillRect/>
          </a:stretch>
        </p:blipFill>
        <p:spPr>
          <a:xfrm>
            <a:off x="5911211" y="4720849"/>
            <a:ext cx="2674979" cy="1587936"/>
          </a:xfrm>
          <a:prstGeom prst="rect">
            <a:avLst/>
          </a:prstGeom>
          <a:ln w="38100">
            <a:solidFill>
              <a:schemeClr val="tx1"/>
            </a:solidFill>
          </a:ln>
        </p:spPr>
      </p:pic>
      <p:pic>
        <p:nvPicPr>
          <p:cNvPr id="11" name="Picture 10">
            <a:extLst>
              <a:ext uri="{FF2B5EF4-FFF2-40B4-BE49-F238E27FC236}">
                <a16:creationId xmlns:a16="http://schemas.microsoft.com/office/drawing/2014/main" id="{67C84081-720C-AB60-9457-632776C99A33}"/>
              </a:ext>
            </a:extLst>
          </p:cNvPr>
          <p:cNvPicPr>
            <a:picLocks noChangeAspect="1"/>
          </p:cNvPicPr>
          <p:nvPr/>
        </p:nvPicPr>
        <p:blipFill>
          <a:blip r:embed="rId11"/>
          <a:stretch>
            <a:fillRect/>
          </a:stretch>
        </p:blipFill>
        <p:spPr>
          <a:xfrm>
            <a:off x="9400771" y="214875"/>
            <a:ext cx="2565400" cy="1778000"/>
          </a:xfrm>
          <a:prstGeom prst="rect">
            <a:avLst/>
          </a:prstGeom>
          <a:ln w="38100">
            <a:solidFill>
              <a:schemeClr val="tx1"/>
            </a:solidFill>
          </a:ln>
        </p:spPr>
      </p:pic>
    </p:spTree>
    <p:extLst>
      <p:ext uri="{BB962C8B-B14F-4D97-AF65-F5344CB8AC3E}">
        <p14:creationId xmlns:p14="http://schemas.microsoft.com/office/powerpoint/2010/main" val="3725215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4800" b="1" i="1" dirty="0">
                <a:solidFill>
                  <a:schemeClr val="bg1"/>
                </a:solidFill>
              </a:rPr>
              <a:t>Bystander Intervention</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091" y="1888568"/>
            <a:ext cx="4107818" cy="3080864"/>
          </a:xfrm>
          <a:prstGeom prst="rect">
            <a:avLst/>
          </a:prstGeom>
        </p:spPr>
      </p:pic>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a:stretch>
            <a:fillRect/>
          </a:stretch>
        </p:blipFill>
        <p:spPr>
          <a:xfrm>
            <a:off x="7892634" y="593542"/>
            <a:ext cx="2785798" cy="4630818"/>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9537904" y="2038491"/>
            <a:ext cx="2471767" cy="707886"/>
          </a:xfrm>
          <a:prstGeom prst="rect">
            <a:avLst/>
          </a:prstGeom>
          <a:solidFill>
            <a:srgbClr val="0070C0"/>
          </a:solidFill>
          <a:ln w="28575">
            <a:solidFill>
              <a:srgbClr val="C00000"/>
            </a:solidFill>
          </a:ln>
        </p:spPr>
        <p:txBody>
          <a:bodyPr wrap="square" rtlCol="0">
            <a:spAutoFit/>
          </a:bodyPr>
          <a:lstStyle/>
          <a:p>
            <a:pPr algn="ctr"/>
            <a:r>
              <a:rPr lang="en-US" sz="2000" b="1" i="1" dirty="0">
                <a:solidFill>
                  <a:schemeClr val="bg1"/>
                </a:solidFill>
                <a:latin typeface="Arial Narrow" panose="020B0604020202020204" pitchFamily="34" charset="0"/>
                <a:cs typeface="Arial Narrow" panose="020B0604020202020204" pitchFamily="34" charset="0"/>
              </a:rPr>
              <a:t>Be a part of the SOLUTION</a:t>
            </a:r>
          </a:p>
        </p:txBody>
      </p:sp>
      <p:pic>
        <p:nvPicPr>
          <p:cNvPr id="5" name="Picture 4">
            <a:extLst>
              <a:ext uri="{FF2B5EF4-FFF2-40B4-BE49-F238E27FC236}">
                <a16:creationId xmlns:a16="http://schemas.microsoft.com/office/drawing/2014/main" id="{04D1B3C1-524F-5755-C8D8-B375E86C8011}"/>
              </a:ext>
            </a:extLst>
          </p:cNvPr>
          <p:cNvPicPr>
            <a:picLocks noChangeAspect="1"/>
          </p:cNvPicPr>
          <p:nvPr/>
        </p:nvPicPr>
        <p:blipFill>
          <a:blip r:embed="rId4"/>
          <a:stretch>
            <a:fillRect/>
          </a:stretch>
        </p:blipFill>
        <p:spPr>
          <a:xfrm>
            <a:off x="7701924" y="4819509"/>
            <a:ext cx="4314659" cy="1673366"/>
          </a:xfrm>
          <a:prstGeom prst="rect">
            <a:avLst/>
          </a:prstGeom>
        </p:spPr>
      </p:pic>
      <p:pic>
        <p:nvPicPr>
          <p:cNvPr id="9" name="Picture 8" descr="A white and black speech bubbles&#10;&#10;Description automatically generated">
            <a:extLst>
              <a:ext uri="{FF2B5EF4-FFF2-40B4-BE49-F238E27FC236}">
                <a16:creationId xmlns:a16="http://schemas.microsoft.com/office/drawing/2014/main" id="{528ED167-38DA-FA9E-00EB-AFAD2CAF85A7}"/>
              </a:ext>
            </a:extLst>
          </p:cNvPr>
          <p:cNvPicPr>
            <a:picLocks noChangeAspect="1"/>
          </p:cNvPicPr>
          <p:nvPr/>
        </p:nvPicPr>
        <p:blipFill>
          <a:blip r:embed="rId5"/>
          <a:stretch>
            <a:fillRect/>
          </a:stretch>
        </p:blipFill>
        <p:spPr>
          <a:xfrm>
            <a:off x="8853040" y="365126"/>
            <a:ext cx="2016102" cy="1673365"/>
          </a:xfrm>
          <a:prstGeom prst="rect">
            <a:avLst/>
          </a:prstGeom>
        </p:spPr>
      </p:pic>
      <p:sp>
        <p:nvSpPr>
          <p:cNvPr id="8" name="TextBox 7">
            <a:extLst>
              <a:ext uri="{FF2B5EF4-FFF2-40B4-BE49-F238E27FC236}">
                <a16:creationId xmlns:a16="http://schemas.microsoft.com/office/drawing/2014/main" id="{0250349A-58E8-54FB-9F8D-FA1700953922}"/>
              </a:ext>
            </a:extLst>
          </p:cNvPr>
          <p:cNvSpPr txBox="1"/>
          <p:nvPr/>
        </p:nvSpPr>
        <p:spPr>
          <a:xfrm>
            <a:off x="266700" y="5418435"/>
            <a:ext cx="7289800" cy="1200329"/>
          </a:xfrm>
          <a:prstGeom prst="rect">
            <a:avLst/>
          </a:prstGeom>
          <a:solidFill>
            <a:srgbClr val="0070C0"/>
          </a:solidFill>
          <a:ln w="28575">
            <a:solidFill>
              <a:srgbClr val="C00000"/>
            </a:solidFill>
          </a:ln>
        </p:spPr>
        <p:txBody>
          <a:bodyPr wrap="square">
            <a:spAutoFit/>
          </a:bodyPr>
          <a:lstStyle/>
          <a:p>
            <a:r>
              <a:rPr lang="en-US" sz="2400" b="1" i="1" dirty="0">
                <a:solidFill>
                  <a:schemeClr val="bg1"/>
                </a:solidFill>
                <a:latin typeface="Arial Narrow" panose="020B0604020202020204" pitchFamily="34" charset="0"/>
                <a:cs typeface="Arial Narrow" panose="020B0604020202020204" pitchFamily="34" charset="0"/>
              </a:rPr>
              <a:t>Let’s welcome New Directions as they provide us tools with how to </a:t>
            </a:r>
            <a:r>
              <a:rPr lang="en-US" sz="2400" b="1" dirty="0">
                <a:solidFill>
                  <a:srgbClr val="00B0F0"/>
                </a:solidFill>
                <a:latin typeface="Baguet Script" pitchFamily="2" charset="77"/>
              </a:rPr>
              <a:t>Be a Good Neighbor </a:t>
            </a:r>
            <a:r>
              <a:rPr lang="en-US" sz="2400" b="1" i="1" dirty="0">
                <a:solidFill>
                  <a:schemeClr val="bg1"/>
                </a:solidFill>
                <a:latin typeface="Arial Narrow" panose="020B0604020202020204" pitchFamily="34" charset="0"/>
                <a:cs typeface="Arial Narrow" panose="020B0604020202020204" pitchFamily="34" charset="0"/>
              </a:rPr>
              <a:t>… a Bystander that knows how and when to intervene!</a:t>
            </a:r>
          </a:p>
        </p:txBody>
      </p:sp>
    </p:spTree>
    <p:extLst>
      <p:ext uri="{BB962C8B-B14F-4D97-AF65-F5344CB8AC3E}">
        <p14:creationId xmlns:p14="http://schemas.microsoft.com/office/powerpoint/2010/main" val="1085312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35638" y="599809"/>
            <a:ext cx="2560475" cy="3715555"/>
          </a:xfrm>
        </p:spPr>
        <p:txBody>
          <a:bodyPr anchor="b">
            <a:normAutofit/>
          </a:bodyPr>
          <a:lstStyle/>
          <a:p>
            <a:pPr algn="r" defTabSz="804672"/>
            <a:br>
              <a:rPr lang="en-US" sz="2728" b="1" u="sng" kern="1200" dirty="0">
                <a:solidFill>
                  <a:srgbClr val="FFFFFF"/>
                </a:solidFill>
                <a:latin typeface="+mj-lt"/>
                <a:ea typeface="+mj-ea"/>
                <a:cs typeface="+mj-cs"/>
              </a:rPr>
            </a:br>
            <a:r>
              <a:rPr lang="en-US" sz="3200" b="1" i="1" u="sng" kern="1200" dirty="0">
                <a:solidFill>
                  <a:srgbClr val="FFFFFF"/>
                </a:solidFill>
                <a:latin typeface="Arial Narrow" panose="020B0604020202020204" pitchFamily="34" charset="0"/>
                <a:ea typeface="+mj-ea"/>
                <a:cs typeface="+mj-cs"/>
              </a:rPr>
              <a:t>Religious Expression</a:t>
            </a:r>
            <a:br>
              <a:rPr lang="en-US" sz="2728" b="1" i="1" kern="1200" dirty="0">
                <a:solidFill>
                  <a:srgbClr val="FFFFFF"/>
                </a:solidFill>
                <a:latin typeface="Arial Narrow" panose="020B0604020202020204" pitchFamily="34" charset="0"/>
                <a:ea typeface="+mj-ea"/>
                <a:cs typeface="+mj-cs"/>
              </a:rPr>
            </a:br>
            <a:br>
              <a:rPr lang="en-US" sz="2728" kern="1200" dirty="0">
                <a:solidFill>
                  <a:srgbClr val="FFFFFF"/>
                </a:solidFill>
                <a:latin typeface="+mj-lt"/>
                <a:ea typeface="+mj-ea"/>
                <a:cs typeface="+mj-cs"/>
              </a:rPr>
            </a:br>
            <a:r>
              <a:rPr lang="en-US" sz="2728" kern="1200" dirty="0">
                <a:solidFill>
                  <a:srgbClr val="FFFFFF"/>
                </a:solidFill>
                <a:latin typeface="+mj-lt"/>
                <a:ea typeface="+mj-ea"/>
                <a:cs typeface="+mj-cs"/>
              </a:rPr>
              <a:t>	</a:t>
            </a:r>
            <a:r>
              <a:rPr lang="en-US" sz="3200" b="1" i="1" kern="1200" dirty="0">
                <a:solidFill>
                  <a:schemeClr val="accent6">
                    <a:lumMod val="60000"/>
                    <a:lumOff val="40000"/>
                  </a:schemeClr>
                </a:solidFill>
                <a:latin typeface="+mj-lt"/>
                <a:ea typeface="+mj-ea"/>
                <a:cs typeface="+mj-cs"/>
              </a:rPr>
              <a:t>Who We Are and What We Believe</a:t>
            </a:r>
            <a:br>
              <a:rPr lang="en-US" sz="2728" kern="1200" dirty="0">
                <a:solidFill>
                  <a:srgbClr val="FFFFFF"/>
                </a:solidFill>
                <a:latin typeface="+mj-lt"/>
                <a:ea typeface="+mj-ea"/>
                <a:cs typeface="+mj-cs"/>
              </a:rPr>
            </a:br>
            <a:endParaRPr lang="en-US" sz="3100" dirty="0">
              <a:solidFill>
                <a:srgbClr val="FFFFFF"/>
              </a:solidFill>
            </a:endParaRPr>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2928298" y="56936"/>
            <a:ext cx="7289800" cy="6743700"/>
          </a:xfrm>
          <a:solidFill>
            <a:schemeClr val="bg1"/>
          </a:solidFill>
          <a:ln w="38100">
            <a:solidFill>
              <a:schemeClr val="accent6">
                <a:lumMod val="50000"/>
              </a:schemeClr>
            </a:solidFill>
          </a:ln>
        </p:spPr>
        <p:txBody>
          <a:bodyPr anchor="ctr">
            <a:noAutofit/>
          </a:bodyPr>
          <a:lstStyle/>
          <a:p>
            <a:pPr marL="0" indent="0" defTabSz="804672">
              <a:spcBef>
                <a:spcPts val="0"/>
              </a:spcBef>
              <a:spcAft>
                <a:spcPts val="600"/>
              </a:spcAft>
              <a:buNone/>
            </a:pPr>
            <a:endParaRPr lang="en-US" sz="1600" kern="1200" dirty="0">
              <a:solidFill>
                <a:schemeClr val="tx1"/>
              </a:solidFill>
              <a:latin typeface="Arial" panose="020B0604020202020204" pitchFamily="34" charset="0"/>
              <a:cs typeface="Arial" panose="020B0604020202020204" pitchFamily="34" charset="0"/>
            </a:endParaRPr>
          </a:p>
          <a:p>
            <a:pPr marL="201168" indent="-201168" defTabSz="804672">
              <a:spcBef>
                <a:spcPts val="0"/>
              </a:spcBef>
              <a:spcAft>
                <a:spcPts val="600"/>
              </a:spcAft>
            </a:pPr>
            <a:r>
              <a:rPr lang="en-US" sz="1600" kern="1200" dirty="0">
                <a:solidFill>
                  <a:schemeClr val="tx1"/>
                </a:solidFill>
                <a:latin typeface="Arial" panose="020B0604020202020204" pitchFamily="34" charset="0"/>
                <a:cs typeface="Arial" panose="020B0604020202020204" pitchFamily="34" charset="0"/>
              </a:rPr>
              <a:t>Being of Wesleyan heritage, and a ministry of the Church of the Nazarene, we strive to be a learning community where grace is foundational, truth is pursued, and holiness is a way of life.  Furthermore, </a:t>
            </a:r>
            <a:r>
              <a:rPr lang="en-US" sz="1600" kern="1200" dirty="0">
                <a:solidFill>
                  <a:schemeClr val="tx1"/>
                </a:solidFill>
                <a:highlight>
                  <a:srgbClr val="FFFF00"/>
                </a:highlight>
                <a:latin typeface="Arial" panose="020B0604020202020204" pitchFamily="34" charset="0"/>
                <a:cs typeface="Arial" panose="020B0604020202020204" pitchFamily="34" charset="0"/>
              </a:rPr>
              <a:t>we attempt to make all policies and decisions within the doctrinal and moral convictions of the Church of the Nazarene as articulated within the Manual of the Church of the Nazarene</a:t>
            </a:r>
            <a:r>
              <a:rPr lang="en-US" sz="1600" kern="1200" dirty="0">
                <a:solidFill>
                  <a:schemeClr val="tx1"/>
                </a:solidFill>
                <a:latin typeface="Arial" panose="020B0604020202020204" pitchFamily="34" charset="0"/>
                <a:cs typeface="Arial" panose="020B0604020202020204" pitchFamily="34" charset="0"/>
              </a:rPr>
              <a:t> (e.g., Articles of Faith, Covenant of Christian Conduct including the Statement on Human Sexuality and Marriage, Covenant of Christian Character, and the agreed upon Statement on Discrimination, 915). We also </a:t>
            </a:r>
            <a:r>
              <a:rPr lang="en-US" sz="1600" kern="1200" dirty="0">
                <a:solidFill>
                  <a:schemeClr val="tx1"/>
                </a:solidFill>
                <a:highlight>
                  <a:srgbClr val="FFFF00"/>
                </a:highlight>
                <a:latin typeface="Arial" panose="020B0604020202020204" pitchFamily="34" charset="0"/>
                <a:cs typeface="Arial" panose="020B0604020202020204" pitchFamily="34" charset="0"/>
              </a:rPr>
              <a:t>strive to provide a learning and living environment that promotes safety, transparency, personal integrity, civility, mutual respect and freedom from unlawful discrimination</a:t>
            </a:r>
            <a:r>
              <a:rPr lang="en-US" sz="1600" kern="1200" dirty="0">
                <a:solidFill>
                  <a:schemeClr val="tx1"/>
                </a:solidFill>
                <a:latin typeface="Arial" panose="020B0604020202020204" pitchFamily="34" charset="0"/>
                <a:cs typeface="Arial" panose="020B0604020202020204" pitchFamily="34" charset="0"/>
              </a:rPr>
              <a:t>. </a:t>
            </a:r>
          </a:p>
          <a:p>
            <a:pPr marL="0" indent="0" defTabSz="804672">
              <a:spcBef>
                <a:spcPts val="0"/>
              </a:spcBef>
              <a:spcAft>
                <a:spcPts val="600"/>
              </a:spcAft>
              <a:buNone/>
            </a:pPr>
            <a:endParaRPr lang="en-US" sz="1600" kern="1200" dirty="0">
              <a:solidFill>
                <a:schemeClr val="tx1"/>
              </a:solidFill>
              <a:latin typeface="Arial" panose="020B0604020202020204" pitchFamily="34" charset="0"/>
              <a:cs typeface="Arial" panose="020B0604020202020204" pitchFamily="34" charset="0"/>
            </a:endParaRPr>
          </a:p>
          <a:p>
            <a:pPr marL="201168" indent="-201168" defTabSz="804672">
              <a:spcBef>
                <a:spcPts val="0"/>
              </a:spcBef>
              <a:spcAft>
                <a:spcPts val="600"/>
              </a:spcAft>
            </a:pPr>
            <a:r>
              <a:rPr lang="en-US" sz="1600" kern="1200" dirty="0">
                <a:solidFill>
                  <a:schemeClr val="tx1"/>
                </a:solidFill>
                <a:latin typeface="Arial" panose="020B0604020202020204" pitchFamily="34" charset="0"/>
                <a:cs typeface="Arial" panose="020B0604020202020204" pitchFamily="34" charset="0"/>
              </a:rPr>
              <a:t>This integration of faith and learning is recognized by the United States and Ohio Constitutions and many state and federal laws. Therefore, it is a recognized right of religious educational institutions such as MVNU to </a:t>
            </a:r>
            <a:r>
              <a:rPr lang="en-US" sz="1600" kern="1200" dirty="0">
                <a:solidFill>
                  <a:schemeClr val="tx1"/>
                </a:solidFill>
                <a:highlight>
                  <a:srgbClr val="FFFF00"/>
                </a:highlight>
                <a:latin typeface="Arial" panose="020B0604020202020204" pitchFamily="34" charset="0"/>
                <a:cs typeface="Arial" panose="020B0604020202020204" pitchFamily="34" charset="0"/>
              </a:rPr>
              <a:t>incorporate religious beliefs into all aspects of university life and maintain faith-based standards of behavior which all community members voluntarily agree to follow</a:t>
            </a:r>
            <a:r>
              <a:rPr lang="en-US" sz="1600" kern="1200" dirty="0">
                <a:solidFill>
                  <a:schemeClr val="tx1"/>
                </a:solidFill>
                <a:latin typeface="Arial" panose="020B0604020202020204" pitchFamily="34" charset="0"/>
                <a:cs typeface="Arial" panose="020B0604020202020204" pitchFamily="34" charset="0"/>
              </a:rPr>
              <a:t>.  </a:t>
            </a:r>
          </a:p>
          <a:p>
            <a:pPr marL="0" indent="0" defTabSz="804672">
              <a:spcBef>
                <a:spcPts val="0"/>
              </a:spcBef>
              <a:spcAft>
                <a:spcPts val="600"/>
              </a:spcAft>
              <a:buNone/>
            </a:pPr>
            <a:endParaRPr lang="en-US" sz="1600" kern="1200" dirty="0">
              <a:solidFill>
                <a:schemeClr val="tx1"/>
              </a:solidFill>
              <a:latin typeface="Arial" panose="020B0604020202020204" pitchFamily="34" charset="0"/>
              <a:cs typeface="Arial" panose="020B0604020202020204" pitchFamily="34" charset="0"/>
            </a:endParaRPr>
          </a:p>
          <a:p>
            <a:pPr marL="201168" indent="-201168" defTabSz="804672">
              <a:spcBef>
                <a:spcPts val="0"/>
              </a:spcBef>
              <a:spcAft>
                <a:spcPts val="600"/>
              </a:spcAft>
            </a:pPr>
            <a:r>
              <a:rPr lang="en-US" sz="1600" kern="1200" dirty="0">
                <a:solidFill>
                  <a:schemeClr val="tx1"/>
                </a:solidFill>
                <a:latin typeface="Arial" panose="020B0604020202020204" pitchFamily="34" charset="0"/>
                <a:cs typeface="Arial" panose="020B0604020202020204" pitchFamily="34" charset="0"/>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we expect that all of our students will respect the nature of our community, learn about our traditions and participate in our community practices. MVNU affirms that a Christian liberal arts education includes an understanding of and appreciation of the differences in faith, living, and practice.</a:t>
            </a:r>
            <a:endParaRPr lang="en-US"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889366" y="4267411"/>
            <a:ext cx="1294668" cy="1294668"/>
          </a:xfrm>
          <a:prstGeom prst="rect">
            <a:avLst/>
          </a:prstGeom>
          <a:ln w="76200">
            <a:solidFill>
              <a:schemeClr val="accent6">
                <a:lumMod val="50000"/>
              </a:schemeClr>
            </a:solidFill>
          </a:ln>
        </p:spPr>
      </p:pic>
      <p:pic>
        <p:nvPicPr>
          <p:cNvPr id="4" name="Graphic 3" descr="Home1 with solid fill">
            <a:extLst>
              <a:ext uri="{FF2B5EF4-FFF2-40B4-BE49-F238E27FC236}">
                <a16:creationId xmlns:a16="http://schemas.microsoft.com/office/drawing/2014/main" id="{42E4E1FD-12F4-EEBA-7AB5-BE5A113F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7332" y="672171"/>
            <a:ext cx="1294669" cy="1294669"/>
          </a:xfrm>
          <a:prstGeom prst="rect">
            <a:avLst/>
          </a:prstGeom>
        </p:spPr>
      </p:pic>
      <p:sp>
        <p:nvSpPr>
          <p:cNvPr id="11" name="TextBox 10">
            <a:extLst>
              <a:ext uri="{FF2B5EF4-FFF2-40B4-BE49-F238E27FC236}">
                <a16:creationId xmlns:a16="http://schemas.microsoft.com/office/drawing/2014/main" id="{7DEEB984-53DF-E003-F48C-0D128F213CA8}"/>
              </a:ext>
            </a:extLst>
          </p:cNvPr>
          <p:cNvSpPr txBox="1"/>
          <p:nvPr/>
        </p:nvSpPr>
        <p:spPr>
          <a:xfrm>
            <a:off x="10661594" y="2058681"/>
            <a:ext cx="1136171" cy="579902"/>
          </a:xfrm>
          <a:prstGeom prst="rect">
            <a:avLst/>
          </a:prstGeom>
          <a:solidFill>
            <a:schemeClr val="bg1"/>
          </a:solidFill>
        </p:spPr>
        <p:txBody>
          <a:bodyPr wrap="square" rtlCol="0">
            <a:spAutoFit/>
          </a:bodyPr>
          <a:lstStyle/>
          <a:p>
            <a:pPr algn="ctr" defTabSz="804672">
              <a:spcAft>
                <a:spcPts val="600"/>
              </a:spcAft>
            </a:pPr>
            <a:r>
              <a:rPr lang="en-US" sz="1584" b="1" kern="1200" dirty="0">
                <a:solidFill>
                  <a:schemeClr val="accent6">
                    <a:lumMod val="50000"/>
                  </a:schemeClr>
                </a:solidFill>
                <a:latin typeface="Baguet Script" pitchFamily="2" charset="77"/>
                <a:ea typeface="+mn-ea"/>
                <a:cs typeface="+mn-cs"/>
              </a:rPr>
              <a:t>Be a Good Neighbor</a:t>
            </a:r>
            <a:endParaRPr lang="en-US" b="1" dirty="0">
              <a:solidFill>
                <a:schemeClr val="accent6">
                  <a:lumMod val="50000"/>
                </a:schemeClr>
              </a:solidFill>
              <a:latin typeface="Baguet Script" pitchFamily="2" charset="77"/>
            </a:endParaRPr>
          </a:p>
        </p:txBody>
      </p:sp>
    </p:spTree>
    <p:extLst>
      <p:ext uri="{BB962C8B-B14F-4D97-AF65-F5344CB8AC3E}">
        <p14:creationId xmlns:p14="http://schemas.microsoft.com/office/powerpoint/2010/main" val="386434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90895" y="589131"/>
            <a:ext cx="9687635" cy="1402099"/>
          </a:xfrm>
          <a:solidFill>
            <a:schemeClr val="accent1">
              <a:lumMod val="40000"/>
              <a:lumOff val="60000"/>
            </a:schemeClr>
          </a:solidFill>
          <a:ln w="76200">
            <a:solidFill>
              <a:schemeClr val="accent6">
                <a:lumMod val="50000"/>
              </a:schemeClr>
            </a:solidFill>
          </a:ln>
        </p:spPr>
        <p:txBody>
          <a:bodyPr anchor="b">
            <a:normAutofit/>
          </a:bodyPr>
          <a:lstStyle/>
          <a:p>
            <a:pPr algn="r"/>
            <a:r>
              <a:rPr lang="en-US" sz="4000" b="1" i="1" dirty="0">
                <a:solidFill>
                  <a:schemeClr val="accent6">
                    <a:lumMod val="50000"/>
                  </a:schemeClr>
                </a:solidFill>
                <a:latin typeface="Arial Narrow" panose="020B0604020202020204" pitchFamily="34" charset="0"/>
                <a:cs typeface="Arial Narrow" panose="020B0604020202020204" pitchFamily="34" charset="0"/>
              </a:rPr>
              <a:t>  </a:t>
            </a:r>
            <a:r>
              <a:rPr lang="en-US" sz="4000" b="1" i="1" u="sng" dirty="0">
                <a:solidFill>
                  <a:srgbClr val="002060"/>
                </a:solidFill>
                <a:latin typeface="Arial Narrow" panose="020B0604020202020204" pitchFamily="34" charset="0"/>
                <a:cs typeface="Arial Narrow" panose="020B0604020202020204" pitchFamily="34" charset="0"/>
              </a:rPr>
              <a:t>Notice of Non-Discrimination   </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4275691" y="2325072"/>
            <a:ext cx="7675388" cy="4188948"/>
          </a:xfrm>
          <a:solidFill>
            <a:schemeClr val="accent1">
              <a:lumMod val="40000"/>
              <a:lumOff val="60000"/>
            </a:schemeClr>
          </a:solidFill>
          <a:ln w="76200">
            <a:solidFill>
              <a:schemeClr val="accent6">
                <a:lumMod val="50000"/>
              </a:schemeClr>
            </a:solidFill>
          </a:ln>
        </p:spPr>
        <p:txBody>
          <a:bodyPr anchor="ctr">
            <a:normAutofit fontScale="62500" lnSpcReduction="20000"/>
          </a:bodyPr>
          <a:lstStyle/>
          <a:p>
            <a:pPr marL="0" indent="0">
              <a:buNone/>
            </a:pPr>
            <a:endParaRPr lang="en-US" sz="1300" b="1" i="1" dirty="0">
              <a:latin typeface="Arial Narrow" panose="020B0604020202020204" pitchFamily="34" charset="0"/>
              <a:cs typeface="Arial Narrow" panose="020B0604020202020204" pitchFamily="34" charset="0"/>
            </a:endParaRPr>
          </a:p>
          <a:p>
            <a:pPr marL="0">
              <a:lnSpc>
                <a:spcPct val="120000"/>
              </a:lnSpc>
              <a:spcBef>
                <a:spcPts val="0"/>
              </a:spcBef>
            </a:pPr>
            <a:r>
              <a:rPr lang="en-US" sz="2900" i="1" dirty="0">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a:t>
            </a:r>
            <a:r>
              <a:rPr lang="en-US" sz="2900" b="1" i="1" dirty="0">
                <a:latin typeface="Arial Narrow" panose="020B0604020202020204" pitchFamily="34" charset="0"/>
                <a:cs typeface="Arial Narrow" panose="020B0604020202020204" pitchFamily="34" charset="0"/>
              </a:rPr>
              <a:t>The University maintains the right, with regard to its lifestyle covenant, employment, and other matters, to uphold and apply its Christian beliefs</a:t>
            </a:r>
            <a:r>
              <a:rPr lang="en-US" sz="2900" i="1" dirty="0">
                <a:latin typeface="Arial Narrow" panose="020B0604020202020204" pitchFamily="34" charset="0"/>
                <a:cs typeface="Arial Narrow" panose="020B0604020202020204" pitchFamily="34" charset="0"/>
              </a:rPr>
              <a:t>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sz="1300"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a:stretch>
            <a:fillRect/>
          </a:stretch>
        </p:blipFill>
        <p:spPr>
          <a:xfrm>
            <a:off x="1038454" y="1161320"/>
            <a:ext cx="2981447" cy="2981447"/>
          </a:xfrm>
          <a:prstGeom prst="rect">
            <a:avLst/>
          </a:prstGeom>
          <a:ln w="76200">
            <a:solidFill>
              <a:schemeClr val="accent6">
                <a:lumMod val="50000"/>
              </a:schemeClr>
            </a:solidFill>
          </a:ln>
        </p:spPr>
      </p:pic>
      <p:pic>
        <p:nvPicPr>
          <p:cNvPr id="6" name="Picture 5">
            <a:extLst>
              <a:ext uri="{FF2B5EF4-FFF2-40B4-BE49-F238E27FC236}">
                <a16:creationId xmlns:a16="http://schemas.microsoft.com/office/drawing/2014/main" id="{DFBE13BF-2220-D158-41C3-0B47841A76C8}"/>
              </a:ext>
            </a:extLst>
          </p:cNvPr>
          <p:cNvPicPr>
            <a:picLocks noChangeAspect="1"/>
          </p:cNvPicPr>
          <p:nvPr/>
        </p:nvPicPr>
        <p:blipFill>
          <a:blip r:embed="rId3"/>
          <a:stretch>
            <a:fillRect/>
          </a:stretch>
        </p:blipFill>
        <p:spPr>
          <a:xfrm>
            <a:off x="1797057" y="4486416"/>
            <a:ext cx="1464239" cy="1464239"/>
          </a:xfrm>
          <a:prstGeom prst="rect">
            <a:avLst/>
          </a:prstGeom>
          <a:ln w="76200">
            <a:solidFill>
              <a:schemeClr val="accent6">
                <a:lumMod val="50000"/>
              </a:schemeClr>
            </a:solidFill>
          </a:ln>
        </p:spPr>
      </p:pic>
      <p:sp>
        <p:nvSpPr>
          <p:cNvPr id="7" name="TextBox 6">
            <a:extLst>
              <a:ext uri="{FF2B5EF4-FFF2-40B4-BE49-F238E27FC236}">
                <a16:creationId xmlns:a16="http://schemas.microsoft.com/office/drawing/2014/main" id="{87FC4D06-B0A1-E233-57B6-958F8EB597E9}"/>
              </a:ext>
            </a:extLst>
          </p:cNvPr>
          <p:cNvSpPr txBox="1"/>
          <p:nvPr/>
        </p:nvSpPr>
        <p:spPr>
          <a:xfrm>
            <a:off x="10726089" y="343980"/>
            <a:ext cx="1224989" cy="1802320"/>
          </a:xfrm>
          <a:prstGeom prst="rect">
            <a:avLst/>
          </a:prstGeom>
          <a:solidFill>
            <a:srgbClr val="002060"/>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BDFC53D0-8E14-2232-AC0E-BFB150B2CE88}"/>
              </a:ext>
            </a:extLst>
          </p:cNvPr>
          <p:cNvSpPr txBox="1"/>
          <p:nvPr/>
        </p:nvSpPr>
        <p:spPr>
          <a:xfrm>
            <a:off x="148559" y="114300"/>
            <a:ext cx="394777" cy="6616700"/>
          </a:xfrm>
          <a:prstGeom prst="rect">
            <a:avLst/>
          </a:prstGeom>
          <a:solidFill>
            <a:srgbClr val="002060"/>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03FA025-4497-9238-51E0-64BB9F7D7CA0}"/>
              </a:ext>
            </a:extLst>
          </p:cNvPr>
          <p:cNvSpPr txBox="1"/>
          <p:nvPr/>
        </p:nvSpPr>
        <p:spPr>
          <a:xfrm>
            <a:off x="799126" y="6268869"/>
            <a:ext cx="3220775" cy="462131"/>
          </a:xfrm>
          <a:prstGeom prst="rect">
            <a:avLst/>
          </a:prstGeom>
          <a:solidFill>
            <a:srgbClr val="002060"/>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45D86C66-87C2-AC87-252C-10326B43288D}"/>
              </a:ext>
            </a:extLst>
          </p:cNvPr>
          <p:cNvSpPr txBox="1"/>
          <p:nvPr/>
        </p:nvSpPr>
        <p:spPr>
          <a:xfrm>
            <a:off x="927100" y="114300"/>
            <a:ext cx="9283700" cy="369332"/>
          </a:xfrm>
          <a:prstGeom prst="rect">
            <a:avLst/>
          </a:prstGeom>
          <a:solidFill>
            <a:srgbClr val="002060"/>
          </a:solidFill>
        </p:spPr>
        <p:txBody>
          <a:bodyPr wrap="square" rtlCol="0">
            <a:spAutoFit/>
          </a:bodyPr>
          <a:lstStyle/>
          <a:p>
            <a:endParaRPr lang="en-US" dirty="0"/>
          </a:p>
        </p:txBody>
      </p:sp>
    </p:spTree>
    <p:extLst>
      <p:ext uri="{BB962C8B-B14F-4D97-AF65-F5344CB8AC3E}">
        <p14:creationId xmlns:p14="http://schemas.microsoft.com/office/powerpoint/2010/main" val="403363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607841" y="5436953"/>
            <a:ext cx="3091607" cy="1196418"/>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endParaRPr lang="en-US" sz="2500" i="1" dirty="0">
              <a:latin typeface="+mj-lt"/>
              <a:ea typeface="+mj-ea"/>
              <a:cs typeface="+mj-cs"/>
            </a:endParaRPr>
          </a:p>
          <a:p>
            <a:pPr algn="ctr">
              <a:lnSpc>
                <a:spcPct val="90000"/>
              </a:lnSpc>
              <a:spcBef>
                <a:spcPct val="0"/>
              </a:spcBef>
              <a:spcAft>
                <a:spcPts val="600"/>
              </a:spcAft>
            </a:pPr>
            <a:r>
              <a:rPr lang="en-US" sz="2500" b="1" i="1" dirty="0">
                <a:latin typeface="+mj-lt"/>
                <a:ea typeface="+mj-ea"/>
                <a:cs typeface="+mj-cs"/>
              </a:rPr>
              <a:t>Find these at </a:t>
            </a:r>
            <a:r>
              <a:rPr lang="en-US" sz="2500" b="1" i="1" dirty="0">
                <a:latin typeface="+mj-lt"/>
                <a:ea typeface="+mj-ea"/>
                <a:cs typeface="+mj-cs"/>
                <a:hlinkClick r:id="rId2"/>
              </a:rPr>
              <a:t>www.mvnu.edu/titleix</a:t>
            </a:r>
            <a:endParaRPr lang="en-US" sz="2500" b="1" i="1" dirty="0">
              <a:latin typeface="+mj-lt"/>
              <a:ea typeface="+mj-ea"/>
              <a:cs typeface="+mj-cs"/>
            </a:endParaRPr>
          </a:p>
          <a:p>
            <a:pPr>
              <a:lnSpc>
                <a:spcPct val="90000"/>
              </a:lnSpc>
              <a:spcBef>
                <a:spcPct val="0"/>
              </a:spcBef>
              <a:spcAft>
                <a:spcPts val="600"/>
              </a:spcAft>
            </a:pPr>
            <a:endParaRPr lang="en-US" sz="2500" dirty="0">
              <a:latin typeface="+mj-lt"/>
              <a:ea typeface="+mj-ea"/>
              <a:cs typeface="+mj-cs"/>
            </a:endParaRPr>
          </a:p>
        </p:txBody>
      </p:sp>
      <p:pic>
        <p:nvPicPr>
          <p:cNvPr id="20" name="Picture 19">
            <a:extLst>
              <a:ext uri="{FF2B5EF4-FFF2-40B4-BE49-F238E27FC236}">
                <a16:creationId xmlns:a16="http://schemas.microsoft.com/office/drawing/2014/main" id="{A6A439B5-30BE-8594-5482-2482BC835E3B}"/>
              </a:ext>
            </a:extLst>
          </p:cNvPr>
          <p:cNvPicPr>
            <a:picLocks noChangeAspect="1"/>
          </p:cNvPicPr>
          <p:nvPr/>
        </p:nvPicPr>
        <p:blipFill rotWithShape="1">
          <a:blip r:embed="rId3"/>
          <a:srcRect l="6307" r="20876"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8458496" y="224629"/>
            <a:ext cx="3390308" cy="5204380"/>
          </a:xfrm>
        </p:spPr>
        <p:txBody>
          <a:bodyPr vert="horz" lIns="91440" tIns="45720" rIns="91440" bIns="45720" rtlCol="0">
            <a:normAutofit fontScale="92500" lnSpcReduction="20000"/>
          </a:bodyPr>
          <a:lstStyle/>
          <a:p>
            <a:pPr marL="0" indent="0" algn="ctr">
              <a:buNone/>
            </a:pPr>
            <a:r>
              <a:rPr lang="en-US" sz="3600" b="1" dirty="0"/>
              <a:t>Civil Rights Policies</a:t>
            </a:r>
          </a:p>
          <a:p>
            <a:pPr marL="0" indent="0">
              <a:buNone/>
            </a:pPr>
            <a:endParaRPr lang="en-US" sz="2000" b="1" dirty="0"/>
          </a:p>
          <a:p>
            <a:r>
              <a:rPr lang="en-US" sz="3200" i="1" dirty="0"/>
              <a:t>Discrimination, Harassment, Sexual Misconduct</a:t>
            </a:r>
          </a:p>
          <a:p>
            <a:pPr marL="0" indent="0">
              <a:buNone/>
            </a:pPr>
            <a:endParaRPr lang="en-US" sz="900" i="1" dirty="0"/>
          </a:p>
          <a:p>
            <a:r>
              <a:rPr lang="en-US" sz="3200" i="1" dirty="0"/>
              <a:t>Pregnancy Accommodations and Related Conditions</a:t>
            </a:r>
          </a:p>
          <a:p>
            <a:pPr marL="0" indent="0">
              <a:buNone/>
            </a:pPr>
            <a:endParaRPr lang="en-US" sz="900" i="1" dirty="0"/>
          </a:p>
          <a:p>
            <a:r>
              <a:rPr lang="en-US" sz="3200" i="1" dirty="0"/>
              <a:t>Resolving Complaints under ADA/Section 504 </a:t>
            </a:r>
          </a:p>
        </p:txBody>
      </p:sp>
    </p:spTree>
    <p:extLst>
      <p:ext uri="{BB962C8B-B14F-4D97-AF65-F5344CB8AC3E}">
        <p14:creationId xmlns:p14="http://schemas.microsoft.com/office/powerpoint/2010/main" val="343935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website&#10;&#10;Description automatically generated">
            <a:extLst>
              <a:ext uri="{FF2B5EF4-FFF2-40B4-BE49-F238E27FC236}">
                <a16:creationId xmlns:a16="http://schemas.microsoft.com/office/drawing/2014/main" id="{DCAC60D1-09A5-78E6-DB7A-8E6BD25B49F5}"/>
              </a:ext>
            </a:extLst>
          </p:cNvPr>
          <p:cNvPicPr>
            <a:picLocks noChangeAspect="1"/>
          </p:cNvPicPr>
          <p:nvPr/>
        </p:nvPicPr>
        <p:blipFill>
          <a:blip r:embed="rId2"/>
          <a:stretch>
            <a:fillRect/>
          </a:stretch>
        </p:blipFill>
        <p:spPr>
          <a:xfrm>
            <a:off x="1804514" y="576102"/>
            <a:ext cx="10160004" cy="5943600"/>
          </a:xfrm>
          <a:prstGeom prst="rect">
            <a:avLst/>
          </a:prstGeom>
        </p:spPr>
      </p:pic>
      <p:sp>
        <p:nvSpPr>
          <p:cNvPr id="6" name="TextBox 5">
            <a:extLst>
              <a:ext uri="{FF2B5EF4-FFF2-40B4-BE49-F238E27FC236}">
                <a16:creationId xmlns:a16="http://schemas.microsoft.com/office/drawing/2014/main" id="{DE4A610A-0890-A5D8-FD19-2E92B259BEDE}"/>
              </a:ext>
            </a:extLst>
          </p:cNvPr>
          <p:cNvSpPr txBox="1"/>
          <p:nvPr/>
        </p:nvSpPr>
        <p:spPr>
          <a:xfrm rot="21009197">
            <a:off x="172992" y="2382205"/>
            <a:ext cx="2540596" cy="1384995"/>
          </a:xfrm>
          <a:custGeom>
            <a:avLst/>
            <a:gdLst>
              <a:gd name="connsiteX0" fmla="*/ 0 w 2540596"/>
              <a:gd name="connsiteY0" fmla="*/ 0 h 1384995"/>
              <a:gd name="connsiteX1" fmla="*/ 584337 w 2540596"/>
              <a:gd name="connsiteY1" fmla="*/ 0 h 1384995"/>
              <a:gd name="connsiteX2" fmla="*/ 1270298 w 2540596"/>
              <a:gd name="connsiteY2" fmla="*/ 0 h 1384995"/>
              <a:gd name="connsiteX3" fmla="*/ 1930853 w 2540596"/>
              <a:gd name="connsiteY3" fmla="*/ 0 h 1384995"/>
              <a:gd name="connsiteX4" fmla="*/ 2540596 w 2540596"/>
              <a:gd name="connsiteY4" fmla="*/ 0 h 1384995"/>
              <a:gd name="connsiteX5" fmla="*/ 2540596 w 2540596"/>
              <a:gd name="connsiteY5" fmla="*/ 678648 h 1384995"/>
              <a:gd name="connsiteX6" fmla="*/ 2540596 w 2540596"/>
              <a:gd name="connsiteY6" fmla="*/ 1384995 h 1384995"/>
              <a:gd name="connsiteX7" fmla="*/ 1930853 w 2540596"/>
              <a:gd name="connsiteY7" fmla="*/ 1384995 h 1384995"/>
              <a:gd name="connsiteX8" fmla="*/ 1321110 w 2540596"/>
              <a:gd name="connsiteY8" fmla="*/ 1384995 h 1384995"/>
              <a:gd name="connsiteX9" fmla="*/ 685961 w 2540596"/>
              <a:gd name="connsiteY9" fmla="*/ 1384995 h 1384995"/>
              <a:gd name="connsiteX10" fmla="*/ 0 w 2540596"/>
              <a:gd name="connsiteY10" fmla="*/ 1384995 h 1384995"/>
              <a:gd name="connsiteX11" fmla="*/ 0 w 2540596"/>
              <a:gd name="connsiteY11" fmla="*/ 678648 h 1384995"/>
              <a:gd name="connsiteX12" fmla="*/ 0 w 2540596"/>
              <a:gd name="connsiteY1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0596" h="1384995" fill="none" extrusionOk="0">
                <a:moveTo>
                  <a:pt x="0" y="0"/>
                </a:moveTo>
                <a:cubicBezTo>
                  <a:pt x="261075" y="-3239"/>
                  <a:pt x="380590" y="-25015"/>
                  <a:pt x="584337" y="0"/>
                </a:cubicBezTo>
                <a:cubicBezTo>
                  <a:pt x="788084" y="25015"/>
                  <a:pt x="992116" y="23207"/>
                  <a:pt x="1270298" y="0"/>
                </a:cubicBezTo>
                <a:cubicBezTo>
                  <a:pt x="1548480" y="-23207"/>
                  <a:pt x="1723936" y="-27115"/>
                  <a:pt x="1930853" y="0"/>
                </a:cubicBezTo>
                <a:cubicBezTo>
                  <a:pt x="2137771" y="27115"/>
                  <a:pt x="2359468" y="15435"/>
                  <a:pt x="2540596" y="0"/>
                </a:cubicBezTo>
                <a:cubicBezTo>
                  <a:pt x="2528980" y="187167"/>
                  <a:pt x="2550055" y="533933"/>
                  <a:pt x="2540596" y="678648"/>
                </a:cubicBezTo>
                <a:cubicBezTo>
                  <a:pt x="2531137" y="823363"/>
                  <a:pt x="2564397" y="1146494"/>
                  <a:pt x="2540596" y="1384995"/>
                </a:cubicBezTo>
                <a:cubicBezTo>
                  <a:pt x="2287730" y="1412218"/>
                  <a:pt x="2112997" y="1367165"/>
                  <a:pt x="1930853" y="1384995"/>
                </a:cubicBezTo>
                <a:cubicBezTo>
                  <a:pt x="1748709" y="1402825"/>
                  <a:pt x="1490525" y="1390022"/>
                  <a:pt x="1321110" y="1384995"/>
                </a:cubicBezTo>
                <a:cubicBezTo>
                  <a:pt x="1151695" y="1379968"/>
                  <a:pt x="900230" y="1395913"/>
                  <a:pt x="685961" y="1384995"/>
                </a:cubicBezTo>
                <a:cubicBezTo>
                  <a:pt x="471692" y="1374077"/>
                  <a:pt x="265035" y="1411716"/>
                  <a:pt x="0" y="1384995"/>
                </a:cubicBezTo>
                <a:cubicBezTo>
                  <a:pt x="10900" y="1222464"/>
                  <a:pt x="34868" y="920969"/>
                  <a:pt x="0" y="678648"/>
                </a:cubicBezTo>
                <a:cubicBezTo>
                  <a:pt x="-34868" y="436327"/>
                  <a:pt x="26743" y="180865"/>
                  <a:pt x="0" y="0"/>
                </a:cubicBezTo>
                <a:close/>
              </a:path>
              <a:path w="2540596" h="1384995" stroke="0" extrusionOk="0">
                <a:moveTo>
                  <a:pt x="0" y="0"/>
                </a:moveTo>
                <a:cubicBezTo>
                  <a:pt x="227003" y="-21383"/>
                  <a:pt x="354693" y="-32154"/>
                  <a:pt x="685961" y="0"/>
                </a:cubicBezTo>
                <a:cubicBezTo>
                  <a:pt x="1017229" y="32154"/>
                  <a:pt x="1037988" y="-20320"/>
                  <a:pt x="1295704" y="0"/>
                </a:cubicBezTo>
                <a:cubicBezTo>
                  <a:pt x="1553420" y="20320"/>
                  <a:pt x="1629807" y="589"/>
                  <a:pt x="1854635" y="0"/>
                </a:cubicBezTo>
                <a:cubicBezTo>
                  <a:pt x="2079463" y="-589"/>
                  <a:pt x="2369122" y="-23662"/>
                  <a:pt x="2540596" y="0"/>
                </a:cubicBezTo>
                <a:cubicBezTo>
                  <a:pt x="2507431" y="220581"/>
                  <a:pt x="2521349" y="416083"/>
                  <a:pt x="2540596" y="692498"/>
                </a:cubicBezTo>
                <a:cubicBezTo>
                  <a:pt x="2559843" y="968913"/>
                  <a:pt x="2541250" y="1196031"/>
                  <a:pt x="2540596" y="1384995"/>
                </a:cubicBezTo>
                <a:cubicBezTo>
                  <a:pt x="2264809" y="1357955"/>
                  <a:pt x="2054165" y="1394166"/>
                  <a:pt x="1905447" y="1384995"/>
                </a:cubicBezTo>
                <a:cubicBezTo>
                  <a:pt x="1756729" y="1375824"/>
                  <a:pt x="1465803" y="1406799"/>
                  <a:pt x="1295704" y="1384995"/>
                </a:cubicBezTo>
                <a:cubicBezTo>
                  <a:pt x="1125605" y="1363191"/>
                  <a:pt x="910166" y="1381557"/>
                  <a:pt x="736773" y="1384995"/>
                </a:cubicBezTo>
                <a:cubicBezTo>
                  <a:pt x="563380" y="1388433"/>
                  <a:pt x="199296" y="1351158"/>
                  <a:pt x="0" y="1384995"/>
                </a:cubicBezTo>
                <a:cubicBezTo>
                  <a:pt x="8757" y="1066574"/>
                  <a:pt x="5677" y="856877"/>
                  <a:pt x="0" y="678648"/>
                </a:cubicBezTo>
                <a:cubicBezTo>
                  <a:pt x="-5677" y="500419"/>
                  <a:pt x="-13646" y="166700"/>
                  <a:pt x="0" y="0"/>
                </a:cubicBezTo>
                <a:close/>
              </a:path>
            </a:pathLst>
          </a:custGeom>
          <a:solidFill>
            <a:schemeClr val="accent6">
              <a:lumMod val="50000"/>
            </a:schemeClr>
          </a:solidFill>
          <a:ln w="57150">
            <a:solidFill>
              <a:srgbClr val="FFFF00"/>
            </a:solidFill>
            <a:extLst>
              <a:ext uri="{C807C97D-BFC1-408E-A445-0C87EB9F89A2}">
                <ask:lineSketchStyleProps xmlns:ask="http://schemas.microsoft.com/office/drawing/2018/sketchyshapes" sd="3989574929">
                  <a:prstGeom prst="rect">
                    <a:avLst/>
                  </a:prstGeom>
                  <ask:type>
                    <ask:lineSketchFreehand/>
                  </ask:type>
                </ask:lineSketchStyleProps>
              </a:ext>
            </a:extLst>
          </a:ln>
        </p:spPr>
        <p:txBody>
          <a:bodyPr wrap="square" rtlCol="0">
            <a:spAutoFit/>
          </a:bodyPr>
          <a:lstStyle/>
          <a:p>
            <a:pPr algn="ctr"/>
            <a:endParaRPr lang="en-US" sz="1800" b="1" i="1" dirty="0">
              <a:solidFill>
                <a:schemeClr val="bg1"/>
              </a:solidFill>
              <a:latin typeface="Arial Narrow" panose="020B0604020202020204" pitchFamily="34" charset="0"/>
              <a:cs typeface="Arial Narrow" panose="020B0604020202020204" pitchFamily="34" charset="0"/>
            </a:endParaRPr>
          </a:p>
          <a:p>
            <a:pPr algn="ctr"/>
            <a:r>
              <a:rPr lang="en-US" sz="2400" b="1" i="1" dirty="0">
                <a:solidFill>
                  <a:schemeClr val="bg1"/>
                </a:solidFill>
                <a:latin typeface="Arial Narrow" panose="020B0604020202020204" pitchFamily="34" charset="0"/>
                <a:cs typeface="Arial Narrow" panose="020B0604020202020204" pitchFamily="34" charset="0"/>
              </a:rPr>
              <a:t>Civil Rights </a:t>
            </a:r>
          </a:p>
          <a:p>
            <a:pPr algn="ctr"/>
            <a:r>
              <a:rPr lang="en-US" sz="2400" b="1" i="1" dirty="0">
                <a:solidFill>
                  <a:schemeClr val="bg1"/>
                </a:solidFill>
                <a:latin typeface="Arial Narrow" panose="020B0604020202020204" pitchFamily="34" charset="0"/>
                <a:cs typeface="Arial Narrow" panose="020B0604020202020204" pitchFamily="34" charset="0"/>
              </a:rPr>
              <a:t>Webpage</a:t>
            </a:r>
          </a:p>
          <a:p>
            <a:endParaRPr lang="en-US" dirty="0"/>
          </a:p>
        </p:txBody>
      </p:sp>
      <p:pic>
        <p:nvPicPr>
          <p:cNvPr id="8" name="Graphic 7" descr="Magnifying glass with solid fill">
            <a:extLst>
              <a:ext uri="{FF2B5EF4-FFF2-40B4-BE49-F238E27FC236}">
                <a16:creationId xmlns:a16="http://schemas.microsoft.com/office/drawing/2014/main" id="{4FD950D9-A000-77C9-E2D7-0BC2E506DF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964128">
            <a:off x="73279" y="1841437"/>
            <a:ext cx="914400" cy="914400"/>
          </a:xfrm>
          <a:prstGeom prst="rect">
            <a:avLst/>
          </a:prstGeom>
        </p:spPr>
      </p:pic>
      <p:sp>
        <p:nvSpPr>
          <p:cNvPr id="9" name="TextBox 8">
            <a:extLst>
              <a:ext uri="{FF2B5EF4-FFF2-40B4-BE49-F238E27FC236}">
                <a16:creationId xmlns:a16="http://schemas.microsoft.com/office/drawing/2014/main" id="{48F52D58-D662-584E-0560-4D8036D175D9}"/>
              </a:ext>
            </a:extLst>
          </p:cNvPr>
          <p:cNvSpPr txBox="1"/>
          <p:nvPr/>
        </p:nvSpPr>
        <p:spPr>
          <a:xfrm>
            <a:off x="153131" y="188174"/>
            <a:ext cx="3302000" cy="369332"/>
          </a:xfrm>
          <a:prstGeom prst="rect">
            <a:avLst/>
          </a:prstGeom>
          <a:solidFill>
            <a:schemeClr val="bg1"/>
          </a:solidFill>
          <a:ln w="38100">
            <a:solidFill>
              <a:schemeClr val="accent6">
                <a:lumMod val="50000"/>
              </a:schemeClr>
            </a:solidFill>
          </a:ln>
        </p:spPr>
        <p:txBody>
          <a:bodyPr wrap="square" rtlCol="0">
            <a:spAutoFit/>
          </a:bodyPr>
          <a:lstStyle/>
          <a:p>
            <a:r>
              <a:rPr lang="en-US" dirty="0">
                <a:hlinkClick r:id="rId5"/>
              </a:rPr>
              <a:t>https://www.mvnu.edu/titleix/</a:t>
            </a:r>
            <a:r>
              <a:rPr lang="en-US" dirty="0"/>
              <a:t> </a:t>
            </a:r>
          </a:p>
        </p:txBody>
      </p:sp>
      <p:pic>
        <p:nvPicPr>
          <p:cNvPr id="13" name="Graphic 12" descr="Arrow: Clockwise curve with solid fill">
            <a:extLst>
              <a:ext uri="{FF2B5EF4-FFF2-40B4-BE49-F238E27FC236}">
                <a16:creationId xmlns:a16="http://schemas.microsoft.com/office/drawing/2014/main" id="{BBB7D2AE-0D17-5960-6C30-C14B7B1593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571365">
            <a:off x="8376562" y="3407409"/>
            <a:ext cx="1383947" cy="1383947"/>
          </a:xfrm>
          <a:prstGeom prst="rect">
            <a:avLst/>
          </a:prstGeom>
        </p:spPr>
      </p:pic>
      <p:sp>
        <p:nvSpPr>
          <p:cNvPr id="18" name="TextBox 17">
            <a:extLst>
              <a:ext uri="{FF2B5EF4-FFF2-40B4-BE49-F238E27FC236}">
                <a16:creationId xmlns:a16="http://schemas.microsoft.com/office/drawing/2014/main" id="{BCCEB115-1044-688C-F85B-878E20C8A062}"/>
              </a:ext>
            </a:extLst>
          </p:cNvPr>
          <p:cNvSpPr txBox="1"/>
          <p:nvPr/>
        </p:nvSpPr>
        <p:spPr>
          <a:xfrm>
            <a:off x="4090542" y="114437"/>
            <a:ext cx="6724650" cy="461665"/>
          </a:xfrm>
          <a:prstGeom prst="rect">
            <a:avLst/>
          </a:prstGeom>
          <a:noFill/>
        </p:spPr>
        <p:txBody>
          <a:bodyPr wrap="square">
            <a:spAutoFit/>
          </a:bodyPr>
          <a:lstStyle/>
          <a:p>
            <a:pPr marL="0" indent="0" algn="ctr">
              <a:buNone/>
            </a:pPr>
            <a:r>
              <a:rPr lang="en-US" sz="1800" b="1" dirty="0">
                <a:solidFill>
                  <a:srgbClr val="2550AC"/>
                </a:solidFill>
                <a:highlight>
                  <a:srgbClr val="FFFF00"/>
                </a:highlight>
              </a:rPr>
              <a:t>   These policies apply to all University </a:t>
            </a:r>
            <a:r>
              <a:rPr lang="en-US" sz="2400" b="1" dirty="0">
                <a:solidFill>
                  <a:srgbClr val="2550AC"/>
                </a:solidFill>
                <a:highlight>
                  <a:srgbClr val="FFFF00"/>
                </a:highlight>
              </a:rPr>
              <a:t>students</a:t>
            </a:r>
            <a:r>
              <a:rPr lang="en-US" sz="1800" b="1" dirty="0">
                <a:solidFill>
                  <a:srgbClr val="2550AC"/>
                </a:solidFill>
                <a:highlight>
                  <a:srgbClr val="FFFF00"/>
                </a:highlight>
              </a:rPr>
              <a:t> and employees.      </a:t>
            </a:r>
          </a:p>
        </p:txBody>
      </p:sp>
      <p:pic>
        <p:nvPicPr>
          <p:cNvPr id="19" name="Graphic 18" descr="Comment Important with solid fill">
            <a:extLst>
              <a:ext uri="{FF2B5EF4-FFF2-40B4-BE49-F238E27FC236}">
                <a16:creationId xmlns:a16="http://schemas.microsoft.com/office/drawing/2014/main" id="{5A1B44C3-30F7-497D-15B5-EDFD535E5A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8648" y="-146833"/>
            <a:ext cx="1445870" cy="1445870"/>
          </a:xfrm>
          <a:prstGeom prst="rect">
            <a:avLst/>
          </a:prstGeom>
        </p:spPr>
      </p:pic>
    </p:spTree>
    <p:extLst>
      <p:ext uri="{BB962C8B-B14F-4D97-AF65-F5344CB8AC3E}">
        <p14:creationId xmlns:p14="http://schemas.microsoft.com/office/powerpoint/2010/main" val="2776834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43727" y="159816"/>
            <a:ext cx="11918319" cy="1661993"/>
          </a:xfrm>
          <a:prstGeom prst="rect">
            <a:avLst/>
          </a:prstGeom>
          <a:solidFill>
            <a:srgbClr val="002060"/>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MVNU is committed to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fostering a climate free from discrimination and harassment</a:t>
            </a: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136840" y="2028002"/>
            <a:ext cx="11918319" cy="4462760"/>
          </a:xfrm>
          <a:prstGeom prst="rect">
            <a:avLst/>
          </a:prstGeom>
          <a:solidFill>
            <a:schemeClr val="accent5">
              <a:lumMod val="60000"/>
              <a:lumOff val="40000"/>
            </a:schemeClr>
          </a:solid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discrimination on the basis of race, color, and national origin </a:t>
            </a:r>
            <a:r>
              <a:rPr lang="en-US" altLang="en-US" sz="2000" dirty="0">
                <a:ea typeface="Times New Roman" panose="02020603050405020304" pitchFamily="18" charset="0"/>
                <a:cs typeface="Times New Roman" panose="02020603050405020304" pitchFamily="18" charset="0"/>
              </a:rPr>
              <a:t>in programs and activities receiving federal financial assistance.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employment discrimination based upon race, color, national origin, sex and religion.</a:t>
            </a:r>
            <a:r>
              <a:rPr lang="en-US" altLang="en-US" sz="2000" dirty="0">
                <a:solidFill>
                  <a:schemeClr val="accent1">
                    <a:lumMod val="75000"/>
                  </a:schemeClr>
                </a:solidFill>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Title VII also protects against harassment, which can be any physical or vocal conduct that creates an intimidating, hostile or offensive work environment. Conduct can be harassment if it interferes with a person's work performance.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a:t>
            </a:r>
            <a:r>
              <a:rPr lang="en-US" altLang="en-US" sz="2000" b="1" dirty="0">
                <a:solidFill>
                  <a:schemeClr val="accent1">
                    <a:lumMod val="75000"/>
                  </a:schemeClr>
                </a:solidFill>
                <a:ea typeface="Calibri" panose="020F0502020204030204" pitchFamily="34" charset="0"/>
                <a:cs typeface="Times New Roman" panose="02020603050405020304" pitchFamily="18" charset="0"/>
              </a:rPr>
              <a:t>discrimination based on sex</a:t>
            </a:r>
            <a:r>
              <a:rPr lang="en-US" altLang="en-US" sz="2000" dirty="0">
                <a:solidFill>
                  <a:schemeClr val="accent1">
                    <a:lumMod val="75000"/>
                  </a:schemeClr>
                </a:solidFill>
                <a:ea typeface="Calibri" panose="020F0502020204030204" pitchFamily="34" charset="0"/>
                <a:cs typeface="Times New Roman" panose="02020603050405020304" pitchFamily="18" charset="0"/>
              </a:rPr>
              <a:t> </a:t>
            </a:r>
            <a:r>
              <a:rPr lang="en-US" altLang="en-US" sz="2000" dirty="0">
                <a:solidFill>
                  <a:srgbClr val="000000"/>
                </a:solidFill>
                <a:ea typeface="Calibri" panose="020F0502020204030204" pitchFamily="34" charset="0"/>
                <a:cs typeface="Times New Roman" panose="02020603050405020304" pitchFamily="18" charset="0"/>
              </a:rPr>
              <a:t>in education programs or activities that receive federal financial assistance. </a:t>
            </a:r>
          </a:p>
          <a:p>
            <a:pPr lvl="0" eaLnBrk="0" fontAlgn="base" hangingPunct="0">
              <a:spcBef>
                <a:spcPct val="0"/>
              </a:spcBef>
              <a:spcAft>
                <a:spcPct val="0"/>
              </a:spcAft>
            </a:pPr>
            <a:endParaRPr lang="en-US" altLang="en-US" sz="800" dirty="0">
              <a:solidFill>
                <a:srgbClr val="000000"/>
              </a:solidFill>
              <a:ea typeface="Calibri" panose="020F0502020204030204" pitchFamily="34" charset="0"/>
              <a:cs typeface="Times New Roman" panose="02020603050405020304" pitchFamily="18" charset="0"/>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a:t>
            </a:r>
            <a:r>
              <a:rPr lang="en-US" altLang="en-US" sz="2000" b="1" dirty="0">
                <a:solidFill>
                  <a:schemeClr val="accent1">
                    <a:lumMod val="75000"/>
                  </a:schemeClr>
                </a:solidFill>
                <a:ea typeface="Times New Roman" panose="02020603050405020304" pitchFamily="18" charset="0"/>
              </a:rPr>
              <a:t>prohibits discrimination against people with disabilities </a:t>
            </a:r>
            <a:r>
              <a:rPr lang="en-US" altLang="en-US" sz="2000" dirty="0">
                <a:ea typeface="Times New Roman" panose="02020603050405020304" pitchFamily="18" charset="0"/>
              </a:rPr>
              <a:t>in programs that receive financial assistance</a:t>
            </a:r>
            <a:r>
              <a:rPr lang="en-US" altLang="en-US" sz="2000" dirty="0"/>
              <a:t> </a:t>
            </a: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5469" y="1156816"/>
            <a:ext cx="664993" cy="664993"/>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xfrm>
            <a:off x="406401" y="365125"/>
            <a:ext cx="11176000" cy="132556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76200">
            <a:solidFill>
              <a:schemeClr val="accent6">
                <a:lumMod val="50000"/>
              </a:schemeClr>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	     Scripture supports our training &amp; the law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a:ln w="76200">
            <a:solidFill>
              <a:schemeClr val="accent6">
                <a:lumMod val="50000"/>
              </a:schemeClr>
            </a:solidFill>
          </a:ln>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4" name="Graphic 3" descr="Home1 with solid fill">
            <a:extLst>
              <a:ext uri="{FF2B5EF4-FFF2-40B4-BE49-F238E27FC236}">
                <a16:creationId xmlns:a16="http://schemas.microsoft.com/office/drawing/2014/main" id="{46E16064-A66B-C57F-963B-7E9FF31ED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3966" y="4459343"/>
            <a:ext cx="1464240" cy="1464240"/>
          </a:xfrm>
          <a:prstGeom prst="rect">
            <a:avLst/>
          </a:prstGeom>
        </p:spPr>
      </p:pic>
      <p:sp>
        <p:nvSpPr>
          <p:cNvPr id="5" name="TextBox 4">
            <a:extLst>
              <a:ext uri="{FF2B5EF4-FFF2-40B4-BE49-F238E27FC236}">
                <a16:creationId xmlns:a16="http://schemas.microsoft.com/office/drawing/2014/main" id="{1C3F1A83-0A7B-F4DF-0FE6-AE9DB00337A1}"/>
              </a:ext>
            </a:extLst>
          </p:cNvPr>
          <p:cNvSpPr txBox="1"/>
          <p:nvPr/>
        </p:nvSpPr>
        <p:spPr>
          <a:xfrm>
            <a:off x="8279316" y="5826527"/>
            <a:ext cx="2679196" cy="646331"/>
          </a:xfrm>
          <a:prstGeom prst="rect">
            <a:avLst/>
          </a:prstGeom>
          <a:noFill/>
        </p:spPr>
        <p:txBody>
          <a:bodyPr wrap="square" rtlCol="0">
            <a:spAutoFit/>
          </a:bodyPr>
          <a:lstStyle/>
          <a:p>
            <a:r>
              <a:rPr lang="en-US" b="1" dirty="0">
                <a:solidFill>
                  <a:schemeClr val="accent6">
                    <a:lumMod val="50000"/>
                  </a:schemeClr>
                </a:solidFill>
                <a:latin typeface="Baguet Script" pitchFamily="2" charset="77"/>
              </a:rPr>
              <a:t>Be a Good Neighbor</a:t>
            </a:r>
          </a:p>
          <a:p>
            <a:endParaRPr lang="en-US" dirty="0"/>
          </a:p>
        </p:txBody>
      </p:sp>
      <p:pic>
        <p:nvPicPr>
          <p:cNvPr id="8" name="Graphic 7" descr="Open book outline">
            <a:extLst>
              <a:ext uri="{FF2B5EF4-FFF2-40B4-BE49-F238E27FC236}">
                <a16:creationId xmlns:a16="http://schemas.microsoft.com/office/drawing/2014/main" id="{5F99A4F5-5940-2EAD-0CE9-165836615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40187">
            <a:off x="678638" y="413917"/>
            <a:ext cx="1109723" cy="1109723"/>
          </a:xfrm>
          <a:prstGeom prst="rect">
            <a:avLst/>
          </a:prstGeom>
        </p:spPr>
      </p:pic>
    </p:spTree>
    <p:extLst>
      <p:ext uri="{BB962C8B-B14F-4D97-AF65-F5344CB8AC3E}">
        <p14:creationId xmlns:p14="http://schemas.microsoft.com/office/powerpoint/2010/main" val="4294292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433410" y="363497"/>
            <a:ext cx="3229366" cy="3183343"/>
          </a:xfrm>
          <a:solidFill>
            <a:schemeClr val="accent1">
              <a:lumMod val="75000"/>
            </a:schemeClr>
          </a:solidFill>
          <a:ln w="57150">
            <a:solidFill>
              <a:schemeClr val="accent6">
                <a:lumMod val="50000"/>
              </a:schemeClr>
            </a:solidFill>
          </a:ln>
        </p:spPr>
        <p:txBody>
          <a:bodyPr anchor="b">
            <a:normAutofit/>
          </a:bodyPr>
          <a:lstStyle/>
          <a:p>
            <a:pPr algn="r" defTabSz="804672"/>
            <a:r>
              <a:rPr lang="en-US" sz="2904" b="1" kern="1200">
                <a:solidFill>
                  <a:srgbClr val="FFFFFF"/>
                </a:solidFill>
                <a:latin typeface="Arial Black" panose="020B0604020202020204" pitchFamily="34" charset="0"/>
                <a:ea typeface="+mj-ea"/>
                <a:cs typeface="+mj-cs"/>
              </a:rPr>
              <a:t>Racial Discrimination</a:t>
            </a:r>
            <a:endParaRPr lang="en-US" sz="3300" b="1">
              <a:solidFill>
                <a:srgbClr val="FFFFFF"/>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4210780" y="184150"/>
            <a:ext cx="4560949" cy="6489700"/>
          </a:xfrm>
          <a:solidFill>
            <a:schemeClr val="bg1"/>
          </a:solidFill>
          <a:ln w="57150">
            <a:solidFill>
              <a:schemeClr val="accent6">
                <a:lumMod val="50000"/>
              </a:schemeClr>
            </a:solidFill>
          </a:ln>
        </p:spPr>
        <p:txBody>
          <a:bodyPr anchor="ctr">
            <a:normAutofit fontScale="92500" lnSpcReduction="20000"/>
          </a:bodyPr>
          <a:lstStyle/>
          <a:p>
            <a:pPr marL="0" indent="0" defTabSz="804672">
              <a:spcBef>
                <a:spcPts val="880"/>
              </a:spcBef>
              <a:buNone/>
            </a:pPr>
            <a:endParaRPr lang="en-US" sz="1300" kern="1200" dirty="0">
              <a:solidFill>
                <a:schemeClr val="tx1"/>
              </a:solidFill>
              <a:latin typeface="+mn-lt"/>
              <a:ea typeface="+mn-ea"/>
              <a:cs typeface="+mn-cs"/>
            </a:endParaRPr>
          </a:p>
          <a:p>
            <a:pPr marL="0" indent="0" defTabSz="804672">
              <a:lnSpc>
                <a:spcPct val="120000"/>
              </a:lnSpc>
              <a:spcBef>
                <a:spcPts val="0"/>
              </a:spcBef>
              <a:buNone/>
            </a:pPr>
            <a:r>
              <a:rPr lang="en-US" sz="1900" u="sng" kern="1200" dirty="0">
                <a:solidFill>
                  <a:schemeClr val="tx1"/>
                </a:solidFill>
                <a:latin typeface="Arial" panose="020B0604020202020204" pitchFamily="34" charset="0"/>
                <a:cs typeface="Arial" panose="020B0604020202020204" pitchFamily="34" charset="0"/>
              </a:rPr>
              <a:t>At MVNU, we believe that God is the Creator of all people</a:t>
            </a:r>
            <a:r>
              <a:rPr lang="en-US" sz="1900" kern="1200" dirty="0">
                <a:solidFill>
                  <a:schemeClr val="tx1"/>
                </a:solidFill>
                <a:latin typeface="Arial" panose="020B0604020202020204" pitchFamily="34" charset="0"/>
                <a:cs typeface="Arial" panose="020B0604020202020204" pitchFamily="34" charset="0"/>
              </a:rPr>
              <a:t>. As we are made in His image, we believe that embracing and celebrating diversity brings us all closer together. As a ministry of the Church of the Nazarene </a:t>
            </a:r>
            <a:r>
              <a:rPr lang="en-US" sz="1900" i="1" kern="1200" dirty="0">
                <a:solidFill>
                  <a:schemeClr val="tx1"/>
                </a:solidFill>
                <a:latin typeface="Arial" panose="020B0604020202020204" pitchFamily="34" charset="0"/>
                <a:cs typeface="Arial" panose="020B0604020202020204" pitchFamily="34" charset="0"/>
              </a:rPr>
              <a:t>we </a:t>
            </a:r>
            <a:r>
              <a:rPr lang="en-US" sz="1900" i="1" kern="1200" dirty="0">
                <a:solidFill>
                  <a:schemeClr val="tx1"/>
                </a:solidFill>
                <a:highlight>
                  <a:srgbClr val="FFFF00"/>
                </a:highlight>
                <a:latin typeface="Arial" panose="020B0604020202020204" pitchFamily="34" charset="0"/>
                <a:cs typeface="Arial" panose="020B0604020202020204" pitchFamily="34" charset="0"/>
              </a:rPr>
              <a:t>renounce any form of racial and ethnic indifference, exclusion, subjugation, or oppression as a grave sin against God and our fellow human beings </a:t>
            </a:r>
            <a:r>
              <a:rPr lang="en-US" sz="1900" kern="1200" dirty="0">
                <a:solidFill>
                  <a:schemeClr val="tx1"/>
                </a:solidFill>
                <a:latin typeface="Arial" panose="020B0604020202020204" pitchFamily="34" charset="0"/>
                <a:cs typeface="Arial" panose="020B0604020202020204" pitchFamily="34" charset="0"/>
              </a:rPr>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a:t>
            </a:r>
            <a:r>
              <a:rPr lang="en-US" sz="1900" kern="1200" dirty="0">
                <a:solidFill>
                  <a:schemeClr val="tx1"/>
                </a:solidFill>
                <a:highlight>
                  <a:srgbClr val="FFFF00"/>
                </a:highlight>
                <a:latin typeface="Arial" panose="020B0604020202020204" pitchFamily="34" charset="0"/>
                <a:cs typeface="Arial" panose="020B0604020202020204" pitchFamily="34" charset="0"/>
              </a:rPr>
              <a:t>the campus community.  To such ends, MVNU will not tolerate violence, aggression or discrimination against members of its community on the basis of one’s race, skin color, or national origin.</a:t>
            </a:r>
          </a:p>
          <a:p>
            <a:endParaRPr lang="en-US" sz="1300" dirty="0"/>
          </a:p>
        </p:txBody>
      </p:sp>
      <p:pic>
        <p:nvPicPr>
          <p:cNvPr id="5" name="Picture 4" descr="A blue text on a black background&#10;&#10;Description automatically generated">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409016" y="5933009"/>
            <a:ext cx="3574519" cy="674437"/>
          </a:xfrm>
          <a:prstGeom prst="rect">
            <a:avLst/>
          </a:prstGeom>
        </p:spPr>
      </p:pic>
      <p:pic>
        <p:nvPicPr>
          <p:cNvPr id="9" name="Picture 8" descr="A blue and green leaf logo&#10;&#10;Description automatically generated">
            <a:extLst>
              <a:ext uri="{FF2B5EF4-FFF2-40B4-BE49-F238E27FC236}">
                <a16:creationId xmlns:a16="http://schemas.microsoft.com/office/drawing/2014/main" id="{6A300C1F-6B4C-9D29-66A1-6376DB633291}"/>
              </a:ext>
            </a:extLst>
          </p:cNvPr>
          <p:cNvPicPr>
            <a:picLocks noChangeAspect="1"/>
          </p:cNvPicPr>
          <p:nvPr/>
        </p:nvPicPr>
        <p:blipFill>
          <a:blip r:embed="rId3"/>
          <a:stretch>
            <a:fillRect/>
          </a:stretch>
        </p:blipFill>
        <p:spPr>
          <a:xfrm>
            <a:off x="593284" y="533673"/>
            <a:ext cx="1649852" cy="1649852"/>
          </a:xfrm>
          <a:prstGeom prst="rect">
            <a:avLst/>
          </a:prstGeom>
        </p:spPr>
      </p:pic>
      <p:sp>
        <p:nvSpPr>
          <p:cNvPr id="4" name="TextBox 3">
            <a:extLst>
              <a:ext uri="{FF2B5EF4-FFF2-40B4-BE49-F238E27FC236}">
                <a16:creationId xmlns:a16="http://schemas.microsoft.com/office/drawing/2014/main" id="{765BB51F-CF1B-8FFC-6041-7CA616EC6192}"/>
              </a:ext>
            </a:extLst>
          </p:cNvPr>
          <p:cNvSpPr txBox="1"/>
          <p:nvPr/>
        </p:nvSpPr>
        <p:spPr>
          <a:xfrm>
            <a:off x="1028766" y="3933433"/>
            <a:ext cx="2038653" cy="1875770"/>
          </a:xfrm>
          <a:prstGeom prst="rect">
            <a:avLst/>
          </a:prstGeom>
          <a:solidFill>
            <a:schemeClr val="accent5">
              <a:lumMod val="60000"/>
              <a:lumOff val="40000"/>
            </a:schemeClr>
          </a:solidFill>
          <a:ln w="57150">
            <a:solidFill>
              <a:schemeClr val="accent6">
                <a:lumMod val="50000"/>
              </a:schemeClr>
            </a:solidFill>
          </a:ln>
        </p:spPr>
        <p:txBody>
          <a:bodyPr wrap="square" rtlCol="0">
            <a:spAutoFit/>
          </a:bodyPr>
          <a:lstStyle/>
          <a:p>
            <a:pPr algn="ctr" defTabSz="804672">
              <a:spcAft>
                <a:spcPts val="600"/>
              </a:spcAft>
            </a:pPr>
            <a:r>
              <a:rPr lang="en-US" sz="1584" b="1" i="1" kern="1200" cap="all" dirty="0">
                <a:solidFill>
                  <a:srgbClr val="002857"/>
                </a:solidFill>
                <a:latin typeface="DINbekBold"/>
                <a:ea typeface="+mn-ea"/>
                <a:cs typeface="+mn-cs"/>
              </a:rPr>
              <a:t>DIVERSITY AND UNITY</a:t>
            </a:r>
          </a:p>
          <a:p>
            <a:pPr algn="ctr" defTabSz="804672">
              <a:spcAft>
                <a:spcPts val="600"/>
              </a:spcAft>
            </a:pPr>
            <a:r>
              <a:rPr lang="en-US" sz="1584" kern="1200" dirty="0">
                <a:solidFill>
                  <a:srgbClr val="333333"/>
                </a:solidFill>
                <a:latin typeface="+mn-lt"/>
                <a:ea typeface="+mn-ea"/>
                <a:cs typeface="+mn-cs"/>
              </a:rPr>
              <a:t>At MVNU, we believe that embracing and celebrating diversity brings us all closer together.</a:t>
            </a:r>
            <a:endParaRPr lang="en-US" b="0" i="0" u="none" strike="noStrike" dirty="0">
              <a:solidFill>
                <a:srgbClr val="333333"/>
              </a:solidFill>
              <a:effectLst/>
            </a:endParaRPr>
          </a:p>
        </p:txBody>
      </p:sp>
      <p:sp>
        <p:nvSpPr>
          <p:cNvPr id="6" name="TextBox 5">
            <a:extLst>
              <a:ext uri="{FF2B5EF4-FFF2-40B4-BE49-F238E27FC236}">
                <a16:creationId xmlns:a16="http://schemas.microsoft.com/office/drawing/2014/main" id="{EE0C1194-7F93-2239-17ED-D620EA6C5617}"/>
              </a:ext>
            </a:extLst>
          </p:cNvPr>
          <p:cNvSpPr txBox="1"/>
          <p:nvPr/>
        </p:nvSpPr>
        <p:spPr>
          <a:xfrm>
            <a:off x="9204373" y="363496"/>
            <a:ext cx="2554217" cy="6014467"/>
          </a:xfrm>
          <a:prstGeom prst="rect">
            <a:avLst/>
          </a:prstGeom>
          <a:solidFill>
            <a:schemeClr val="accent5">
              <a:lumMod val="60000"/>
              <a:lumOff val="40000"/>
            </a:schemeClr>
          </a:solidFill>
          <a:ln w="38100">
            <a:solidFill>
              <a:schemeClr val="accent6">
                <a:lumMod val="50000"/>
              </a:schemeClr>
            </a:solidFill>
          </a:ln>
        </p:spPr>
        <p:txBody>
          <a:bodyPr wrap="square" rtlCol="0">
            <a:spAutoFit/>
          </a:bodyPr>
          <a:lstStyle/>
          <a:p>
            <a:pPr defTabSz="804672">
              <a:spcAft>
                <a:spcPts val="600"/>
              </a:spcAft>
            </a:pPr>
            <a:r>
              <a:rPr lang="en-US" sz="1584" b="1" kern="1200" cap="all" dirty="0">
                <a:solidFill>
                  <a:srgbClr val="002857"/>
                </a:solidFill>
                <a:latin typeface="Abadi MT Condensed Light" panose="020B0306030101010103" pitchFamily="34" charset="77"/>
                <a:ea typeface="+mn-ea"/>
                <a:cs typeface="+mn-cs"/>
              </a:rPr>
              <a:t>C.O.R.E. VALUES</a:t>
            </a:r>
          </a:p>
          <a:p>
            <a:pPr algn="ctr" defTabSz="804672">
              <a:spcAft>
                <a:spcPts val="600"/>
              </a:spcAft>
            </a:pPr>
            <a:endParaRPr lang="en-US" sz="1584" kern="1200" cap="all" dirty="0">
              <a:solidFill>
                <a:srgbClr val="002857"/>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r>
              <a:rPr lang="en-US" sz="1584" b="1" kern="1200" dirty="0">
                <a:solidFill>
                  <a:srgbClr val="4D4D4D"/>
                </a:solidFill>
                <a:latin typeface="Abadi MT Condensed Light" panose="020B0306030101010103" pitchFamily="34" charset="77"/>
                <a:ea typeface="+mn-ea"/>
                <a:cs typeface="+mn-cs"/>
              </a:rPr>
              <a:t>Curiosity &amp; Courage: </a:t>
            </a:r>
            <a:r>
              <a:rPr lang="en-US" sz="1584" kern="1200" dirty="0">
                <a:solidFill>
                  <a:srgbClr val="4D4D4D"/>
                </a:solidFill>
                <a:latin typeface="Abadi MT Condensed Light" panose="020B0306030101010103" pitchFamily="34" charset="77"/>
                <a:ea typeface="+mn-ea"/>
                <a:cs typeface="+mn-cs"/>
              </a:rPr>
              <a:t>Personal responsibility for getting to know one another and to be understood.</a:t>
            </a:r>
          </a:p>
          <a:p>
            <a:pPr defTabSz="804672">
              <a:spcAft>
                <a:spcPts val="600"/>
              </a:spcAft>
              <a:buFont typeface="Arial" panose="020B0604020202020204" pitchFamily="34" charset="0"/>
              <a:buChar char="•"/>
            </a:pPr>
            <a:endParaRPr lang="en-US" sz="1584" kern="1200" dirty="0">
              <a:solidFill>
                <a:srgbClr val="4D4D4D"/>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r>
              <a:rPr lang="en-US" sz="1584" b="1" kern="1200" dirty="0">
                <a:solidFill>
                  <a:srgbClr val="4D4D4D"/>
                </a:solidFill>
                <a:latin typeface="Abadi MT Condensed Light" panose="020B0306030101010103" pitchFamily="34" charset="77"/>
                <a:ea typeface="+mn-ea"/>
                <a:cs typeface="+mn-cs"/>
              </a:rPr>
              <a:t>Openness &amp; Otherness: </a:t>
            </a:r>
            <a:r>
              <a:rPr lang="en-US" sz="1584" kern="1200" dirty="0">
                <a:solidFill>
                  <a:srgbClr val="4D4D4D"/>
                </a:solidFill>
                <a:latin typeface="Abadi MT Condensed Light" panose="020B0306030101010103" pitchFamily="34" charset="77"/>
                <a:ea typeface="+mn-ea"/>
                <a:cs typeface="+mn-cs"/>
              </a:rPr>
              <a:t>Holding multiple perspectives simultaneously and valuing them all.</a:t>
            </a:r>
          </a:p>
          <a:p>
            <a:pPr defTabSz="804672">
              <a:spcAft>
                <a:spcPts val="600"/>
              </a:spcAft>
              <a:buFont typeface="Arial" panose="020B0604020202020204" pitchFamily="34" charset="0"/>
              <a:buChar char="•"/>
            </a:pPr>
            <a:endParaRPr lang="en-US" sz="1584" kern="1200" dirty="0">
              <a:solidFill>
                <a:srgbClr val="4D4D4D"/>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r>
              <a:rPr lang="en-US" sz="1584" b="1" kern="1200" dirty="0">
                <a:solidFill>
                  <a:srgbClr val="4D4D4D"/>
                </a:solidFill>
                <a:latin typeface="Abadi MT Condensed Light" panose="020B0306030101010103" pitchFamily="34" charset="77"/>
                <a:ea typeface="+mn-ea"/>
                <a:cs typeface="+mn-cs"/>
              </a:rPr>
              <a:t>Respect &amp; Reciprocity: </a:t>
            </a:r>
            <a:r>
              <a:rPr lang="en-US" sz="1584" kern="1200" dirty="0">
                <a:solidFill>
                  <a:srgbClr val="4D4D4D"/>
                </a:solidFill>
                <a:latin typeface="Abadi MT Condensed Light" panose="020B0306030101010103" pitchFamily="34" charset="77"/>
                <a:ea typeface="+mn-ea"/>
                <a:cs typeface="+mn-cs"/>
              </a:rPr>
              <a:t>Recognition of personal diversity and the fact that all peoples have equal value and merit.</a:t>
            </a:r>
          </a:p>
          <a:p>
            <a:pPr defTabSz="804672">
              <a:spcAft>
                <a:spcPts val="600"/>
              </a:spcAft>
              <a:buFont typeface="Arial" panose="020B0604020202020204" pitchFamily="34" charset="0"/>
              <a:buChar char="•"/>
            </a:pPr>
            <a:endParaRPr lang="en-US" sz="1584" kern="1200" dirty="0">
              <a:solidFill>
                <a:srgbClr val="4D4D4D"/>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r>
              <a:rPr lang="en-US" sz="1584" b="1" kern="1200" dirty="0">
                <a:solidFill>
                  <a:srgbClr val="4D4D4D"/>
                </a:solidFill>
                <a:latin typeface="Abadi MT Condensed Light" panose="020B0306030101010103" pitchFamily="34" charset="77"/>
                <a:ea typeface="+mn-ea"/>
                <a:cs typeface="+mn-cs"/>
              </a:rPr>
              <a:t>Equity &amp; Empathy: </a:t>
            </a:r>
            <a:r>
              <a:rPr lang="en-US" sz="1584" kern="1200" dirty="0">
                <a:solidFill>
                  <a:srgbClr val="4D4D4D"/>
                </a:solidFill>
                <a:latin typeface="Abadi MT Condensed Light" panose="020B0306030101010103" pitchFamily="34" charset="77"/>
                <a:ea typeface="+mn-ea"/>
                <a:cs typeface="+mn-cs"/>
              </a:rPr>
              <a:t>Dispersion of power and equality of opportunity.</a:t>
            </a:r>
          </a:p>
          <a:p>
            <a:pPr defTabSz="804672">
              <a:spcAft>
                <a:spcPts val="600"/>
              </a:spcAft>
              <a:buFont typeface="Arial" panose="020B0604020202020204" pitchFamily="34" charset="0"/>
              <a:buChar char="•"/>
            </a:pPr>
            <a:endParaRPr lang="en-US" sz="1584" b="0" i="0" u="none" strike="noStrike" dirty="0">
              <a:solidFill>
                <a:srgbClr val="4D4D4D"/>
              </a:solidFill>
              <a:effectLst/>
              <a:latin typeface="Abadi MT Condensed Light" panose="020B0306030101010103" pitchFamily="34" charset="77"/>
            </a:endParaRPr>
          </a:p>
          <a:p>
            <a:pPr defTabSz="804672">
              <a:spcAft>
                <a:spcPts val="600"/>
              </a:spcAft>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p:txBody>
      </p:sp>
      <p:pic>
        <p:nvPicPr>
          <p:cNvPr id="8" name="Picture 7" descr="A blue paw print with flames&#10;&#10;Description automatically generated">
            <a:extLst>
              <a:ext uri="{FF2B5EF4-FFF2-40B4-BE49-F238E27FC236}">
                <a16:creationId xmlns:a16="http://schemas.microsoft.com/office/drawing/2014/main" id="{1A113E33-CD76-A273-F783-D8EAF0122B75}"/>
              </a:ext>
            </a:extLst>
          </p:cNvPr>
          <p:cNvPicPr>
            <a:picLocks noChangeAspect="1"/>
          </p:cNvPicPr>
          <p:nvPr/>
        </p:nvPicPr>
        <p:blipFill>
          <a:blip r:embed="rId4"/>
          <a:stretch>
            <a:fillRect/>
          </a:stretch>
        </p:blipFill>
        <p:spPr>
          <a:xfrm>
            <a:off x="11150115" y="56587"/>
            <a:ext cx="954172" cy="954172"/>
          </a:xfrm>
          <a:prstGeom prst="rect">
            <a:avLst/>
          </a:prstGeom>
          <a:ln w="38100">
            <a:solidFill>
              <a:schemeClr val="accent6">
                <a:lumMod val="50000"/>
              </a:schemeClr>
            </a:solidFill>
          </a:ln>
        </p:spPr>
      </p:pic>
    </p:spTree>
    <p:extLst>
      <p:ext uri="{BB962C8B-B14F-4D97-AF65-F5344CB8AC3E}">
        <p14:creationId xmlns:p14="http://schemas.microsoft.com/office/powerpoint/2010/main" val="1779407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3384</Words>
  <Application>Microsoft Macintosh PowerPoint</Application>
  <PresentationFormat>Widescreen</PresentationFormat>
  <Paragraphs>236</Paragraphs>
  <Slides>27</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27</vt:i4>
      </vt:variant>
    </vt:vector>
  </HeadingPairs>
  <TitlesOfParts>
    <vt:vector size="46" baseType="lpstr">
      <vt:lpstr>Abadi MT Condensed Extra Bold</vt:lpstr>
      <vt:lpstr>Abadi MT Condensed Light</vt:lpstr>
      <vt:lpstr>Arial</vt:lpstr>
      <vt:lpstr>Arial</vt:lpstr>
      <vt:lpstr>Arial Black</vt:lpstr>
      <vt:lpstr>Arial Narrow</vt:lpstr>
      <vt:lpstr>Baguet Script</vt:lpstr>
      <vt:lpstr>Berlin Sans FB</vt:lpstr>
      <vt:lpstr>Calibri</vt:lpstr>
      <vt:lpstr>Calibri Light</vt:lpstr>
      <vt:lpstr>CIDFont+F2</vt:lpstr>
      <vt:lpstr>CIDFont+F3</vt:lpstr>
      <vt:lpstr>DINbekBold</vt:lpstr>
      <vt:lpstr>Public Sans</vt:lpstr>
      <vt:lpstr>Segoe Print</vt:lpstr>
      <vt:lpstr>Symbol</vt:lpstr>
      <vt:lpstr>var(--richTextHeaderFont)</vt:lpstr>
      <vt:lpstr>Wingdings</vt:lpstr>
      <vt:lpstr>Office Theme</vt:lpstr>
      <vt:lpstr>PowerPoint Presentation</vt:lpstr>
      <vt:lpstr>PowerPoint Presentation</vt:lpstr>
      <vt:lpstr> Religious Expression   Who We Are and What We Believe </vt:lpstr>
      <vt:lpstr>  Notice of Non-Discrimination    </vt:lpstr>
      <vt:lpstr>PowerPoint Presentation</vt:lpstr>
      <vt:lpstr>PowerPoint Presentation</vt:lpstr>
      <vt:lpstr>PowerPoint Presentation</vt:lpstr>
      <vt:lpstr>      Scripture supports our training &amp; the law </vt:lpstr>
      <vt:lpstr>Racial Discrimination</vt:lpstr>
      <vt:lpstr>What is Harassment?</vt:lpstr>
      <vt:lpstr>What Is Discriminatory Harassment? </vt:lpstr>
      <vt:lpstr>PowerPoint Presentation</vt:lpstr>
      <vt:lpstr>What is Sexual Harassment?</vt:lpstr>
      <vt:lpstr>PowerPoint Presentation</vt:lpstr>
      <vt:lpstr>PREGNANCY ACCOMMODATIONS AND RELATED CONDITIONS FOR STUDENTS AND EMPLOYEES </vt:lpstr>
      <vt:lpstr>PREGNANCY ACCOMMODATIONS AND RELATED CONDITIONS FOR STUDENTS AND EMPLOYEES </vt:lpstr>
      <vt:lpstr>PowerPoint Presentation</vt:lpstr>
      <vt:lpstr>      Important Things to Know </vt:lpstr>
      <vt:lpstr>MANDATED REPORTER</vt:lpstr>
      <vt:lpstr>PowerPoint Presentation</vt:lpstr>
      <vt:lpstr>Confidential Resources</vt:lpstr>
      <vt:lpstr>SUPPORTIVE MEASURES</vt:lpstr>
      <vt:lpstr>PowerPoint Presentation</vt:lpstr>
      <vt:lpstr>PowerPoint Presentation</vt:lpstr>
      <vt:lpstr> Consent  Consent is a critical part of understanding and eliminating Sexual Misconduct </vt:lpstr>
      <vt:lpstr>PowerPoint Presentation</vt:lpstr>
      <vt:lpstr>Bystander Intervention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Title IX</dc:creator>
  <cp:lastModifiedBy>Title IX</cp:lastModifiedBy>
  <cp:revision>8</cp:revision>
  <dcterms:created xsi:type="dcterms:W3CDTF">2023-08-04T17:51:37Z</dcterms:created>
  <dcterms:modified xsi:type="dcterms:W3CDTF">2023-08-10T18:50:21Z</dcterms:modified>
</cp:coreProperties>
</file>