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8" r:id="rId2"/>
  </p:sldMasterIdLst>
  <p:notesMasterIdLst>
    <p:notesMasterId r:id="rId20"/>
  </p:notesMasterIdLst>
  <p:sldIdLst>
    <p:sldId id="256" r:id="rId3"/>
    <p:sldId id="361" r:id="rId4"/>
    <p:sldId id="296" r:id="rId5"/>
    <p:sldId id="372" r:id="rId6"/>
    <p:sldId id="259" r:id="rId7"/>
    <p:sldId id="272" r:id="rId8"/>
    <p:sldId id="295" r:id="rId9"/>
    <p:sldId id="313" r:id="rId10"/>
    <p:sldId id="277" r:id="rId11"/>
    <p:sldId id="359" r:id="rId12"/>
    <p:sldId id="320" r:id="rId13"/>
    <p:sldId id="298" r:id="rId14"/>
    <p:sldId id="321" r:id="rId15"/>
    <p:sldId id="322" r:id="rId16"/>
    <p:sldId id="278" r:id="rId17"/>
    <p:sldId id="315" r:id="rId18"/>
    <p:sldId id="286" r:id="rId19"/>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a:srgbClr val="CC00CC"/>
    <a:srgbClr val="F741E1"/>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48" autoAdjust="0"/>
    <p:restoredTop sz="70763" autoAdjust="0"/>
  </p:normalViewPr>
  <p:slideViewPr>
    <p:cSldViewPr snapToGrid="0">
      <p:cViewPr varScale="1">
        <p:scale>
          <a:sx n="60" d="100"/>
          <a:sy n="60" d="100"/>
        </p:scale>
        <p:origin x="138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C79B9-BAB7-4669-B069-9C2F09C1F13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E98265A-0EFE-44C1-A7BF-50FB668D68BC}">
      <dgm:prSet/>
      <dgm:spPr/>
      <dgm:t>
        <a:bodyPr/>
        <a:lstStyle/>
        <a:p>
          <a:pPr>
            <a:lnSpc>
              <a:spcPct val="100000"/>
            </a:lnSpc>
          </a:pPr>
          <a:r>
            <a:rPr lang="en-US" b="0" i="0"/>
            <a:t>Be present</a:t>
          </a:r>
          <a:endParaRPr lang="en-US"/>
        </a:p>
      </dgm:t>
    </dgm:pt>
    <dgm:pt modelId="{5B6E8C6F-F87C-490C-98B1-7B5AB6F6C6DA}" type="parTrans" cxnId="{AD83CDFD-77D3-4509-8DD4-724E9919B7A2}">
      <dgm:prSet/>
      <dgm:spPr/>
      <dgm:t>
        <a:bodyPr/>
        <a:lstStyle/>
        <a:p>
          <a:endParaRPr lang="en-US"/>
        </a:p>
      </dgm:t>
    </dgm:pt>
    <dgm:pt modelId="{10567E8F-BD75-428E-ACA2-5CADA802029E}" type="sibTrans" cxnId="{AD83CDFD-77D3-4509-8DD4-724E9919B7A2}">
      <dgm:prSet/>
      <dgm:spPr/>
      <dgm:t>
        <a:bodyPr/>
        <a:lstStyle/>
        <a:p>
          <a:pPr>
            <a:lnSpc>
              <a:spcPct val="100000"/>
            </a:lnSpc>
          </a:pPr>
          <a:endParaRPr lang="en-US"/>
        </a:p>
      </dgm:t>
    </dgm:pt>
    <dgm:pt modelId="{F2005A86-9322-466C-BA55-F7FEAD411456}">
      <dgm:prSet/>
      <dgm:spPr/>
      <dgm:t>
        <a:bodyPr/>
        <a:lstStyle/>
        <a:p>
          <a:pPr>
            <a:lnSpc>
              <a:spcPct val="100000"/>
            </a:lnSpc>
          </a:pPr>
          <a:r>
            <a:rPr lang="en-US" b="0" i="0" dirty="0"/>
            <a:t>Questions, Questions, Questions</a:t>
          </a:r>
          <a:endParaRPr lang="en-US" dirty="0"/>
        </a:p>
      </dgm:t>
    </dgm:pt>
    <dgm:pt modelId="{901FC4EF-5430-45E8-B3B6-EC0BEF1D397A}" type="parTrans" cxnId="{EAA54054-880E-47B5-857E-CD6BD328E082}">
      <dgm:prSet/>
      <dgm:spPr/>
      <dgm:t>
        <a:bodyPr/>
        <a:lstStyle/>
        <a:p>
          <a:endParaRPr lang="en-US"/>
        </a:p>
      </dgm:t>
    </dgm:pt>
    <dgm:pt modelId="{895A6B61-A73F-4E5A-9BCD-67663829B9F6}" type="sibTrans" cxnId="{EAA54054-880E-47B5-857E-CD6BD328E082}">
      <dgm:prSet/>
      <dgm:spPr/>
      <dgm:t>
        <a:bodyPr/>
        <a:lstStyle/>
        <a:p>
          <a:pPr>
            <a:lnSpc>
              <a:spcPct val="100000"/>
            </a:lnSpc>
          </a:pPr>
          <a:endParaRPr lang="en-US"/>
        </a:p>
      </dgm:t>
    </dgm:pt>
    <dgm:pt modelId="{39B898E6-A1F3-412F-AEB2-23DAFF107EA8}">
      <dgm:prSet/>
      <dgm:spPr/>
      <dgm:t>
        <a:bodyPr/>
        <a:lstStyle/>
        <a:p>
          <a:pPr>
            <a:lnSpc>
              <a:spcPct val="100000"/>
            </a:lnSpc>
          </a:pPr>
          <a:r>
            <a:rPr lang="en-US" b="0" i="0"/>
            <a:t>Vegas Rule</a:t>
          </a:r>
          <a:endParaRPr lang="en-US"/>
        </a:p>
      </dgm:t>
    </dgm:pt>
    <dgm:pt modelId="{CC5CABEF-A5CE-45C2-A362-2687FBEFD2BC}" type="parTrans" cxnId="{CCAE7D49-8BC7-441C-B9DB-81831D0EB873}">
      <dgm:prSet/>
      <dgm:spPr/>
      <dgm:t>
        <a:bodyPr/>
        <a:lstStyle/>
        <a:p>
          <a:endParaRPr lang="en-US"/>
        </a:p>
      </dgm:t>
    </dgm:pt>
    <dgm:pt modelId="{500FD510-2765-469E-826B-FA94B9371D21}" type="sibTrans" cxnId="{CCAE7D49-8BC7-441C-B9DB-81831D0EB873}">
      <dgm:prSet/>
      <dgm:spPr/>
      <dgm:t>
        <a:bodyPr/>
        <a:lstStyle/>
        <a:p>
          <a:pPr>
            <a:lnSpc>
              <a:spcPct val="100000"/>
            </a:lnSpc>
          </a:pPr>
          <a:endParaRPr lang="en-US"/>
        </a:p>
      </dgm:t>
    </dgm:pt>
    <dgm:pt modelId="{2591FBC3-0EE8-4133-8FA4-90E0EBFF5CB5}">
      <dgm:prSet/>
      <dgm:spPr/>
      <dgm:t>
        <a:bodyPr/>
        <a:lstStyle/>
        <a:p>
          <a:pPr>
            <a:lnSpc>
              <a:spcPct val="100000"/>
            </a:lnSpc>
          </a:pPr>
          <a:r>
            <a:rPr lang="en-US" b="0" i="0"/>
            <a:t>Share the airtime</a:t>
          </a:r>
          <a:endParaRPr lang="en-US"/>
        </a:p>
      </dgm:t>
    </dgm:pt>
    <dgm:pt modelId="{0D587EDA-266F-4BD8-86F2-B28FB9B6FCE7}" type="parTrans" cxnId="{54CF7D97-BAF7-45CB-B80F-C7C376ED092E}">
      <dgm:prSet/>
      <dgm:spPr/>
      <dgm:t>
        <a:bodyPr/>
        <a:lstStyle/>
        <a:p>
          <a:endParaRPr lang="en-US"/>
        </a:p>
      </dgm:t>
    </dgm:pt>
    <dgm:pt modelId="{C5E44B49-26BC-4037-9C59-1A98650F965F}" type="sibTrans" cxnId="{54CF7D97-BAF7-45CB-B80F-C7C376ED092E}">
      <dgm:prSet/>
      <dgm:spPr/>
      <dgm:t>
        <a:bodyPr/>
        <a:lstStyle/>
        <a:p>
          <a:pPr>
            <a:lnSpc>
              <a:spcPct val="100000"/>
            </a:lnSpc>
          </a:pPr>
          <a:endParaRPr lang="en-US"/>
        </a:p>
      </dgm:t>
    </dgm:pt>
    <dgm:pt modelId="{882339E1-AE59-4C65-A415-DF1B4B12EA8D}">
      <dgm:prSet/>
      <dgm:spPr/>
      <dgm:t>
        <a:bodyPr/>
        <a:lstStyle/>
        <a:p>
          <a:pPr>
            <a:lnSpc>
              <a:spcPct val="100000"/>
            </a:lnSpc>
          </a:pPr>
          <a:r>
            <a:rPr lang="en-US" b="0" i="0"/>
            <a:t>Reserve the right to change your mind</a:t>
          </a:r>
          <a:endParaRPr lang="en-US"/>
        </a:p>
      </dgm:t>
    </dgm:pt>
    <dgm:pt modelId="{686C9C72-B571-491A-9BE3-542241A00E3F}" type="parTrans" cxnId="{0EA9F6D7-42B4-4590-93FD-3814A21566AA}">
      <dgm:prSet/>
      <dgm:spPr/>
      <dgm:t>
        <a:bodyPr/>
        <a:lstStyle/>
        <a:p>
          <a:endParaRPr lang="en-US"/>
        </a:p>
      </dgm:t>
    </dgm:pt>
    <dgm:pt modelId="{8E4666BF-774B-4484-8275-FCFA5E64CE83}" type="sibTrans" cxnId="{0EA9F6D7-42B4-4590-93FD-3814A21566AA}">
      <dgm:prSet/>
      <dgm:spPr/>
      <dgm:t>
        <a:bodyPr/>
        <a:lstStyle/>
        <a:p>
          <a:endParaRPr lang="en-US"/>
        </a:p>
      </dgm:t>
    </dgm:pt>
    <dgm:pt modelId="{FC6D6982-AC32-4C7E-844D-AA0F8E3CA5AF}" type="pres">
      <dgm:prSet presAssocID="{A1EC79B9-BAB7-4669-B069-9C2F09C1F13D}" presName="linear" presStyleCnt="0">
        <dgm:presLayoutVars>
          <dgm:animLvl val="lvl"/>
          <dgm:resizeHandles val="exact"/>
        </dgm:presLayoutVars>
      </dgm:prSet>
      <dgm:spPr/>
    </dgm:pt>
    <dgm:pt modelId="{F5C953C7-8055-4001-AFB6-36E0D881D5FE}" type="pres">
      <dgm:prSet presAssocID="{1E98265A-0EFE-44C1-A7BF-50FB668D68BC}" presName="parentText" presStyleLbl="node1" presStyleIdx="0" presStyleCnt="5">
        <dgm:presLayoutVars>
          <dgm:chMax val="0"/>
          <dgm:bulletEnabled val="1"/>
        </dgm:presLayoutVars>
      </dgm:prSet>
      <dgm:spPr/>
    </dgm:pt>
    <dgm:pt modelId="{9924F227-A849-4E64-B7B9-D679E4CE7ADA}" type="pres">
      <dgm:prSet presAssocID="{10567E8F-BD75-428E-ACA2-5CADA802029E}" presName="spacer" presStyleCnt="0"/>
      <dgm:spPr/>
    </dgm:pt>
    <dgm:pt modelId="{B3B044B0-8F3D-42DA-93CE-5E7655DF6240}" type="pres">
      <dgm:prSet presAssocID="{F2005A86-9322-466C-BA55-F7FEAD411456}" presName="parentText" presStyleLbl="node1" presStyleIdx="1" presStyleCnt="5">
        <dgm:presLayoutVars>
          <dgm:chMax val="0"/>
          <dgm:bulletEnabled val="1"/>
        </dgm:presLayoutVars>
      </dgm:prSet>
      <dgm:spPr/>
    </dgm:pt>
    <dgm:pt modelId="{6A6216DE-74BC-457A-9232-8B8A58A97CA7}" type="pres">
      <dgm:prSet presAssocID="{895A6B61-A73F-4E5A-9BCD-67663829B9F6}" presName="spacer" presStyleCnt="0"/>
      <dgm:spPr/>
    </dgm:pt>
    <dgm:pt modelId="{BA3A84F4-9C10-46D4-92F6-A48AEC41884B}" type="pres">
      <dgm:prSet presAssocID="{39B898E6-A1F3-412F-AEB2-23DAFF107EA8}" presName="parentText" presStyleLbl="node1" presStyleIdx="2" presStyleCnt="5">
        <dgm:presLayoutVars>
          <dgm:chMax val="0"/>
          <dgm:bulletEnabled val="1"/>
        </dgm:presLayoutVars>
      </dgm:prSet>
      <dgm:spPr/>
    </dgm:pt>
    <dgm:pt modelId="{FAC77B56-3BAD-474A-9717-A35949B48046}" type="pres">
      <dgm:prSet presAssocID="{500FD510-2765-469E-826B-FA94B9371D21}" presName="spacer" presStyleCnt="0"/>
      <dgm:spPr/>
    </dgm:pt>
    <dgm:pt modelId="{6F991F3C-28BB-4815-AEFB-97E7BD371CE6}" type="pres">
      <dgm:prSet presAssocID="{2591FBC3-0EE8-4133-8FA4-90E0EBFF5CB5}" presName="parentText" presStyleLbl="node1" presStyleIdx="3" presStyleCnt="5">
        <dgm:presLayoutVars>
          <dgm:chMax val="0"/>
          <dgm:bulletEnabled val="1"/>
        </dgm:presLayoutVars>
      </dgm:prSet>
      <dgm:spPr/>
    </dgm:pt>
    <dgm:pt modelId="{07368767-5055-4EC5-AAEC-6D206B5B52A4}" type="pres">
      <dgm:prSet presAssocID="{C5E44B49-26BC-4037-9C59-1A98650F965F}" presName="spacer" presStyleCnt="0"/>
      <dgm:spPr/>
    </dgm:pt>
    <dgm:pt modelId="{4441DCA6-8787-4E2B-AB01-D4373E6470F2}" type="pres">
      <dgm:prSet presAssocID="{882339E1-AE59-4C65-A415-DF1B4B12EA8D}" presName="parentText" presStyleLbl="node1" presStyleIdx="4" presStyleCnt="5">
        <dgm:presLayoutVars>
          <dgm:chMax val="0"/>
          <dgm:bulletEnabled val="1"/>
        </dgm:presLayoutVars>
      </dgm:prSet>
      <dgm:spPr/>
    </dgm:pt>
  </dgm:ptLst>
  <dgm:cxnLst>
    <dgm:cxn modelId="{F7FEF821-A114-4807-BB84-72A836F35D0A}" type="presOf" srcId="{2591FBC3-0EE8-4133-8FA4-90E0EBFF5CB5}" destId="{6F991F3C-28BB-4815-AEFB-97E7BD371CE6}" srcOrd="0" destOrd="0" presId="urn:microsoft.com/office/officeart/2005/8/layout/vList2"/>
    <dgm:cxn modelId="{01500427-A977-495E-8EF3-C7F807B74F5C}" type="presOf" srcId="{F2005A86-9322-466C-BA55-F7FEAD411456}" destId="{B3B044B0-8F3D-42DA-93CE-5E7655DF6240}" srcOrd="0" destOrd="0" presId="urn:microsoft.com/office/officeart/2005/8/layout/vList2"/>
    <dgm:cxn modelId="{A6D94328-E358-4664-999E-FC30D84A1023}" type="presOf" srcId="{A1EC79B9-BAB7-4669-B069-9C2F09C1F13D}" destId="{FC6D6982-AC32-4C7E-844D-AA0F8E3CA5AF}" srcOrd="0" destOrd="0" presId="urn:microsoft.com/office/officeart/2005/8/layout/vList2"/>
    <dgm:cxn modelId="{DBB11F5E-EA99-4298-A67B-A174363C76CB}" type="presOf" srcId="{1E98265A-0EFE-44C1-A7BF-50FB668D68BC}" destId="{F5C953C7-8055-4001-AFB6-36E0D881D5FE}" srcOrd="0" destOrd="0" presId="urn:microsoft.com/office/officeart/2005/8/layout/vList2"/>
    <dgm:cxn modelId="{DDD1AB47-6C29-4FC4-B19A-8C053C377567}" type="presOf" srcId="{882339E1-AE59-4C65-A415-DF1B4B12EA8D}" destId="{4441DCA6-8787-4E2B-AB01-D4373E6470F2}" srcOrd="0" destOrd="0" presId="urn:microsoft.com/office/officeart/2005/8/layout/vList2"/>
    <dgm:cxn modelId="{CCAE7D49-8BC7-441C-B9DB-81831D0EB873}" srcId="{A1EC79B9-BAB7-4669-B069-9C2F09C1F13D}" destId="{39B898E6-A1F3-412F-AEB2-23DAFF107EA8}" srcOrd="2" destOrd="0" parTransId="{CC5CABEF-A5CE-45C2-A362-2687FBEFD2BC}" sibTransId="{500FD510-2765-469E-826B-FA94B9371D21}"/>
    <dgm:cxn modelId="{EAA54054-880E-47B5-857E-CD6BD328E082}" srcId="{A1EC79B9-BAB7-4669-B069-9C2F09C1F13D}" destId="{F2005A86-9322-466C-BA55-F7FEAD411456}" srcOrd="1" destOrd="0" parTransId="{901FC4EF-5430-45E8-B3B6-EC0BEF1D397A}" sibTransId="{895A6B61-A73F-4E5A-9BCD-67663829B9F6}"/>
    <dgm:cxn modelId="{54CF7D97-BAF7-45CB-B80F-C7C376ED092E}" srcId="{A1EC79B9-BAB7-4669-B069-9C2F09C1F13D}" destId="{2591FBC3-0EE8-4133-8FA4-90E0EBFF5CB5}" srcOrd="3" destOrd="0" parTransId="{0D587EDA-266F-4BD8-86F2-B28FB9B6FCE7}" sibTransId="{C5E44B49-26BC-4037-9C59-1A98650F965F}"/>
    <dgm:cxn modelId="{38A767C7-41D8-4112-A13B-D86C5853FC6A}" type="presOf" srcId="{39B898E6-A1F3-412F-AEB2-23DAFF107EA8}" destId="{BA3A84F4-9C10-46D4-92F6-A48AEC41884B}" srcOrd="0" destOrd="0" presId="urn:microsoft.com/office/officeart/2005/8/layout/vList2"/>
    <dgm:cxn modelId="{0EA9F6D7-42B4-4590-93FD-3814A21566AA}" srcId="{A1EC79B9-BAB7-4669-B069-9C2F09C1F13D}" destId="{882339E1-AE59-4C65-A415-DF1B4B12EA8D}" srcOrd="4" destOrd="0" parTransId="{686C9C72-B571-491A-9BE3-542241A00E3F}" sibTransId="{8E4666BF-774B-4484-8275-FCFA5E64CE83}"/>
    <dgm:cxn modelId="{AD83CDFD-77D3-4509-8DD4-724E9919B7A2}" srcId="{A1EC79B9-BAB7-4669-B069-9C2F09C1F13D}" destId="{1E98265A-0EFE-44C1-A7BF-50FB668D68BC}" srcOrd="0" destOrd="0" parTransId="{5B6E8C6F-F87C-490C-98B1-7B5AB6F6C6DA}" sibTransId="{10567E8F-BD75-428E-ACA2-5CADA802029E}"/>
    <dgm:cxn modelId="{21D9AFE5-1D23-40C7-A732-2142997961B9}" type="presParOf" srcId="{FC6D6982-AC32-4C7E-844D-AA0F8E3CA5AF}" destId="{F5C953C7-8055-4001-AFB6-36E0D881D5FE}" srcOrd="0" destOrd="0" presId="urn:microsoft.com/office/officeart/2005/8/layout/vList2"/>
    <dgm:cxn modelId="{9BCE9C98-B163-4E57-B79E-2233CCE9DA10}" type="presParOf" srcId="{FC6D6982-AC32-4C7E-844D-AA0F8E3CA5AF}" destId="{9924F227-A849-4E64-B7B9-D679E4CE7ADA}" srcOrd="1" destOrd="0" presId="urn:microsoft.com/office/officeart/2005/8/layout/vList2"/>
    <dgm:cxn modelId="{44495D9E-88AA-4C3D-BACD-D6D9EB304DC2}" type="presParOf" srcId="{FC6D6982-AC32-4C7E-844D-AA0F8E3CA5AF}" destId="{B3B044B0-8F3D-42DA-93CE-5E7655DF6240}" srcOrd="2" destOrd="0" presId="urn:microsoft.com/office/officeart/2005/8/layout/vList2"/>
    <dgm:cxn modelId="{59156BA9-1D74-45D4-99D7-05F8B4979CA6}" type="presParOf" srcId="{FC6D6982-AC32-4C7E-844D-AA0F8E3CA5AF}" destId="{6A6216DE-74BC-457A-9232-8B8A58A97CA7}" srcOrd="3" destOrd="0" presId="urn:microsoft.com/office/officeart/2005/8/layout/vList2"/>
    <dgm:cxn modelId="{33EC6F01-1121-4DB3-8473-45647D134B60}" type="presParOf" srcId="{FC6D6982-AC32-4C7E-844D-AA0F8E3CA5AF}" destId="{BA3A84F4-9C10-46D4-92F6-A48AEC41884B}" srcOrd="4" destOrd="0" presId="urn:microsoft.com/office/officeart/2005/8/layout/vList2"/>
    <dgm:cxn modelId="{5DD9681E-EF8E-4A1B-B56A-3DB3E03667B4}" type="presParOf" srcId="{FC6D6982-AC32-4C7E-844D-AA0F8E3CA5AF}" destId="{FAC77B56-3BAD-474A-9717-A35949B48046}" srcOrd="5" destOrd="0" presId="urn:microsoft.com/office/officeart/2005/8/layout/vList2"/>
    <dgm:cxn modelId="{451A7E16-0EB0-493E-95FB-3A0EE7B5220C}" type="presParOf" srcId="{FC6D6982-AC32-4C7E-844D-AA0F8E3CA5AF}" destId="{6F991F3C-28BB-4815-AEFB-97E7BD371CE6}" srcOrd="6" destOrd="0" presId="urn:microsoft.com/office/officeart/2005/8/layout/vList2"/>
    <dgm:cxn modelId="{EC58990D-169C-4165-9822-3F955D3E5DEA}" type="presParOf" srcId="{FC6D6982-AC32-4C7E-844D-AA0F8E3CA5AF}" destId="{07368767-5055-4EC5-AAEC-6D206B5B52A4}" srcOrd="7" destOrd="0" presId="urn:microsoft.com/office/officeart/2005/8/layout/vList2"/>
    <dgm:cxn modelId="{006BA28C-EACD-4351-8B0D-A0DD8572EDCA}" type="presParOf" srcId="{FC6D6982-AC32-4C7E-844D-AA0F8E3CA5AF}" destId="{4441DCA6-8787-4E2B-AB01-D4373E6470F2}"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2A63D0-8EF5-4D00-B444-EBEB7B74711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FEDD693-7CF4-4F76-A3DD-F6E75C1CDC9D}">
      <dgm:prSet/>
      <dgm:spPr/>
      <dgm:t>
        <a:bodyPr/>
        <a:lstStyle/>
        <a:p>
          <a:r>
            <a:rPr lang="en-US" b="0" i="0"/>
            <a:t>Observe through the lens of a bystander</a:t>
          </a:r>
          <a:endParaRPr lang="en-US"/>
        </a:p>
      </dgm:t>
    </dgm:pt>
    <dgm:pt modelId="{42C98908-9F5A-45A0-B715-47B183964ED7}" type="parTrans" cxnId="{CAAA61C4-A007-4E85-BC80-59D00F6E9946}">
      <dgm:prSet/>
      <dgm:spPr/>
      <dgm:t>
        <a:bodyPr/>
        <a:lstStyle/>
        <a:p>
          <a:endParaRPr lang="en-US"/>
        </a:p>
      </dgm:t>
    </dgm:pt>
    <dgm:pt modelId="{C79E3D7B-09CB-4BFA-BD2A-F446800CD3BE}" type="sibTrans" cxnId="{CAAA61C4-A007-4E85-BC80-59D00F6E9946}">
      <dgm:prSet/>
      <dgm:spPr/>
      <dgm:t>
        <a:bodyPr/>
        <a:lstStyle/>
        <a:p>
          <a:endParaRPr lang="en-US"/>
        </a:p>
      </dgm:t>
    </dgm:pt>
    <dgm:pt modelId="{6F1E33CF-BB07-4FB0-BD51-5B610B8C9C74}">
      <dgm:prSet/>
      <dgm:spPr/>
      <dgm:t>
        <a:bodyPr/>
        <a:lstStyle/>
        <a:p>
          <a:r>
            <a:rPr lang="en-US" b="0" i="0"/>
            <a:t>You could be connected to person involved</a:t>
          </a:r>
          <a:endParaRPr lang="en-US"/>
        </a:p>
      </dgm:t>
    </dgm:pt>
    <dgm:pt modelId="{7D650E02-27DD-4F1C-80C6-EE671BAA9198}" type="parTrans" cxnId="{3AECAFB8-D706-448F-B9BE-069C0587548C}">
      <dgm:prSet/>
      <dgm:spPr/>
      <dgm:t>
        <a:bodyPr/>
        <a:lstStyle/>
        <a:p>
          <a:endParaRPr lang="en-US"/>
        </a:p>
      </dgm:t>
    </dgm:pt>
    <dgm:pt modelId="{33B212F7-E0AA-4BE2-9E32-D33EECC08E09}" type="sibTrans" cxnId="{3AECAFB8-D706-448F-B9BE-069C0587548C}">
      <dgm:prSet/>
      <dgm:spPr/>
      <dgm:t>
        <a:bodyPr/>
        <a:lstStyle/>
        <a:p>
          <a:endParaRPr lang="en-US"/>
        </a:p>
      </dgm:t>
    </dgm:pt>
    <dgm:pt modelId="{8F297268-C291-43EF-BF4A-31179712498E}">
      <dgm:prSet/>
      <dgm:spPr/>
      <dgm:t>
        <a:bodyPr/>
        <a:lstStyle/>
        <a:p>
          <a:r>
            <a:rPr lang="en-US" b="0" i="0"/>
            <a:t>Focus on behaviors, not who is doing them</a:t>
          </a:r>
          <a:endParaRPr lang="en-US"/>
        </a:p>
      </dgm:t>
    </dgm:pt>
    <dgm:pt modelId="{85A697D5-651A-4F26-B666-F2CABF94E149}" type="parTrans" cxnId="{80A380B8-4567-43E1-B45B-6275B4A0375A}">
      <dgm:prSet/>
      <dgm:spPr/>
      <dgm:t>
        <a:bodyPr/>
        <a:lstStyle/>
        <a:p>
          <a:endParaRPr lang="en-US"/>
        </a:p>
      </dgm:t>
    </dgm:pt>
    <dgm:pt modelId="{DD92B4B6-CF42-4DA8-AD29-FBE66ABEC958}" type="sibTrans" cxnId="{80A380B8-4567-43E1-B45B-6275B4A0375A}">
      <dgm:prSet/>
      <dgm:spPr/>
      <dgm:t>
        <a:bodyPr/>
        <a:lstStyle/>
        <a:p>
          <a:endParaRPr lang="en-US"/>
        </a:p>
      </dgm:t>
    </dgm:pt>
    <dgm:pt modelId="{3B99637F-27FD-4998-B704-B09A51703E77}">
      <dgm:prSet/>
      <dgm:spPr/>
      <dgm:t>
        <a:bodyPr/>
        <a:lstStyle/>
        <a:p>
          <a:r>
            <a:rPr lang="en-US" b="0" i="0"/>
            <a:t>It’s better to check in and be wrong, than wonder</a:t>
          </a:r>
          <a:endParaRPr lang="en-US"/>
        </a:p>
      </dgm:t>
    </dgm:pt>
    <dgm:pt modelId="{B5CEE182-B5E7-4E42-B218-9C670F2D45C1}" type="parTrans" cxnId="{F9310FBB-A1C4-4149-A1EA-97924662488D}">
      <dgm:prSet/>
      <dgm:spPr/>
      <dgm:t>
        <a:bodyPr/>
        <a:lstStyle/>
        <a:p>
          <a:endParaRPr lang="en-US"/>
        </a:p>
      </dgm:t>
    </dgm:pt>
    <dgm:pt modelId="{5E4DFE75-F8CF-422D-BAAE-2FC212FE80A4}" type="sibTrans" cxnId="{F9310FBB-A1C4-4149-A1EA-97924662488D}">
      <dgm:prSet/>
      <dgm:spPr/>
      <dgm:t>
        <a:bodyPr/>
        <a:lstStyle/>
        <a:p>
          <a:endParaRPr lang="en-US"/>
        </a:p>
      </dgm:t>
    </dgm:pt>
    <dgm:pt modelId="{38AE2DEB-37CD-4FA6-8EDF-119461C5981D}" type="pres">
      <dgm:prSet presAssocID="{A02A63D0-8EF5-4D00-B444-EBEB7B747110}" presName="linear" presStyleCnt="0">
        <dgm:presLayoutVars>
          <dgm:animLvl val="lvl"/>
          <dgm:resizeHandles val="exact"/>
        </dgm:presLayoutVars>
      </dgm:prSet>
      <dgm:spPr/>
    </dgm:pt>
    <dgm:pt modelId="{F7913F21-063A-4AFF-B10C-9C9857DD0461}" type="pres">
      <dgm:prSet presAssocID="{9FEDD693-7CF4-4F76-A3DD-F6E75C1CDC9D}" presName="parentText" presStyleLbl="node1" presStyleIdx="0" presStyleCnt="4">
        <dgm:presLayoutVars>
          <dgm:chMax val="0"/>
          <dgm:bulletEnabled val="1"/>
        </dgm:presLayoutVars>
      </dgm:prSet>
      <dgm:spPr/>
    </dgm:pt>
    <dgm:pt modelId="{5918CC48-0A1C-493A-BEC8-CD986148E8A5}" type="pres">
      <dgm:prSet presAssocID="{C79E3D7B-09CB-4BFA-BD2A-F446800CD3BE}" presName="spacer" presStyleCnt="0"/>
      <dgm:spPr/>
    </dgm:pt>
    <dgm:pt modelId="{FBF61F97-D608-46F3-9792-2B9741C7570B}" type="pres">
      <dgm:prSet presAssocID="{6F1E33CF-BB07-4FB0-BD51-5B610B8C9C74}" presName="parentText" presStyleLbl="node1" presStyleIdx="1" presStyleCnt="4">
        <dgm:presLayoutVars>
          <dgm:chMax val="0"/>
          <dgm:bulletEnabled val="1"/>
        </dgm:presLayoutVars>
      </dgm:prSet>
      <dgm:spPr/>
    </dgm:pt>
    <dgm:pt modelId="{8472EC76-2A0F-4A17-AFB1-C236E5B42148}" type="pres">
      <dgm:prSet presAssocID="{33B212F7-E0AA-4BE2-9E32-D33EECC08E09}" presName="spacer" presStyleCnt="0"/>
      <dgm:spPr/>
    </dgm:pt>
    <dgm:pt modelId="{80677E31-ACFA-4483-9609-AEE4EA2C88C5}" type="pres">
      <dgm:prSet presAssocID="{8F297268-C291-43EF-BF4A-31179712498E}" presName="parentText" presStyleLbl="node1" presStyleIdx="2" presStyleCnt="4">
        <dgm:presLayoutVars>
          <dgm:chMax val="0"/>
          <dgm:bulletEnabled val="1"/>
        </dgm:presLayoutVars>
      </dgm:prSet>
      <dgm:spPr/>
    </dgm:pt>
    <dgm:pt modelId="{FD6C6143-F786-4F9F-AA51-C4D1B754BE96}" type="pres">
      <dgm:prSet presAssocID="{DD92B4B6-CF42-4DA8-AD29-FBE66ABEC958}" presName="spacer" presStyleCnt="0"/>
      <dgm:spPr/>
    </dgm:pt>
    <dgm:pt modelId="{33E3A3D7-F4B0-45A0-ADD4-FE7438A27347}" type="pres">
      <dgm:prSet presAssocID="{3B99637F-27FD-4998-B704-B09A51703E77}" presName="parentText" presStyleLbl="node1" presStyleIdx="3" presStyleCnt="4">
        <dgm:presLayoutVars>
          <dgm:chMax val="0"/>
          <dgm:bulletEnabled val="1"/>
        </dgm:presLayoutVars>
      </dgm:prSet>
      <dgm:spPr/>
    </dgm:pt>
  </dgm:ptLst>
  <dgm:cxnLst>
    <dgm:cxn modelId="{303BC564-DE6B-40F5-B12D-4A2D59447E85}" type="presOf" srcId="{9FEDD693-7CF4-4F76-A3DD-F6E75C1CDC9D}" destId="{F7913F21-063A-4AFF-B10C-9C9857DD0461}" srcOrd="0" destOrd="0" presId="urn:microsoft.com/office/officeart/2005/8/layout/vList2"/>
    <dgm:cxn modelId="{80A380B8-4567-43E1-B45B-6275B4A0375A}" srcId="{A02A63D0-8EF5-4D00-B444-EBEB7B747110}" destId="{8F297268-C291-43EF-BF4A-31179712498E}" srcOrd="2" destOrd="0" parTransId="{85A697D5-651A-4F26-B666-F2CABF94E149}" sibTransId="{DD92B4B6-CF42-4DA8-AD29-FBE66ABEC958}"/>
    <dgm:cxn modelId="{3AECAFB8-D706-448F-B9BE-069C0587548C}" srcId="{A02A63D0-8EF5-4D00-B444-EBEB7B747110}" destId="{6F1E33CF-BB07-4FB0-BD51-5B610B8C9C74}" srcOrd="1" destOrd="0" parTransId="{7D650E02-27DD-4F1C-80C6-EE671BAA9198}" sibTransId="{33B212F7-E0AA-4BE2-9E32-D33EECC08E09}"/>
    <dgm:cxn modelId="{F9310FBB-A1C4-4149-A1EA-97924662488D}" srcId="{A02A63D0-8EF5-4D00-B444-EBEB7B747110}" destId="{3B99637F-27FD-4998-B704-B09A51703E77}" srcOrd="3" destOrd="0" parTransId="{B5CEE182-B5E7-4E42-B218-9C670F2D45C1}" sibTransId="{5E4DFE75-F8CF-422D-BAAE-2FC212FE80A4}"/>
    <dgm:cxn modelId="{CAAA61C4-A007-4E85-BC80-59D00F6E9946}" srcId="{A02A63D0-8EF5-4D00-B444-EBEB7B747110}" destId="{9FEDD693-7CF4-4F76-A3DD-F6E75C1CDC9D}" srcOrd="0" destOrd="0" parTransId="{42C98908-9F5A-45A0-B715-47B183964ED7}" sibTransId="{C79E3D7B-09CB-4BFA-BD2A-F446800CD3BE}"/>
    <dgm:cxn modelId="{E1BC9BCB-B7A5-4BF3-ABF2-FDD1BC967CB5}" type="presOf" srcId="{3B99637F-27FD-4998-B704-B09A51703E77}" destId="{33E3A3D7-F4B0-45A0-ADD4-FE7438A27347}" srcOrd="0" destOrd="0" presId="urn:microsoft.com/office/officeart/2005/8/layout/vList2"/>
    <dgm:cxn modelId="{4165B5DC-4CC3-4FE7-A43D-27E8AC0A514B}" type="presOf" srcId="{6F1E33CF-BB07-4FB0-BD51-5B610B8C9C74}" destId="{FBF61F97-D608-46F3-9792-2B9741C7570B}" srcOrd="0" destOrd="0" presId="urn:microsoft.com/office/officeart/2005/8/layout/vList2"/>
    <dgm:cxn modelId="{8E2439F0-C471-4306-B335-8017CF97255C}" type="presOf" srcId="{A02A63D0-8EF5-4D00-B444-EBEB7B747110}" destId="{38AE2DEB-37CD-4FA6-8EDF-119461C5981D}" srcOrd="0" destOrd="0" presId="urn:microsoft.com/office/officeart/2005/8/layout/vList2"/>
    <dgm:cxn modelId="{D2516CFD-2589-4A78-993B-D742812188D5}" type="presOf" srcId="{8F297268-C291-43EF-BF4A-31179712498E}" destId="{80677E31-ACFA-4483-9609-AEE4EA2C88C5}" srcOrd="0" destOrd="0" presId="urn:microsoft.com/office/officeart/2005/8/layout/vList2"/>
    <dgm:cxn modelId="{FF4DCB80-9EC3-4D3E-A8AD-9AF169C9D302}" type="presParOf" srcId="{38AE2DEB-37CD-4FA6-8EDF-119461C5981D}" destId="{F7913F21-063A-4AFF-B10C-9C9857DD0461}" srcOrd="0" destOrd="0" presId="urn:microsoft.com/office/officeart/2005/8/layout/vList2"/>
    <dgm:cxn modelId="{FE98C6AB-A2FD-4395-87F6-17864427B13A}" type="presParOf" srcId="{38AE2DEB-37CD-4FA6-8EDF-119461C5981D}" destId="{5918CC48-0A1C-493A-BEC8-CD986148E8A5}" srcOrd="1" destOrd="0" presId="urn:microsoft.com/office/officeart/2005/8/layout/vList2"/>
    <dgm:cxn modelId="{B6DF6531-9256-4E88-9AF4-A34F69A52E1D}" type="presParOf" srcId="{38AE2DEB-37CD-4FA6-8EDF-119461C5981D}" destId="{FBF61F97-D608-46F3-9792-2B9741C7570B}" srcOrd="2" destOrd="0" presId="urn:microsoft.com/office/officeart/2005/8/layout/vList2"/>
    <dgm:cxn modelId="{73534633-5D7B-4F90-8658-AA533B21887A}" type="presParOf" srcId="{38AE2DEB-37CD-4FA6-8EDF-119461C5981D}" destId="{8472EC76-2A0F-4A17-AFB1-C236E5B42148}" srcOrd="3" destOrd="0" presId="urn:microsoft.com/office/officeart/2005/8/layout/vList2"/>
    <dgm:cxn modelId="{3675E7E7-738E-4C44-9262-7AB1F8E0BBD8}" type="presParOf" srcId="{38AE2DEB-37CD-4FA6-8EDF-119461C5981D}" destId="{80677E31-ACFA-4483-9609-AEE4EA2C88C5}" srcOrd="4" destOrd="0" presId="urn:microsoft.com/office/officeart/2005/8/layout/vList2"/>
    <dgm:cxn modelId="{6B12B34F-4C4B-49FB-BD37-5B46AD3801AA}" type="presParOf" srcId="{38AE2DEB-37CD-4FA6-8EDF-119461C5981D}" destId="{FD6C6143-F786-4F9F-AA51-C4D1B754BE96}" srcOrd="5" destOrd="0" presId="urn:microsoft.com/office/officeart/2005/8/layout/vList2"/>
    <dgm:cxn modelId="{EF346C5A-5906-4821-A6CD-16A809374A5C}" type="presParOf" srcId="{38AE2DEB-37CD-4FA6-8EDF-119461C5981D}" destId="{33E3A3D7-F4B0-45A0-ADD4-FE7438A27347}"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953C7-8055-4001-AFB6-36E0D881D5FE}">
      <dsp:nvSpPr>
        <dsp:cNvPr id="0" name=""/>
        <dsp:cNvSpPr/>
      </dsp:nvSpPr>
      <dsp:spPr>
        <a:xfrm>
          <a:off x="0" y="1062156"/>
          <a:ext cx="6459838" cy="66924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0" i="0" kern="1200"/>
            <a:t>Be present</a:t>
          </a:r>
          <a:endParaRPr lang="en-US" sz="2600" kern="1200"/>
        </a:p>
      </dsp:txBody>
      <dsp:txXfrm>
        <a:off x="32670" y="1094826"/>
        <a:ext cx="6394498" cy="603900"/>
      </dsp:txXfrm>
    </dsp:sp>
    <dsp:sp modelId="{B3B044B0-8F3D-42DA-93CE-5E7655DF6240}">
      <dsp:nvSpPr>
        <dsp:cNvPr id="0" name=""/>
        <dsp:cNvSpPr/>
      </dsp:nvSpPr>
      <dsp:spPr>
        <a:xfrm>
          <a:off x="0" y="1806276"/>
          <a:ext cx="6459838" cy="669240"/>
        </a:xfrm>
        <a:prstGeom prst="roundRect">
          <a:avLst/>
        </a:prstGeom>
        <a:solidFill>
          <a:schemeClr val="accent5">
            <a:hueOff val="609606"/>
            <a:satOff val="-4861"/>
            <a:lumOff val="-367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0" i="0" kern="1200" dirty="0"/>
            <a:t>Questions, Questions, Questions</a:t>
          </a:r>
          <a:endParaRPr lang="en-US" sz="2600" kern="1200" dirty="0"/>
        </a:p>
      </dsp:txBody>
      <dsp:txXfrm>
        <a:off x="32670" y="1838946"/>
        <a:ext cx="6394498" cy="603900"/>
      </dsp:txXfrm>
    </dsp:sp>
    <dsp:sp modelId="{BA3A84F4-9C10-46D4-92F6-A48AEC41884B}">
      <dsp:nvSpPr>
        <dsp:cNvPr id="0" name=""/>
        <dsp:cNvSpPr/>
      </dsp:nvSpPr>
      <dsp:spPr>
        <a:xfrm>
          <a:off x="0" y="2550396"/>
          <a:ext cx="6459838" cy="669240"/>
        </a:xfrm>
        <a:prstGeom prst="roundRect">
          <a:avLst/>
        </a:prstGeom>
        <a:solidFill>
          <a:schemeClr val="accent5">
            <a:hueOff val="1219212"/>
            <a:satOff val="-9721"/>
            <a:lumOff val="-73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0" i="0" kern="1200"/>
            <a:t>Vegas Rule</a:t>
          </a:r>
          <a:endParaRPr lang="en-US" sz="2600" kern="1200"/>
        </a:p>
      </dsp:txBody>
      <dsp:txXfrm>
        <a:off x="32670" y="2583066"/>
        <a:ext cx="6394498" cy="603900"/>
      </dsp:txXfrm>
    </dsp:sp>
    <dsp:sp modelId="{6F991F3C-28BB-4815-AEFB-97E7BD371CE6}">
      <dsp:nvSpPr>
        <dsp:cNvPr id="0" name=""/>
        <dsp:cNvSpPr/>
      </dsp:nvSpPr>
      <dsp:spPr>
        <a:xfrm>
          <a:off x="0" y="3294516"/>
          <a:ext cx="6459838" cy="669240"/>
        </a:xfrm>
        <a:prstGeom prst="roundRect">
          <a:avLst/>
        </a:prstGeom>
        <a:solidFill>
          <a:schemeClr val="accent5">
            <a:hueOff val="1828819"/>
            <a:satOff val="-14582"/>
            <a:lumOff val="-110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0" i="0" kern="1200"/>
            <a:t>Share the airtime</a:t>
          </a:r>
          <a:endParaRPr lang="en-US" sz="2600" kern="1200"/>
        </a:p>
      </dsp:txBody>
      <dsp:txXfrm>
        <a:off x="32670" y="3327186"/>
        <a:ext cx="6394498" cy="603900"/>
      </dsp:txXfrm>
    </dsp:sp>
    <dsp:sp modelId="{4441DCA6-8787-4E2B-AB01-D4373E6470F2}">
      <dsp:nvSpPr>
        <dsp:cNvPr id="0" name=""/>
        <dsp:cNvSpPr/>
      </dsp:nvSpPr>
      <dsp:spPr>
        <a:xfrm>
          <a:off x="0" y="4038636"/>
          <a:ext cx="6459838" cy="669240"/>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100000"/>
            </a:lnSpc>
            <a:spcBef>
              <a:spcPct val="0"/>
            </a:spcBef>
            <a:spcAft>
              <a:spcPct val="35000"/>
            </a:spcAft>
            <a:buNone/>
          </a:pPr>
          <a:r>
            <a:rPr lang="en-US" sz="2600" b="0" i="0" kern="1200"/>
            <a:t>Reserve the right to change your mind</a:t>
          </a:r>
          <a:endParaRPr lang="en-US" sz="2600" kern="1200"/>
        </a:p>
      </dsp:txBody>
      <dsp:txXfrm>
        <a:off x="32670" y="4071306"/>
        <a:ext cx="6394498" cy="603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913F21-063A-4AFF-B10C-9C9857DD0461}">
      <dsp:nvSpPr>
        <dsp:cNvPr id="0" name=""/>
        <dsp:cNvSpPr/>
      </dsp:nvSpPr>
      <dsp:spPr>
        <a:xfrm>
          <a:off x="0" y="23063"/>
          <a:ext cx="6391275" cy="1233179"/>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Observe through the lens of a bystander</a:t>
          </a:r>
          <a:endParaRPr lang="en-US" sz="3100" kern="1200"/>
        </a:p>
      </dsp:txBody>
      <dsp:txXfrm>
        <a:off x="60199" y="83262"/>
        <a:ext cx="6270877" cy="1112781"/>
      </dsp:txXfrm>
    </dsp:sp>
    <dsp:sp modelId="{FBF61F97-D608-46F3-9792-2B9741C7570B}">
      <dsp:nvSpPr>
        <dsp:cNvPr id="0" name=""/>
        <dsp:cNvSpPr/>
      </dsp:nvSpPr>
      <dsp:spPr>
        <a:xfrm>
          <a:off x="0" y="1345523"/>
          <a:ext cx="6391275" cy="1233179"/>
        </a:xfrm>
        <a:prstGeom prst="roundRect">
          <a:avLst/>
        </a:prstGeom>
        <a:solidFill>
          <a:schemeClr val="accent2">
            <a:hueOff val="-13361"/>
            <a:satOff val="-165"/>
            <a:lumOff val="8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You could be connected to person involved</a:t>
          </a:r>
          <a:endParaRPr lang="en-US" sz="3100" kern="1200"/>
        </a:p>
      </dsp:txBody>
      <dsp:txXfrm>
        <a:off x="60199" y="1405722"/>
        <a:ext cx="6270877" cy="1112781"/>
      </dsp:txXfrm>
    </dsp:sp>
    <dsp:sp modelId="{80677E31-ACFA-4483-9609-AEE4EA2C88C5}">
      <dsp:nvSpPr>
        <dsp:cNvPr id="0" name=""/>
        <dsp:cNvSpPr/>
      </dsp:nvSpPr>
      <dsp:spPr>
        <a:xfrm>
          <a:off x="0" y="2667983"/>
          <a:ext cx="6391275" cy="1233179"/>
        </a:xfrm>
        <a:prstGeom prst="roundRect">
          <a:avLst/>
        </a:prstGeom>
        <a:solidFill>
          <a:schemeClr val="accent2">
            <a:hueOff val="-26722"/>
            <a:satOff val="-330"/>
            <a:lumOff val="1647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Focus on behaviors, not who is doing them</a:t>
          </a:r>
          <a:endParaRPr lang="en-US" sz="3100" kern="1200"/>
        </a:p>
      </dsp:txBody>
      <dsp:txXfrm>
        <a:off x="60199" y="2728182"/>
        <a:ext cx="6270877" cy="1112781"/>
      </dsp:txXfrm>
    </dsp:sp>
    <dsp:sp modelId="{33E3A3D7-F4B0-45A0-ADD4-FE7438A27347}">
      <dsp:nvSpPr>
        <dsp:cNvPr id="0" name=""/>
        <dsp:cNvSpPr/>
      </dsp:nvSpPr>
      <dsp:spPr>
        <a:xfrm>
          <a:off x="0" y="3990443"/>
          <a:ext cx="6391275" cy="1233179"/>
        </a:xfrm>
        <a:prstGeom prst="roundRect">
          <a:avLst/>
        </a:prstGeom>
        <a:solidFill>
          <a:schemeClr val="accent2">
            <a:hueOff val="-40083"/>
            <a:satOff val="-495"/>
            <a:lumOff val="2470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It’s better to check in and be wrong, than wonder</a:t>
          </a:r>
          <a:endParaRPr lang="en-US" sz="3100" kern="1200"/>
        </a:p>
      </dsp:txBody>
      <dsp:txXfrm>
        <a:off x="60199" y="4050642"/>
        <a:ext cx="6270877" cy="11127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357A1E04-9CEF-4C3B-BA3B-E0FC46AF19BD}" type="datetimeFigureOut">
              <a:rPr lang="en-US" smtClean="0"/>
              <a:t>8/22/2023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7CC4FD60-B7A0-4A45-8312-86A17BD45033}" type="slidenum">
              <a:rPr lang="en-US" smtClean="0"/>
              <a:t>‹#›</a:t>
            </a:fld>
            <a:endParaRPr lang="en-US"/>
          </a:p>
        </p:txBody>
      </p:sp>
    </p:spTree>
    <p:extLst>
      <p:ext uri="{BB962C8B-B14F-4D97-AF65-F5344CB8AC3E}">
        <p14:creationId xmlns:p14="http://schemas.microsoft.com/office/powerpoint/2010/main" val="395562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LLL</a:t>
            </a:r>
          </a:p>
          <a:p>
            <a:endParaRPr lang="en-US" dirty="0"/>
          </a:p>
          <a:p>
            <a:r>
              <a:rPr lang="en-US" dirty="0"/>
              <a:t>Songs to Sing in the Shower – Spotify playlist</a:t>
            </a:r>
          </a:p>
          <a:p>
            <a:endParaRPr lang="en-US" dirty="0"/>
          </a:p>
          <a:p>
            <a:r>
              <a:rPr lang="en-US" dirty="0"/>
              <a:t>Put predevaluation link in the chat box &amp; have students introduce themselves</a:t>
            </a:r>
          </a:p>
        </p:txBody>
      </p:sp>
      <p:sp>
        <p:nvSpPr>
          <p:cNvPr id="4" name="Slide Number Placeholder 3"/>
          <p:cNvSpPr>
            <a:spLocks noGrp="1"/>
          </p:cNvSpPr>
          <p:nvPr>
            <p:ph type="sldNum" sz="quarter" idx="5"/>
          </p:nvPr>
        </p:nvSpPr>
        <p:spPr/>
        <p:txBody>
          <a:bodyPr/>
          <a:lstStyle/>
          <a:p>
            <a:fld id="{7CC4FD60-B7A0-4A45-8312-86A17BD45033}" type="slidenum">
              <a:rPr lang="en-US" smtClean="0"/>
              <a:t>1</a:t>
            </a:fld>
            <a:endParaRPr lang="en-US"/>
          </a:p>
        </p:txBody>
      </p:sp>
    </p:spTree>
    <p:extLst>
      <p:ext uri="{BB962C8B-B14F-4D97-AF65-F5344CB8AC3E}">
        <p14:creationId xmlns:p14="http://schemas.microsoft.com/office/powerpoint/2010/main" val="1277037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a:t>
            </a:r>
          </a:p>
        </p:txBody>
      </p:sp>
      <p:sp>
        <p:nvSpPr>
          <p:cNvPr id="4" name="Slide Number Placeholder 3"/>
          <p:cNvSpPr>
            <a:spLocks noGrp="1"/>
          </p:cNvSpPr>
          <p:nvPr>
            <p:ph type="sldNum" sz="quarter" idx="5"/>
          </p:nvPr>
        </p:nvSpPr>
        <p:spPr/>
        <p:txBody>
          <a:bodyPr/>
          <a:lstStyle/>
          <a:p>
            <a:fld id="{7CC4FD60-B7A0-4A45-8312-86A17BD45033}" type="slidenum">
              <a:rPr lang="en-US" smtClean="0"/>
              <a:t>10</a:t>
            </a:fld>
            <a:endParaRPr lang="en-US"/>
          </a:p>
        </p:txBody>
      </p:sp>
    </p:spTree>
    <p:extLst>
      <p:ext uri="{BB962C8B-B14F-4D97-AF65-F5344CB8AC3E}">
        <p14:creationId xmlns:p14="http://schemas.microsoft.com/office/powerpoint/2010/main" val="265480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LLL</a:t>
            </a:r>
          </a:p>
        </p:txBody>
      </p:sp>
      <p:sp>
        <p:nvSpPr>
          <p:cNvPr id="4" name="Slide Number Placeholder 3"/>
          <p:cNvSpPr>
            <a:spLocks noGrp="1"/>
          </p:cNvSpPr>
          <p:nvPr>
            <p:ph type="sldNum" sz="quarter" idx="5"/>
          </p:nvPr>
        </p:nvSpPr>
        <p:spPr/>
        <p:txBody>
          <a:bodyPr/>
          <a:lstStyle/>
          <a:p>
            <a:fld id="{7CC4FD60-B7A0-4A45-8312-86A17BD45033}" type="slidenum">
              <a:rPr lang="en-US" smtClean="0"/>
              <a:t>11</a:t>
            </a:fld>
            <a:endParaRPr lang="en-US"/>
          </a:p>
        </p:txBody>
      </p:sp>
    </p:spTree>
    <p:extLst>
      <p:ext uri="{BB962C8B-B14F-4D97-AF65-F5344CB8AC3E}">
        <p14:creationId xmlns:p14="http://schemas.microsoft.com/office/powerpoint/2010/main" val="2863479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4FD60-B7A0-4A45-8312-86A17BD45033}" type="slidenum">
              <a:rPr lang="en-US" smtClean="0"/>
              <a:t>12</a:t>
            </a:fld>
            <a:endParaRPr lang="en-US"/>
          </a:p>
        </p:txBody>
      </p:sp>
    </p:spTree>
    <p:extLst>
      <p:ext uri="{BB962C8B-B14F-4D97-AF65-F5344CB8AC3E}">
        <p14:creationId xmlns:p14="http://schemas.microsoft.com/office/powerpoint/2010/main" val="1506242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4FD60-B7A0-4A45-8312-86A17BD45033}" type="slidenum">
              <a:rPr lang="en-US" smtClean="0"/>
              <a:t>13</a:t>
            </a:fld>
            <a:endParaRPr lang="en-US"/>
          </a:p>
        </p:txBody>
      </p:sp>
    </p:spTree>
    <p:extLst>
      <p:ext uri="{BB962C8B-B14F-4D97-AF65-F5344CB8AC3E}">
        <p14:creationId xmlns:p14="http://schemas.microsoft.com/office/powerpoint/2010/main" val="93460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4FD60-B7A0-4A45-8312-86A17BD45033}" type="slidenum">
              <a:rPr lang="en-US" smtClean="0"/>
              <a:t>14</a:t>
            </a:fld>
            <a:endParaRPr lang="en-US"/>
          </a:p>
        </p:txBody>
      </p:sp>
    </p:spTree>
    <p:extLst>
      <p:ext uri="{BB962C8B-B14F-4D97-AF65-F5344CB8AC3E}">
        <p14:creationId xmlns:p14="http://schemas.microsoft.com/office/powerpoint/2010/main" val="2023343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a:t>
            </a:r>
            <a:r>
              <a:rPr lang="en-US" dirty="0" err="1"/>
              <a:t>tiktok</a:t>
            </a:r>
            <a:r>
              <a:rPr lang="en-US" dirty="0"/>
              <a:t> videos – insert here</a:t>
            </a:r>
          </a:p>
        </p:txBody>
      </p:sp>
      <p:sp>
        <p:nvSpPr>
          <p:cNvPr id="4" name="Slide Number Placeholder 3"/>
          <p:cNvSpPr>
            <a:spLocks noGrp="1"/>
          </p:cNvSpPr>
          <p:nvPr>
            <p:ph type="sldNum" sz="quarter" idx="5"/>
          </p:nvPr>
        </p:nvSpPr>
        <p:spPr/>
        <p:txBody>
          <a:bodyPr/>
          <a:lstStyle/>
          <a:p>
            <a:fld id="{7CC4FD60-B7A0-4A45-8312-86A17BD45033}" type="slidenum">
              <a:rPr lang="en-US" smtClean="0"/>
              <a:t>15</a:t>
            </a:fld>
            <a:endParaRPr lang="en-US"/>
          </a:p>
        </p:txBody>
      </p:sp>
    </p:spTree>
    <p:extLst>
      <p:ext uri="{BB962C8B-B14F-4D97-AF65-F5344CB8AC3E}">
        <p14:creationId xmlns:p14="http://schemas.microsoft.com/office/powerpoint/2010/main" val="355607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C4FD60-B7A0-4A45-8312-86A17BD45033}" type="slidenum">
              <a:rPr lang="en-US" smtClean="0"/>
              <a:t>17</a:t>
            </a:fld>
            <a:endParaRPr lang="en-US"/>
          </a:p>
        </p:txBody>
      </p:sp>
    </p:spTree>
    <p:extLst>
      <p:ext uri="{BB962C8B-B14F-4D97-AF65-F5344CB8AC3E}">
        <p14:creationId xmlns:p14="http://schemas.microsoft.com/office/powerpoint/2010/main" val="9095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LLL – All introduce ourselves and share a fun fact</a:t>
            </a:r>
          </a:p>
        </p:txBody>
      </p:sp>
      <p:sp>
        <p:nvSpPr>
          <p:cNvPr id="4" name="Slide Number Placeholder 3"/>
          <p:cNvSpPr>
            <a:spLocks noGrp="1"/>
          </p:cNvSpPr>
          <p:nvPr>
            <p:ph type="sldNum" sz="quarter" idx="5"/>
          </p:nvPr>
        </p:nvSpPr>
        <p:spPr/>
        <p:txBody>
          <a:bodyPr/>
          <a:lstStyle/>
          <a:p>
            <a:fld id="{7CC4FD60-B7A0-4A45-8312-86A17BD45033}" type="slidenum">
              <a:rPr lang="en-US" smtClean="0"/>
              <a:t>2</a:t>
            </a:fld>
            <a:endParaRPr lang="en-US"/>
          </a:p>
        </p:txBody>
      </p:sp>
    </p:spTree>
    <p:extLst>
      <p:ext uri="{BB962C8B-B14F-4D97-AF65-F5344CB8AC3E}">
        <p14:creationId xmlns:p14="http://schemas.microsoft.com/office/powerpoint/2010/main" val="273313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Self-Care Statement</a:t>
            </a:r>
          </a:p>
          <a:p>
            <a:endParaRPr lang="en-US" dirty="0"/>
          </a:p>
          <a:p>
            <a:r>
              <a:rPr lang="en-US" dirty="0"/>
              <a:t>Olivia</a:t>
            </a:r>
          </a:p>
        </p:txBody>
      </p:sp>
      <p:sp>
        <p:nvSpPr>
          <p:cNvPr id="4" name="Slide Number Placeholder 3"/>
          <p:cNvSpPr>
            <a:spLocks noGrp="1"/>
          </p:cNvSpPr>
          <p:nvPr>
            <p:ph type="sldNum" sz="quarter" idx="5"/>
          </p:nvPr>
        </p:nvSpPr>
        <p:spPr/>
        <p:txBody>
          <a:bodyPr/>
          <a:lstStyle/>
          <a:p>
            <a:fld id="{7CC4FD60-B7A0-4A45-8312-86A17BD45033}" type="slidenum">
              <a:rPr lang="en-US" smtClean="0"/>
              <a:t>3</a:t>
            </a:fld>
            <a:endParaRPr lang="en-US"/>
          </a:p>
        </p:txBody>
      </p:sp>
    </p:spTree>
    <p:extLst>
      <p:ext uri="{BB962C8B-B14F-4D97-AF65-F5344CB8AC3E}">
        <p14:creationId xmlns:p14="http://schemas.microsoft.com/office/powerpoint/2010/main" val="1935222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https://www.surveymonkey.com/r/SRPA2021 - OC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C4FD60-B7A0-4A45-8312-86A17BD450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3049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OC</a:t>
            </a:r>
          </a:p>
          <a:p>
            <a:r>
              <a:rPr lang="en-US" b="1" dirty="0"/>
              <a:t>Bystander</a:t>
            </a:r>
            <a:r>
              <a:rPr lang="en-US" dirty="0"/>
              <a:t> – anyone who sees or hears about a behavior that could lead to something high risk or harmful.</a:t>
            </a:r>
          </a:p>
          <a:p>
            <a:r>
              <a:rPr lang="en-US" b="1" dirty="0"/>
              <a:t>Passive Bystanders </a:t>
            </a:r>
            <a:r>
              <a:rPr lang="en-US" dirty="0"/>
              <a:t>– Those who choose to do nothing</a:t>
            </a:r>
          </a:p>
          <a:p>
            <a:r>
              <a:rPr lang="en-US" b="1" dirty="0"/>
              <a:t>Active Bystanders </a:t>
            </a:r>
            <a:r>
              <a:rPr lang="en-US" dirty="0"/>
              <a:t>– Those who choose to DO SOMETHING to decrease the likelihood that something bad will occur or get worse.</a:t>
            </a:r>
          </a:p>
        </p:txBody>
      </p:sp>
      <p:sp>
        <p:nvSpPr>
          <p:cNvPr id="4" name="Slide Number Placeholder 3"/>
          <p:cNvSpPr>
            <a:spLocks noGrp="1"/>
          </p:cNvSpPr>
          <p:nvPr>
            <p:ph type="sldNum" sz="quarter" idx="5"/>
          </p:nvPr>
        </p:nvSpPr>
        <p:spPr/>
        <p:txBody>
          <a:bodyPr/>
          <a:lstStyle/>
          <a:p>
            <a:fld id="{7CC4FD60-B7A0-4A45-8312-86A17BD45033}" type="slidenum">
              <a:rPr lang="en-US" smtClean="0"/>
              <a:t>5</a:t>
            </a:fld>
            <a:endParaRPr lang="en-US"/>
          </a:p>
        </p:txBody>
      </p:sp>
    </p:spTree>
    <p:extLst>
      <p:ext uri="{BB962C8B-B14F-4D97-AF65-F5344CB8AC3E}">
        <p14:creationId xmlns:p14="http://schemas.microsoft.com/office/powerpoint/2010/main" val="314290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Bella</a:t>
            </a:r>
          </a:p>
        </p:txBody>
      </p:sp>
      <p:sp>
        <p:nvSpPr>
          <p:cNvPr id="4" name="Slide Number Placeholder 3"/>
          <p:cNvSpPr>
            <a:spLocks noGrp="1"/>
          </p:cNvSpPr>
          <p:nvPr>
            <p:ph type="sldNum" sz="quarter" idx="5"/>
          </p:nvPr>
        </p:nvSpPr>
        <p:spPr/>
        <p:txBody>
          <a:bodyPr/>
          <a:lstStyle/>
          <a:p>
            <a:fld id="{7CC4FD60-B7A0-4A45-8312-86A17BD45033}" type="slidenum">
              <a:rPr lang="en-US" smtClean="0"/>
              <a:t>6</a:t>
            </a:fld>
            <a:endParaRPr lang="en-US"/>
          </a:p>
        </p:txBody>
      </p:sp>
    </p:spTree>
    <p:extLst>
      <p:ext uri="{BB962C8B-B14F-4D97-AF65-F5344CB8AC3E}">
        <p14:creationId xmlns:p14="http://schemas.microsoft.com/office/powerpoint/2010/main" val="380962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a:t>
            </a:r>
          </a:p>
          <a:p>
            <a:r>
              <a:rPr lang="en-US" dirty="0"/>
              <a:t>Personal – being shy, introverted, or afraid of physical escalation or retaliation, or unsure or not wanting to make a scene or embarrass yourself. Identity can also be a personal barrier for folks.</a:t>
            </a:r>
          </a:p>
          <a:p>
            <a:r>
              <a:rPr lang="en-US" dirty="0"/>
              <a:t>Relationship or social – like being afraid of what family or friends will think, not wanting to break an unspoken rule in your group or family, or being the one who doesn’t know how to have a good time, or being afraid to break a family silence.</a:t>
            </a:r>
          </a:p>
          <a:p>
            <a:endParaRPr lang="en-US" dirty="0"/>
          </a:p>
          <a:p>
            <a:r>
              <a:rPr lang="en-US" dirty="0"/>
              <a:t>[Insert a personal barrier with an example of a time you did not act]. If there is time</a:t>
            </a:r>
          </a:p>
          <a:p>
            <a:endParaRPr lang="en-US" dirty="0"/>
          </a:p>
          <a:p>
            <a:r>
              <a:rPr lang="en-US" dirty="0"/>
              <a:t>Think of interventions that are REALISTIC for you, even WITH your barriers. </a:t>
            </a:r>
          </a:p>
        </p:txBody>
      </p:sp>
      <p:sp>
        <p:nvSpPr>
          <p:cNvPr id="4" name="Slide Number Placeholder 3"/>
          <p:cNvSpPr>
            <a:spLocks noGrp="1"/>
          </p:cNvSpPr>
          <p:nvPr>
            <p:ph type="sldNum" sz="quarter" idx="5"/>
          </p:nvPr>
        </p:nvSpPr>
        <p:spPr/>
        <p:txBody>
          <a:bodyPr/>
          <a:lstStyle/>
          <a:p>
            <a:fld id="{7CC4FD60-B7A0-4A45-8312-86A17BD45033}" type="slidenum">
              <a:rPr lang="en-US" smtClean="0"/>
              <a:t>7</a:t>
            </a:fld>
            <a:endParaRPr lang="en-US"/>
          </a:p>
        </p:txBody>
      </p:sp>
    </p:spTree>
    <p:extLst>
      <p:ext uri="{BB962C8B-B14F-4D97-AF65-F5344CB8AC3E}">
        <p14:creationId xmlns:p14="http://schemas.microsoft.com/office/powerpoint/2010/main" val="2104709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a:t>
            </a:r>
          </a:p>
          <a:p>
            <a:r>
              <a:rPr lang="en-US" dirty="0"/>
              <a:t>At a party or live in a duplex, don’t go knock on the door.</a:t>
            </a:r>
          </a:p>
        </p:txBody>
      </p:sp>
      <p:sp>
        <p:nvSpPr>
          <p:cNvPr id="4" name="Slide Number Placeholder 3"/>
          <p:cNvSpPr>
            <a:spLocks noGrp="1"/>
          </p:cNvSpPr>
          <p:nvPr>
            <p:ph type="sldNum" sz="quarter" idx="5"/>
          </p:nvPr>
        </p:nvSpPr>
        <p:spPr/>
        <p:txBody>
          <a:bodyPr/>
          <a:lstStyle/>
          <a:p>
            <a:fld id="{7CC4FD60-B7A0-4A45-8312-86A17BD45033}" type="slidenum">
              <a:rPr lang="en-US" smtClean="0"/>
              <a:t>8</a:t>
            </a:fld>
            <a:endParaRPr lang="en-US"/>
          </a:p>
        </p:txBody>
      </p:sp>
    </p:spTree>
    <p:extLst>
      <p:ext uri="{BB962C8B-B14F-4D97-AF65-F5344CB8AC3E}">
        <p14:creationId xmlns:p14="http://schemas.microsoft.com/office/powerpoint/2010/main" val="2684073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a:t>
            </a:r>
          </a:p>
          <a:p>
            <a:r>
              <a:rPr lang="en-US" dirty="0"/>
              <a:t>Direct: Do something yourself (like ask someone to stop what they are doing, or check on someone you might be worried about)</a:t>
            </a:r>
          </a:p>
          <a:p>
            <a:endParaRPr lang="en-US" dirty="0"/>
          </a:p>
          <a:p>
            <a:r>
              <a:rPr lang="en-US" dirty="0"/>
              <a:t>Distract: If you don’t want to address the situation directly or even acknowledge that you see it, try to think of a distraction that will diffuse the situation or calm things down in the moment. A distraction might be “accidentally” spilling your drink, or asking to borrow the phone of someone who is in a risky situation, or asking for a ride, or starting an unrelated conversation.</a:t>
            </a:r>
          </a:p>
          <a:p>
            <a:endParaRPr lang="en-US" dirty="0"/>
          </a:p>
          <a:p>
            <a:r>
              <a:rPr lang="en-US" dirty="0"/>
              <a:t>Delegate: If you can’t do something directly because of your barriers, ask their friends for help. Talk to a trusted family member, a pastor, law enforcement, or your boss. Tell the bartender or ask a family friend to check in. Leave an anonymous note for the supervisor</a:t>
            </a:r>
          </a:p>
          <a:p>
            <a:endParaRPr lang="en-US" dirty="0"/>
          </a:p>
          <a:p>
            <a:r>
              <a:rPr lang="en-US" dirty="0"/>
              <a:t>Activity set up:</a:t>
            </a:r>
          </a:p>
          <a:p>
            <a:pPr marL="228600" indent="-228600">
              <a:buAutoNum type="arabicPeriod"/>
            </a:pPr>
            <a:r>
              <a:rPr lang="en-US" dirty="0"/>
              <a:t>Count off by fours (Lions, Tigers, Bears, Oh My!)</a:t>
            </a:r>
          </a:p>
          <a:p>
            <a:pPr marL="228600" indent="-228600">
              <a:buAutoNum type="arabicPeriod"/>
            </a:pPr>
            <a:r>
              <a:rPr lang="en-US" dirty="0"/>
              <a:t>Assign each group a poster (Direct with P doing Harm, Direct with P being Harmed, Distract, Delegate)</a:t>
            </a:r>
          </a:p>
          <a:p>
            <a:pPr marL="228600" indent="-228600">
              <a:buAutoNum type="arabicPeriod"/>
            </a:pPr>
            <a:r>
              <a:rPr lang="en-US" dirty="0"/>
              <a:t>Say: I am going to read a scenario. After I finish, please take 60 seconds to write interventions you could do that fit the category you are working on. Categories correspond with the 3 D’s we just talked about.</a:t>
            </a:r>
          </a:p>
          <a:p>
            <a:pPr marL="228600" indent="-228600">
              <a:buAutoNum type="arabicPeriod"/>
            </a:pPr>
            <a:r>
              <a:rPr lang="en-US" dirty="0"/>
              <a:t>Read the 1</a:t>
            </a:r>
            <a:r>
              <a:rPr lang="en-US" baseline="30000" dirty="0"/>
              <a:t>st</a:t>
            </a:r>
            <a:r>
              <a:rPr lang="en-US" dirty="0"/>
              <a:t> scenario and time 60 seconds.</a:t>
            </a:r>
          </a:p>
          <a:p>
            <a:pPr marL="228600" indent="-228600">
              <a:buAutoNum type="arabicPeriod"/>
            </a:pPr>
            <a:r>
              <a:rPr lang="en-US" dirty="0"/>
              <a:t>Say: Would someone from each group read their ideas?</a:t>
            </a:r>
          </a:p>
          <a:p>
            <a:pPr marL="228600" indent="-228600">
              <a:buAutoNum type="arabicPeriod"/>
            </a:pPr>
            <a:r>
              <a:rPr lang="en-US" dirty="0"/>
              <a:t>Rotate, rinse, repeat for as many scenarios as you have. </a:t>
            </a:r>
          </a:p>
          <a:p>
            <a:pPr marL="0" indent="0">
              <a:buNone/>
            </a:pPr>
            <a:r>
              <a:rPr lang="en-US" dirty="0"/>
              <a:t>*4 scenarios allows each group to brainstorm each category of the 3 D’s</a:t>
            </a:r>
          </a:p>
        </p:txBody>
      </p:sp>
      <p:sp>
        <p:nvSpPr>
          <p:cNvPr id="4" name="Slide Number Placeholder 3"/>
          <p:cNvSpPr>
            <a:spLocks noGrp="1"/>
          </p:cNvSpPr>
          <p:nvPr>
            <p:ph type="sldNum" sz="quarter" idx="5"/>
          </p:nvPr>
        </p:nvSpPr>
        <p:spPr/>
        <p:txBody>
          <a:bodyPr/>
          <a:lstStyle/>
          <a:p>
            <a:fld id="{7CC4FD60-B7A0-4A45-8312-86A17BD45033}" type="slidenum">
              <a:rPr lang="en-US" smtClean="0"/>
              <a:t>9</a:t>
            </a:fld>
            <a:endParaRPr lang="en-US"/>
          </a:p>
        </p:txBody>
      </p:sp>
    </p:spTree>
    <p:extLst>
      <p:ext uri="{BB962C8B-B14F-4D97-AF65-F5344CB8AC3E}">
        <p14:creationId xmlns:p14="http://schemas.microsoft.com/office/powerpoint/2010/main" val="2497798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13F2475-B120-4B30-9822-1E97918BDB18}" type="datetimeFigureOut">
              <a:rPr lang="en-US" smtClean="0"/>
              <a:t>8/22/2023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303027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F2475-B120-4B30-9822-1E97918BDB18}"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77423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13F2475-B120-4B30-9822-1E97918BDB18}"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1118747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13F2475-B120-4B30-9822-1E97918BDB18}"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2732505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F2475-B120-4B30-9822-1E97918BDB18}"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3534770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13F2475-B120-4B30-9822-1E97918BDB18}"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3591033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13F2475-B120-4B30-9822-1E97918BDB18}" type="datetimeFigureOut">
              <a:rPr lang="en-US" smtClean="0"/>
              <a:t>8/22/2023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2175191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13F2475-B120-4B30-9822-1E97918BDB18}"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436840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13F2475-B120-4B30-9822-1E97918BDB18}"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1771677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901E431-072F-43C5-81FD-22811832A142}" type="datetimeFigureOut">
              <a:rPr lang="en-US" smtClean="0"/>
              <a:t>8/22/2023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2287370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01E431-072F-43C5-81FD-22811832A142}"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395127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3F2475-B120-4B30-9822-1E97918BDB18}"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4030602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1E431-072F-43C5-81FD-22811832A142}"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15764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01E431-072F-43C5-81FD-22811832A142}"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591319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01E431-072F-43C5-81FD-22811832A142}"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3729507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01E431-072F-43C5-81FD-22811832A142}"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9579703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01E431-072F-43C5-81FD-22811832A142}" type="datetimeFigureOut">
              <a:rPr lang="en-US" smtClean="0"/>
              <a:t>8/22/2023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2353965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01E431-072F-43C5-81FD-22811832A142}"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500916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01E431-072F-43C5-81FD-22811832A142}"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932602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901E431-072F-43C5-81FD-22811832A142}"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3183688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901E431-072F-43C5-81FD-22811832A142}"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27132635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901E431-072F-43C5-81FD-22811832A142}"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311968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3F2475-B120-4B30-9822-1E97918BDB18}"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2676650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901E431-072F-43C5-81FD-22811832A142}"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3202881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901E431-072F-43C5-81FD-22811832A142}"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6303369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901E431-072F-43C5-81FD-22811832A142}" type="datetimeFigureOut">
              <a:rPr lang="en-US" smtClean="0"/>
              <a:t>8/22/2023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2711942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1901E431-072F-43C5-81FD-22811832A142}"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599534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1901E431-072F-43C5-81FD-22811832A142}" type="datetimeFigureOut">
              <a:rPr lang="en-US" smtClean="0"/>
              <a:t>8/22/2023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9B440D-FC69-4708-9302-D23791671D22}" type="slidenum">
              <a:rPr lang="en-US" smtClean="0"/>
              <a:t>‹#›</a:t>
            </a:fld>
            <a:endParaRPr lang="en-US"/>
          </a:p>
        </p:txBody>
      </p:sp>
    </p:spTree>
    <p:extLst>
      <p:ext uri="{BB962C8B-B14F-4D97-AF65-F5344CB8AC3E}">
        <p14:creationId xmlns:p14="http://schemas.microsoft.com/office/powerpoint/2010/main" val="171443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3F2475-B120-4B30-9822-1E97918BDB18}"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292872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3F2475-B120-4B30-9822-1E97918BDB18}" type="datetimeFigureOut">
              <a:rPr lang="en-US" smtClean="0"/>
              <a:t>8/22/2023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347289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3F2475-B120-4B30-9822-1E97918BDB18}" type="datetimeFigureOut">
              <a:rPr lang="en-US" smtClean="0"/>
              <a:t>8/22/2023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170272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F2475-B120-4B30-9822-1E97918BDB18}" type="datetimeFigureOut">
              <a:rPr lang="en-US" smtClean="0"/>
              <a:t>8/22/2023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240828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F2475-B120-4B30-9822-1E97918BDB18}"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12060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3F2475-B120-4B30-9822-1E97918BDB18}" type="datetimeFigureOut">
              <a:rPr lang="en-US" smtClean="0"/>
              <a:t>8/22/2023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2607541-26BF-4AC1-83BA-14D9F8A94562}" type="slidenum">
              <a:rPr lang="en-US" smtClean="0"/>
              <a:t>‹#›</a:t>
            </a:fld>
            <a:endParaRPr lang="en-US"/>
          </a:p>
        </p:txBody>
      </p:sp>
    </p:spTree>
    <p:extLst>
      <p:ext uri="{BB962C8B-B14F-4D97-AF65-F5344CB8AC3E}">
        <p14:creationId xmlns:p14="http://schemas.microsoft.com/office/powerpoint/2010/main" val="31578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13F2475-B120-4B30-9822-1E97918BDB18}" type="datetimeFigureOut">
              <a:rPr lang="en-US" smtClean="0"/>
              <a:t>8/22/2023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2607541-26BF-4AC1-83BA-14D9F8A94562}" type="slidenum">
              <a:rPr lang="en-US" smtClean="0"/>
              <a:t>‹#›</a:t>
            </a:fld>
            <a:endParaRPr lang="en-US"/>
          </a:p>
        </p:txBody>
      </p:sp>
    </p:spTree>
    <p:extLst>
      <p:ext uri="{BB962C8B-B14F-4D97-AF65-F5344CB8AC3E}">
        <p14:creationId xmlns:p14="http://schemas.microsoft.com/office/powerpoint/2010/main" val="13150600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901E431-072F-43C5-81FD-22811832A142}" type="datetimeFigureOut">
              <a:rPr lang="en-US" smtClean="0"/>
              <a:t>8/22/2023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09B440D-FC69-4708-9302-D23791671D22}" type="slidenum">
              <a:rPr lang="en-US" smtClean="0"/>
              <a:t>‹#›</a:t>
            </a:fld>
            <a:endParaRPr lang="en-US"/>
          </a:p>
        </p:txBody>
      </p:sp>
    </p:spTree>
    <p:extLst>
      <p:ext uri="{BB962C8B-B14F-4D97-AF65-F5344CB8AC3E}">
        <p14:creationId xmlns:p14="http://schemas.microsoft.com/office/powerpoint/2010/main" val="38503859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mailto:lindsey@newdirectionsshelter.org"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2D6367F2-AD9F-4BFD-85EF-29CFD10D2D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701" y="0"/>
            <a:ext cx="7886982" cy="7137399"/>
          </a:xfrm>
          <a:prstGeom prst="rect">
            <a:avLst/>
          </a:prstGeom>
        </p:spPr>
      </p:pic>
      <p:pic>
        <p:nvPicPr>
          <p:cNvPr id="3" name="Picture 2" descr="A logo for a company&#10;&#10;Description automatically generated">
            <a:extLst>
              <a:ext uri="{FF2B5EF4-FFF2-40B4-BE49-F238E27FC236}">
                <a16:creationId xmlns:a16="http://schemas.microsoft.com/office/drawing/2014/main" id="{C68861E2-B666-591E-C547-6DE29949A7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002" y="237345"/>
            <a:ext cx="2842066" cy="2278820"/>
          </a:xfrm>
          <a:prstGeom prst="rect">
            <a:avLst/>
          </a:prstGeom>
        </p:spPr>
      </p:pic>
    </p:spTree>
    <p:extLst>
      <p:ext uri="{BB962C8B-B14F-4D97-AF65-F5344CB8AC3E}">
        <p14:creationId xmlns:p14="http://schemas.microsoft.com/office/powerpoint/2010/main" val="3890276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786DE8A2-E45F-4163-B246-A5162E17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A5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88A9C7-37B3-4341-BF1A-E8F3049EC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29DC238-97AD-4D29-B64A-498A9E5B5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543" y="1123527"/>
            <a:ext cx="5960908" cy="4604800"/>
          </a:xfrm>
          <a:prstGeom prst="rect">
            <a:avLst/>
          </a:prstGeom>
        </p:spPr>
      </p:pic>
    </p:spTree>
    <p:extLst>
      <p:ext uri="{BB962C8B-B14F-4D97-AF65-F5344CB8AC3E}">
        <p14:creationId xmlns:p14="http://schemas.microsoft.com/office/powerpoint/2010/main" val="501154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9426E52A-6EDC-43ED-8F53-2DF3B248BA1D}"/>
              </a:ext>
            </a:extLst>
          </p:cNvPr>
          <p:cNvSpPr>
            <a:spLocks noGrp="1"/>
          </p:cNvSpPr>
          <p:nvPr>
            <p:ph type="ctrTitle"/>
          </p:nvPr>
        </p:nvSpPr>
        <p:spPr>
          <a:xfrm>
            <a:off x="6744929" y="1241266"/>
            <a:ext cx="4798142" cy="3153753"/>
          </a:xfrm>
        </p:spPr>
        <p:txBody>
          <a:bodyPr>
            <a:normAutofit/>
          </a:bodyPr>
          <a:lstStyle/>
          <a:p>
            <a:r>
              <a:rPr lang="en-US">
                <a:solidFill>
                  <a:srgbClr val="EBEBEB"/>
                </a:solidFill>
              </a:rPr>
              <a:t>Time to Practice!</a:t>
            </a:r>
          </a:p>
        </p:txBody>
      </p:sp>
      <p:sp>
        <p:nvSpPr>
          <p:cNvPr id="17" name="Rectangle 13">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Graphic 8" descr="Clock">
            <a:extLst>
              <a:ext uri="{FF2B5EF4-FFF2-40B4-BE49-F238E27FC236}">
                <a16:creationId xmlns:a16="http://schemas.microsoft.com/office/drawing/2014/main" id="{C6044970-0035-4419-AF4F-FE18384CA2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88503" y="1113063"/>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754813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6DFC-D6E5-4D1F-8C43-CF06F395D6FE}"/>
              </a:ext>
            </a:extLst>
          </p:cNvPr>
          <p:cNvSpPr>
            <a:spLocks noGrp="1"/>
          </p:cNvSpPr>
          <p:nvPr>
            <p:ph type="title"/>
          </p:nvPr>
        </p:nvSpPr>
        <p:spPr>
          <a:xfrm>
            <a:off x="1581878" y="976746"/>
            <a:ext cx="8453906" cy="2702020"/>
          </a:xfrm>
        </p:spPr>
        <p:txBody>
          <a:bodyPr>
            <a:noAutofit/>
          </a:bodyPr>
          <a:lstStyle/>
          <a:p>
            <a:r>
              <a:rPr lang="en-US" sz="3200" dirty="0"/>
              <a:t>You’re at a party and you notice a friend of yours is really drunk. There’s a guy pushing her more drinks and talking about taking her home.</a:t>
            </a:r>
          </a:p>
        </p:txBody>
      </p:sp>
      <p:sp>
        <p:nvSpPr>
          <p:cNvPr id="3" name="Text Placeholder 2">
            <a:extLst>
              <a:ext uri="{FF2B5EF4-FFF2-40B4-BE49-F238E27FC236}">
                <a16:creationId xmlns:a16="http://schemas.microsoft.com/office/drawing/2014/main" id="{CF0045CE-43B4-424F-8435-CCCCAB68A6B6}"/>
              </a:ext>
            </a:extLst>
          </p:cNvPr>
          <p:cNvSpPr>
            <a:spLocks noGrp="1"/>
          </p:cNvSpPr>
          <p:nvPr>
            <p:ph type="body" sz="half" idx="2"/>
          </p:nvPr>
        </p:nvSpPr>
        <p:spPr>
          <a:xfrm>
            <a:off x="1581878" y="5144142"/>
            <a:ext cx="9244897" cy="997857"/>
          </a:xfrm>
        </p:spPr>
        <p:txBody>
          <a:bodyPr>
            <a:normAutofit/>
          </a:bodyPr>
          <a:lstStyle/>
          <a:p>
            <a:r>
              <a:rPr lang="en-US" sz="3600" dirty="0"/>
              <a:t>What do you do?</a:t>
            </a:r>
          </a:p>
        </p:txBody>
      </p:sp>
    </p:spTree>
    <p:extLst>
      <p:ext uri="{BB962C8B-B14F-4D97-AF65-F5344CB8AC3E}">
        <p14:creationId xmlns:p14="http://schemas.microsoft.com/office/powerpoint/2010/main" val="2566022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6DFC-D6E5-4D1F-8C43-CF06F395D6FE}"/>
              </a:ext>
            </a:extLst>
          </p:cNvPr>
          <p:cNvSpPr>
            <a:spLocks noGrp="1"/>
          </p:cNvSpPr>
          <p:nvPr>
            <p:ph type="title"/>
          </p:nvPr>
        </p:nvSpPr>
        <p:spPr>
          <a:xfrm>
            <a:off x="1581878" y="976746"/>
            <a:ext cx="8453906" cy="2702020"/>
          </a:xfrm>
        </p:spPr>
        <p:txBody>
          <a:bodyPr>
            <a:noAutofit/>
          </a:bodyPr>
          <a:lstStyle/>
          <a:p>
            <a:r>
              <a:rPr lang="en-US" sz="3200" dirty="0"/>
              <a:t>You’re outside of your classroom and you see a couple you don’t know very well arguing. It looks like it’s about to get physical.</a:t>
            </a:r>
          </a:p>
        </p:txBody>
      </p:sp>
      <p:sp>
        <p:nvSpPr>
          <p:cNvPr id="3" name="Text Placeholder 2">
            <a:extLst>
              <a:ext uri="{FF2B5EF4-FFF2-40B4-BE49-F238E27FC236}">
                <a16:creationId xmlns:a16="http://schemas.microsoft.com/office/drawing/2014/main" id="{CF0045CE-43B4-424F-8435-CCCCAB68A6B6}"/>
              </a:ext>
            </a:extLst>
          </p:cNvPr>
          <p:cNvSpPr>
            <a:spLocks noGrp="1"/>
          </p:cNvSpPr>
          <p:nvPr>
            <p:ph type="body" sz="half" idx="2"/>
          </p:nvPr>
        </p:nvSpPr>
        <p:spPr>
          <a:xfrm>
            <a:off x="1581878" y="5042542"/>
            <a:ext cx="9244897" cy="997857"/>
          </a:xfrm>
        </p:spPr>
        <p:txBody>
          <a:bodyPr>
            <a:normAutofit/>
          </a:bodyPr>
          <a:lstStyle/>
          <a:p>
            <a:r>
              <a:rPr lang="en-US" sz="3600" dirty="0"/>
              <a:t>What are you most likely to do? </a:t>
            </a:r>
          </a:p>
        </p:txBody>
      </p:sp>
    </p:spTree>
    <p:extLst>
      <p:ext uri="{BB962C8B-B14F-4D97-AF65-F5344CB8AC3E}">
        <p14:creationId xmlns:p14="http://schemas.microsoft.com/office/powerpoint/2010/main" val="102677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6DFC-D6E5-4D1F-8C43-CF06F395D6FE}"/>
              </a:ext>
            </a:extLst>
          </p:cNvPr>
          <p:cNvSpPr>
            <a:spLocks noGrp="1"/>
          </p:cNvSpPr>
          <p:nvPr>
            <p:ph type="title"/>
          </p:nvPr>
        </p:nvSpPr>
        <p:spPr>
          <a:xfrm>
            <a:off x="1581878" y="976746"/>
            <a:ext cx="8453906" cy="2702020"/>
          </a:xfrm>
        </p:spPr>
        <p:txBody>
          <a:bodyPr>
            <a:noAutofit/>
          </a:bodyPr>
          <a:lstStyle/>
          <a:p>
            <a:r>
              <a:rPr lang="en-US" sz="3600" dirty="0"/>
              <a:t>You’ve noticed that your co-worker’s ex is always waiting for him after work. He doesn’t seem excited to see her and he often stays late to avoid her.</a:t>
            </a:r>
          </a:p>
        </p:txBody>
      </p:sp>
      <p:sp>
        <p:nvSpPr>
          <p:cNvPr id="3" name="Text Placeholder 2">
            <a:extLst>
              <a:ext uri="{FF2B5EF4-FFF2-40B4-BE49-F238E27FC236}">
                <a16:creationId xmlns:a16="http://schemas.microsoft.com/office/drawing/2014/main" id="{CF0045CE-43B4-424F-8435-CCCCAB68A6B6}"/>
              </a:ext>
            </a:extLst>
          </p:cNvPr>
          <p:cNvSpPr>
            <a:spLocks noGrp="1"/>
          </p:cNvSpPr>
          <p:nvPr>
            <p:ph type="body" sz="half" idx="2"/>
          </p:nvPr>
        </p:nvSpPr>
        <p:spPr>
          <a:xfrm>
            <a:off x="1581878" y="5042542"/>
            <a:ext cx="9244897" cy="997857"/>
          </a:xfrm>
        </p:spPr>
        <p:txBody>
          <a:bodyPr>
            <a:normAutofit/>
          </a:bodyPr>
          <a:lstStyle/>
          <a:p>
            <a:r>
              <a:rPr lang="en-US" sz="3600" dirty="0"/>
              <a:t>What are you most likely to do? </a:t>
            </a:r>
          </a:p>
        </p:txBody>
      </p:sp>
    </p:spTree>
    <p:extLst>
      <p:ext uri="{BB962C8B-B14F-4D97-AF65-F5344CB8AC3E}">
        <p14:creationId xmlns:p14="http://schemas.microsoft.com/office/powerpoint/2010/main" val="1758856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160773" y="1113062"/>
            <a:ext cx="3382297" cy="3281957"/>
          </a:xfrm>
        </p:spPr>
        <p:txBody>
          <a:bodyPr vert="horz" lIns="91440" tIns="45720" rIns="91440" bIns="45720" rtlCol="0" anchor="b">
            <a:normAutofit/>
          </a:bodyPr>
          <a:lstStyle/>
          <a:p>
            <a:r>
              <a:rPr lang="en-US" sz="4600" b="0" i="0" kern="1200">
                <a:solidFill>
                  <a:srgbClr val="EBEBEB"/>
                </a:solidFill>
                <a:latin typeface="+mj-lt"/>
                <a:ea typeface="+mj-ea"/>
                <a:cs typeface="+mj-cs"/>
              </a:rPr>
              <a:t>Questions?</a:t>
            </a:r>
          </a:p>
        </p:txBody>
      </p:sp>
      <p:pic>
        <p:nvPicPr>
          <p:cNvPr id="9" name="Graphic 8" descr="Question mark">
            <a:extLst>
              <a:ext uri="{FF2B5EF4-FFF2-40B4-BE49-F238E27FC236}">
                <a16:creationId xmlns:a16="http://schemas.microsoft.com/office/drawing/2014/main" id="{AF263EC2-A271-4BF3-9C83-84CD7EC82A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30837" y="1113063"/>
            <a:ext cx="4628758"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779081660"/>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EF1ED-71A6-4B24-A2DF-E5EBDC6A1F0B}"/>
              </a:ext>
            </a:extLst>
          </p:cNvPr>
          <p:cNvSpPr>
            <a:spLocks noGrp="1"/>
          </p:cNvSpPr>
          <p:nvPr>
            <p:ph type="ctrTitle"/>
          </p:nvPr>
        </p:nvSpPr>
        <p:spPr>
          <a:xfrm>
            <a:off x="7007145" y="1241266"/>
            <a:ext cx="4535926" cy="3153753"/>
          </a:xfrm>
        </p:spPr>
        <p:txBody>
          <a:bodyPr>
            <a:normAutofit/>
          </a:bodyPr>
          <a:lstStyle/>
          <a:p>
            <a:pPr>
              <a:lnSpc>
                <a:spcPct val="90000"/>
              </a:lnSpc>
            </a:pPr>
            <a:r>
              <a:rPr lang="en-US">
                <a:solidFill>
                  <a:srgbClr val="EBEBEB"/>
                </a:solidFill>
              </a:rPr>
              <a:t>Please take a moment to fill out our survey!</a:t>
            </a:r>
          </a:p>
        </p:txBody>
      </p:sp>
      <p:grpSp>
        <p:nvGrpSpPr>
          <p:cNvPr id="11" name="Group 10">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12" name="Rectangle 11">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4"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6" name="Picture 5">
            <a:extLst>
              <a:ext uri="{FF2B5EF4-FFF2-40B4-BE49-F238E27FC236}">
                <a16:creationId xmlns:a16="http://schemas.microsoft.com/office/drawing/2014/main" id="{352C8A9D-CFF6-4DF3-8B07-A31B570508F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287252" y="1114621"/>
            <a:ext cx="4628758" cy="4628758"/>
          </a:xfrm>
          <a:prstGeom prst="rect">
            <a:avLst/>
          </a:prstGeom>
        </p:spPr>
      </p:pic>
    </p:spTree>
    <p:extLst>
      <p:ext uri="{BB962C8B-B14F-4D97-AF65-F5344CB8AC3E}">
        <p14:creationId xmlns:p14="http://schemas.microsoft.com/office/powerpoint/2010/main" val="3817230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816" y="1055782"/>
            <a:ext cx="8761413" cy="706964"/>
          </a:xfrm>
        </p:spPr>
        <p:txBody>
          <a:bodyPr>
            <a:noAutofit/>
          </a:bodyPr>
          <a:lstStyle/>
          <a:p>
            <a:pPr algn="ctr"/>
            <a:r>
              <a:rPr lang="en-US" sz="4400" b="1" dirty="0">
                <a:solidFill>
                  <a:schemeClr val="bg1"/>
                </a:solidFill>
              </a:rPr>
              <a:t>Final Questions &amp; Evaluation</a:t>
            </a:r>
          </a:p>
        </p:txBody>
      </p:sp>
      <p:sp>
        <p:nvSpPr>
          <p:cNvPr id="8" name="TextBox 7"/>
          <p:cNvSpPr txBox="1"/>
          <p:nvPr/>
        </p:nvSpPr>
        <p:spPr>
          <a:xfrm>
            <a:off x="1447477" y="2921168"/>
            <a:ext cx="5550795" cy="1015663"/>
          </a:xfrm>
          <a:prstGeom prst="rect">
            <a:avLst/>
          </a:prstGeom>
          <a:noFill/>
        </p:spPr>
        <p:txBody>
          <a:bodyPr wrap="square" rtlCol="0">
            <a:spAutoFit/>
          </a:bodyPr>
          <a:lstStyle/>
          <a:p>
            <a:pPr algn="ctr"/>
            <a:r>
              <a:rPr lang="en-US" sz="3600" b="1" dirty="0"/>
              <a:t>Libby </a:t>
            </a:r>
            <a:r>
              <a:rPr lang="en-US" sz="2400" dirty="0">
                <a:hlinkClick r:id="rId3"/>
              </a:rPr>
              <a:t>libby@newdirectionsshelter.org</a:t>
            </a:r>
            <a:endParaRPr lang="en-US" sz="2400" dirty="0"/>
          </a:p>
        </p:txBody>
      </p:sp>
      <p:pic>
        <p:nvPicPr>
          <p:cNvPr id="9" name="Picture 8">
            <a:extLst>
              <a:ext uri="{FF2B5EF4-FFF2-40B4-BE49-F238E27FC236}">
                <a16:creationId xmlns:a16="http://schemas.microsoft.com/office/drawing/2014/main" id="{FF5DEB23-6FA1-4B1A-93F2-FF170F8BD8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9697" y="444136"/>
            <a:ext cx="623231" cy="623231"/>
          </a:xfrm>
          <a:prstGeom prst="rect">
            <a:avLst/>
          </a:prstGeom>
        </p:spPr>
      </p:pic>
      <p:sp>
        <p:nvSpPr>
          <p:cNvPr id="10" name="TextBox 9">
            <a:extLst>
              <a:ext uri="{FF2B5EF4-FFF2-40B4-BE49-F238E27FC236}">
                <a16:creationId xmlns:a16="http://schemas.microsoft.com/office/drawing/2014/main" id="{41D2BAAA-755C-47CF-82B8-087D00EC66C8}"/>
              </a:ext>
            </a:extLst>
          </p:cNvPr>
          <p:cNvSpPr txBox="1"/>
          <p:nvPr/>
        </p:nvSpPr>
        <p:spPr>
          <a:xfrm>
            <a:off x="1282378" y="4356001"/>
            <a:ext cx="5550795" cy="1015663"/>
          </a:xfrm>
          <a:prstGeom prst="rect">
            <a:avLst/>
          </a:prstGeom>
          <a:noFill/>
        </p:spPr>
        <p:txBody>
          <a:bodyPr wrap="square" rtlCol="0">
            <a:spAutoFit/>
          </a:bodyPr>
          <a:lstStyle/>
          <a:p>
            <a:pPr algn="ctr"/>
            <a:r>
              <a:rPr lang="en-US" sz="3600" b="1" dirty="0"/>
              <a:t>Bella</a:t>
            </a:r>
          </a:p>
          <a:p>
            <a:pPr algn="ctr"/>
            <a:r>
              <a:rPr lang="en-US" sz="2400" dirty="0">
                <a:hlinkClick r:id="rId3"/>
              </a:rPr>
              <a:t>bella@newdirectionsshelter.org</a:t>
            </a:r>
            <a:endParaRPr lang="en-US" sz="2400" dirty="0"/>
          </a:p>
        </p:txBody>
      </p:sp>
      <p:pic>
        <p:nvPicPr>
          <p:cNvPr id="12" name="Content Placeholder 11" descr="A logo for a company&#10;&#10;Description automatically generated">
            <a:extLst>
              <a:ext uri="{FF2B5EF4-FFF2-40B4-BE49-F238E27FC236}">
                <a16:creationId xmlns:a16="http://schemas.microsoft.com/office/drawing/2014/main" id="{D58C77A4-E8F9-6323-1DA1-B48263C694A7}"/>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833173" y="2374223"/>
            <a:ext cx="5405045" cy="4333863"/>
          </a:xfrm>
        </p:spPr>
      </p:pic>
    </p:spTree>
    <p:extLst>
      <p:ext uri="{BB962C8B-B14F-4D97-AF65-F5344CB8AC3E}">
        <p14:creationId xmlns:p14="http://schemas.microsoft.com/office/powerpoint/2010/main" val="4208820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6D75838-7FA2-4AAF-9C77-E34C3B4AD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a:lstStyle/>
          <a:p>
            <a:endParaRPr lang="en-US" dirty="0"/>
          </a:p>
        </p:txBody>
      </p:sp>
      <p:sp useBgFill="1">
        <p:nvSpPr>
          <p:cNvPr id="30" name="Rectangle 29">
            <a:extLst>
              <a:ext uri="{FF2B5EF4-FFF2-40B4-BE49-F238E27FC236}">
                <a16:creationId xmlns:a16="http://schemas.microsoft.com/office/drawing/2014/main" id="{206B0C47-1CFB-42F6-B66C-063C5B601F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801794"/>
            <a:ext cx="11000237" cy="52482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F85B938-6BC7-4B98-9953-B70B36465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A152550C-90D3-4625-8A33-52F4E47E6D85}"/>
              </a:ext>
            </a:extLst>
          </p:cNvPr>
          <p:cNvSpPr txBox="1"/>
          <p:nvPr/>
        </p:nvSpPr>
        <p:spPr>
          <a:xfrm>
            <a:off x="1577639" y="5431340"/>
            <a:ext cx="3825487" cy="369332"/>
          </a:xfrm>
          <a:prstGeom prst="rect">
            <a:avLst/>
          </a:prstGeom>
          <a:noFill/>
        </p:spPr>
        <p:txBody>
          <a:bodyPr wrap="square" rtlCol="0">
            <a:spAutoFit/>
          </a:bodyPr>
          <a:lstStyle/>
          <a:p>
            <a:pPr algn="ctr"/>
            <a:r>
              <a:rPr lang="en-US" dirty="0"/>
              <a:t>BELLA</a:t>
            </a:r>
          </a:p>
        </p:txBody>
      </p:sp>
      <p:sp>
        <p:nvSpPr>
          <p:cNvPr id="18" name="TextBox 17">
            <a:extLst>
              <a:ext uri="{FF2B5EF4-FFF2-40B4-BE49-F238E27FC236}">
                <a16:creationId xmlns:a16="http://schemas.microsoft.com/office/drawing/2014/main" id="{C9C1CE57-74ED-44FF-9091-F40696BE054B}"/>
              </a:ext>
            </a:extLst>
          </p:cNvPr>
          <p:cNvSpPr txBox="1"/>
          <p:nvPr/>
        </p:nvSpPr>
        <p:spPr>
          <a:xfrm>
            <a:off x="7051223" y="5431339"/>
            <a:ext cx="3244419" cy="369332"/>
          </a:xfrm>
          <a:prstGeom prst="rect">
            <a:avLst/>
          </a:prstGeom>
          <a:noFill/>
        </p:spPr>
        <p:txBody>
          <a:bodyPr wrap="square" rtlCol="0">
            <a:spAutoFit/>
          </a:bodyPr>
          <a:lstStyle/>
          <a:p>
            <a:pPr algn="ctr"/>
            <a:r>
              <a:rPr lang="en-US" dirty="0"/>
              <a:t>LIBBY</a:t>
            </a:r>
          </a:p>
        </p:txBody>
      </p:sp>
      <p:pic>
        <p:nvPicPr>
          <p:cNvPr id="3" name="Picture 2" descr="A person smiling at camera&#10;&#10;Description automatically generated">
            <a:extLst>
              <a:ext uri="{FF2B5EF4-FFF2-40B4-BE49-F238E27FC236}">
                <a16:creationId xmlns:a16="http://schemas.microsoft.com/office/drawing/2014/main" id="{6A5488CD-6745-0D1B-2991-912007B919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08" t="18194" r="4715" b="21813"/>
          <a:stretch/>
        </p:blipFill>
        <p:spPr>
          <a:xfrm>
            <a:off x="2158707" y="1067367"/>
            <a:ext cx="3244419" cy="4283066"/>
          </a:xfrm>
          <a:prstGeom prst="rect">
            <a:avLst/>
          </a:prstGeom>
        </p:spPr>
      </p:pic>
      <p:pic>
        <p:nvPicPr>
          <p:cNvPr id="5" name="Picture 4" descr="A person smiling at camera&#10;&#10;Description automatically generated">
            <a:extLst>
              <a:ext uri="{FF2B5EF4-FFF2-40B4-BE49-F238E27FC236}">
                <a16:creationId xmlns:a16="http://schemas.microsoft.com/office/drawing/2014/main" id="{740C66AF-F304-C1AD-6083-07F4BC2CE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8367" y="1084216"/>
            <a:ext cx="3114926" cy="4266217"/>
          </a:xfrm>
          <a:prstGeom prst="rect">
            <a:avLst/>
          </a:prstGeom>
        </p:spPr>
      </p:pic>
    </p:spTree>
    <p:extLst>
      <p:ext uri="{BB962C8B-B14F-4D97-AF65-F5344CB8AC3E}">
        <p14:creationId xmlns:p14="http://schemas.microsoft.com/office/powerpoint/2010/main" val="2456877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9">
            <a:extLst>
              <a:ext uri="{FF2B5EF4-FFF2-40B4-BE49-F238E27FC236}">
                <a16:creationId xmlns:a16="http://schemas.microsoft.com/office/drawing/2014/main" id="{A000C36E-AAFD-4188-BB55-FAE4A8272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13CB6D4A-4ADE-4BAF-BB67-7E9E8AB2C8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343043" y="402165"/>
            <a:ext cx="673865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2065753A-F15B-43F6-B811-03D543426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9519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219AED55-7F29-4A42-9B4E-43EA0551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6355223"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8" name="Freeform 5">
            <a:extLst>
              <a:ext uri="{FF2B5EF4-FFF2-40B4-BE49-F238E27FC236}">
                <a16:creationId xmlns:a16="http://schemas.microsoft.com/office/drawing/2014/main" id="{3394EDF3-F539-40F8-9354-FE02885829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4512068"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Oval 19">
            <a:extLst>
              <a:ext uri="{FF2B5EF4-FFF2-40B4-BE49-F238E27FC236}">
                <a16:creationId xmlns:a16="http://schemas.microsoft.com/office/drawing/2014/main" id="{25236E71-242B-4CE7-96BC-B66F91F9D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818848"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Freeform 5">
            <a:extLst>
              <a:ext uri="{FF2B5EF4-FFF2-40B4-BE49-F238E27FC236}">
                <a16:creationId xmlns:a16="http://schemas.microsoft.com/office/drawing/2014/main" id="{683A5930-ABB0-4C7A-8E96-AB945DFB0D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flipH="1">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sp>
        <p:nvSpPr>
          <p:cNvPr id="2" name="Title 1">
            <a:extLst>
              <a:ext uri="{FF2B5EF4-FFF2-40B4-BE49-F238E27FC236}">
                <a16:creationId xmlns:a16="http://schemas.microsoft.com/office/drawing/2014/main" id="{93B9E26E-2CBB-461F-8EE0-1EAAAD9E44DC}"/>
              </a:ext>
            </a:extLst>
          </p:cNvPr>
          <p:cNvSpPr>
            <a:spLocks noGrp="1"/>
          </p:cNvSpPr>
          <p:nvPr>
            <p:ph type="title"/>
          </p:nvPr>
        </p:nvSpPr>
        <p:spPr>
          <a:xfrm>
            <a:off x="8471239" y="973667"/>
            <a:ext cx="2942210" cy="4833745"/>
          </a:xfrm>
        </p:spPr>
        <p:txBody>
          <a:bodyPr>
            <a:normAutofit/>
          </a:bodyPr>
          <a:lstStyle/>
          <a:p>
            <a:r>
              <a:rPr lang="en-US">
                <a:solidFill>
                  <a:srgbClr val="EBEBEB"/>
                </a:solidFill>
              </a:rPr>
              <a:t>Group Norms</a:t>
            </a:r>
          </a:p>
        </p:txBody>
      </p:sp>
      <p:sp>
        <p:nvSpPr>
          <p:cNvPr id="24" name="Rectangle 23">
            <a:extLst>
              <a:ext uri="{FF2B5EF4-FFF2-40B4-BE49-F238E27FC236}">
                <a16:creationId xmlns:a16="http://schemas.microsoft.com/office/drawing/2014/main" id="{33E51D9F-DA72-49DE-9183-76B062B38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23" name="Content Placeholder 2">
            <a:extLst>
              <a:ext uri="{FF2B5EF4-FFF2-40B4-BE49-F238E27FC236}">
                <a16:creationId xmlns:a16="http://schemas.microsoft.com/office/drawing/2014/main" id="{DA130976-5877-4366-9FB1-8512F7C2C31C}"/>
              </a:ext>
            </a:extLst>
          </p:cNvPr>
          <p:cNvGraphicFramePr>
            <a:graphicFrameLocks noGrp="1"/>
          </p:cNvGraphicFramePr>
          <p:nvPr>
            <p:ph idx="1"/>
            <p:extLst>
              <p:ext uri="{D42A27DB-BD31-4B8C-83A1-F6EECF244321}">
                <p14:modId xmlns:p14="http://schemas.microsoft.com/office/powerpoint/2010/main" val="3773683775"/>
              </p:ext>
            </p:extLst>
          </p:nvPr>
        </p:nvGraphicFramePr>
        <p:xfrm>
          <a:off x="796418" y="518749"/>
          <a:ext cx="6459838" cy="57700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439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8" name="Rectangle 2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EEFF638-4031-4B3D-8E98-26EA65EFE5D8}"/>
              </a:ext>
            </a:extLst>
          </p:cNvPr>
          <p:cNvSpPr>
            <a:spLocks noGrp="1"/>
          </p:cNvSpPr>
          <p:nvPr>
            <p:ph type="title"/>
          </p:nvPr>
        </p:nvSpPr>
        <p:spPr>
          <a:xfrm>
            <a:off x="7007145" y="1241266"/>
            <a:ext cx="4535926" cy="3153753"/>
          </a:xfrm>
        </p:spPr>
        <p:txBody>
          <a:bodyPr vert="horz" lIns="91440" tIns="45720" rIns="91440" bIns="45720" rtlCol="0" anchor="b">
            <a:normAutofit/>
          </a:bodyPr>
          <a:lstStyle/>
          <a:p>
            <a:r>
              <a:rPr lang="en-US" sz="5400" b="0" i="0" kern="1200" dirty="0">
                <a:solidFill>
                  <a:srgbClr val="EBEBEB"/>
                </a:solidFill>
                <a:latin typeface="+mj-lt"/>
                <a:ea typeface="+mj-ea"/>
                <a:cs typeface="+mj-cs"/>
              </a:rPr>
              <a:t>Pre-Test</a:t>
            </a:r>
          </a:p>
        </p:txBody>
      </p:sp>
      <p:grpSp>
        <p:nvGrpSpPr>
          <p:cNvPr id="30" name="Group 29">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3" y="396837"/>
            <a:ext cx="6451503" cy="6058999"/>
            <a:chOff x="423333" y="396837"/>
            <a:chExt cx="6451503" cy="6058999"/>
          </a:xfrm>
        </p:grpSpPr>
        <p:sp>
          <p:nvSpPr>
            <p:cNvPr id="31" name="Rectangle 30">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33"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9" name="Picture 8">
            <a:extLst>
              <a:ext uri="{FF2B5EF4-FFF2-40B4-BE49-F238E27FC236}">
                <a16:creationId xmlns:a16="http://schemas.microsoft.com/office/drawing/2014/main" id="{89BC6046-5CA3-4B01-969B-355C8485F8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87252" y="1114621"/>
            <a:ext cx="4628758" cy="4628758"/>
          </a:xfrm>
          <a:prstGeom prst="rect">
            <a:avLst/>
          </a:prstGeom>
        </p:spPr>
      </p:pic>
    </p:spTree>
    <p:extLst>
      <p:ext uri="{BB962C8B-B14F-4D97-AF65-F5344CB8AC3E}">
        <p14:creationId xmlns:p14="http://schemas.microsoft.com/office/powerpoint/2010/main" val="157892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838200"/>
            <a:ext cx="8825659" cy="979227"/>
          </a:xfrm>
        </p:spPr>
        <p:txBody>
          <a:bodyPr>
            <a:normAutofit fontScale="90000"/>
          </a:bodyPr>
          <a:lstStyle/>
          <a:p>
            <a:r>
              <a:rPr lang="en-US" sz="4800" dirty="0">
                <a:solidFill>
                  <a:schemeClr val="bg1"/>
                </a:solidFill>
              </a:rPr>
              <a:t>What is Bystander Intervention?</a:t>
            </a:r>
          </a:p>
        </p:txBody>
      </p:sp>
      <p:sp>
        <p:nvSpPr>
          <p:cNvPr id="4" name="Content Placeholder 3"/>
          <p:cNvSpPr>
            <a:spLocks noGrp="1"/>
          </p:cNvSpPr>
          <p:nvPr>
            <p:ph idx="1"/>
          </p:nvPr>
        </p:nvSpPr>
        <p:spPr>
          <a:xfrm>
            <a:off x="1154954" y="2603500"/>
            <a:ext cx="8966105" cy="3416300"/>
          </a:xfrm>
        </p:spPr>
        <p:txBody>
          <a:bodyPr>
            <a:normAutofit fontScale="70000" lnSpcReduction="20000"/>
          </a:bodyPr>
          <a:lstStyle/>
          <a:p>
            <a:pPr marL="0" lvl="2" indent="0">
              <a:spcBef>
                <a:spcPts val="900"/>
              </a:spcBef>
              <a:spcAft>
                <a:spcPts val="150"/>
              </a:spcAft>
              <a:buSzPct val="100000"/>
              <a:buNone/>
            </a:pPr>
            <a:r>
              <a:rPr lang="en-US" sz="4400" dirty="0" err="1">
                <a:solidFill>
                  <a:schemeClr val="accent1"/>
                </a:solidFill>
              </a:rPr>
              <a:t>by</a:t>
            </a:r>
            <a:r>
              <a:rPr lang="en-US" sz="2000" dirty="0" err="1">
                <a:solidFill>
                  <a:schemeClr val="accent1"/>
                </a:solidFill>
              </a:rPr>
              <a:t>•</a:t>
            </a:r>
            <a:r>
              <a:rPr lang="en-US" sz="4400" dirty="0" err="1">
                <a:solidFill>
                  <a:schemeClr val="accent1"/>
                </a:solidFill>
              </a:rPr>
              <a:t>stand</a:t>
            </a:r>
            <a:r>
              <a:rPr lang="en-US" sz="2000" dirty="0" err="1">
                <a:solidFill>
                  <a:schemeClr val="accent1"/>
                </a:solidFill>
              </a:rPr>
              <a:t>•</a:t>
            </a:r>
            <a:r>
              <a:rPr lang="en-US" sz="4400" dirty="0" err="1">
                <a:solidFill>
                  <a:schemeClr val="accent1"/>
                </a:solidFill>
              </a:rPr>
              <a:t>er</a:t>
            </a:r>
            <a:r>
              <a:rPr lang="en-US" sz="4400" dirty="0">
                <a:solidFill>
                  <a:schemeClr val="accent1"/>
                </a:solidFill>
              </a:rPr>
              <a:t> </a:t>
            </a:r>
            <a:r>
              <a:rPr lang="en-US" sz="4400" dirty="0" err="1">
                <a:solidFill>
                  <a:schemeClr val="accent1"/>
                </a:solidFill>
              </a:rPr>
              <a:t>in</a:t>
            </a:r>
            <a:r>
              <a:rPr lang="en-US" sz="2000" dirty="0" err="1">
                <a:solidFill>
                  <a:schemeClr val="accent1"/>
                </a:solidFill>
              </a:rPr>
              <a:t>•</a:t>
            </a:r>
            <a:r>
              <a:rPr lang="en-US" sz="4400" dirty="0" err="1">
                <a:solidFill>
                  <a:schemeClr val="accent1"/>
                </a:solidFill>
              </a:rPr>
              <a:t>ter</a:t>
            </a:r>
            <a:r>
              <a:rPr lang="en-US" sz="2000" dirty="0" err="1">
                <a:solidFill>
                  <a:schemeClr val="accent1"/>
                </a:solidFill>
              </a:rPr>
              <a:t>•</a:t>
            </a:r>
            <a:r>
              <a:rPr lang="en-US" sz="4400" dirty="0" err="1">
                <a:solidFill>
                  <a:schemeClr val="accent1"/>
                </a:solidFill>
              </a:rPr>
              <a:t>ven</a:t>
            </a:r>
            <a:r>
              <a:rPr lang="en-US" sz="2000" dirty="0" err="1">
                <a:solidFill>
                  <a:schemeClr val="accent1"/>
                </a:solidFill>
              </a:rPr>
              <a:t>•</a:t>
            </a:r>
            <a:r>
              <a:rPr lang="en-US" sz="4400" dirty="0" err="1">
                <a:solidFill>
                  <a:schemeClr val="accent1"/>
                </a:solidFill>
              </a:rPr>
              <a:t>tion</a:t>
            </a:r>
            <a:endParaRPr lang="en-US" sz="2400" dirty="0">
              <a:solidFill>
                <a:schemeClr val="accent1"/>
              </a:solidFill>
            </a:endParaRPr>
          </a:p>
          <a:p>
            <a:pPr marL="571500" lvl="2" indent="-571500">
              <a:lnSpc>
                <a:spcPct val="120000"/>
              </a:lnSpc>
              <a:spcBef>
                <a:spcPts val="900"/>
              </a:spcBef>
              <a:spcAft>
                <a:spcPts val="150"/>
              </a:spcAft>
              <a:buSzPct val="100000"/>
            </a:pPr>
            <a:r>
              <a:rPr lang="en-US" sz="4200" dirty="0"/>
              <a:t>Bystander Intervention is recognizing a potentially harmful situation or interaction and choosing to respond in a way that could positively influence the outcome. This means not only taking care of yourself, but also taking care of others.</a:t>
            </a:r>
          </a:p>
        </p:txBody>
      </p:sp>
    </p:spTree>
    <p:extLst>
      <p:ext uri="{BB962C8B-B14F-4D97-AF65-F5344CB8AC3E}">
        <p14:creationId xmlns:p14="http://schemas.microsoft.com/office/powerpoint/2010/main" val="130773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1"/>
          <p:cNvSpPr>
            <a:spLocks noGrp="1"/>
          </p:cNvSpPr>
          <p:nvPr>
            <p:ph type="title"/>
          </p:nvPr>
        </p:nvSpPr>
        <p:spPr>
          <a:xfrm>
            <a:off x="1154955" y="973667"/>
            <a:ext cx="2942210" cy="4833745"/>
          </a:xfrm>
        </p:spPr>
        <p:txBody>
          <a:bodyPr>
            <a:normAutofit/>
          </a:bodyPr>
          <a:lstStyle/>
          <a:p>
            <a:r>
              <a:rPr lang="en-US" b="1">
                <a:solidFill>
                  <a:srgbClr val="EBEBEB"/>
                </a:solidFill>
              </a:rPr>
              <a:t>4 things to remember...</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6" name="Content Placeholder 2">
            <a:extLst>
              <a:ext uri="{FF2B5EF4-FFF2-40B4-BE49-F238E27FC236}">
                <a16:creationId xmlns:a16="http://schemas.microsoft.com/office/drawing/2014/main" id="{CB431E02-D127-43E8-A839-F0FAD0408CB6}"/>
              </a:ext>
            </a:extLst>
          </p:cNvPr>
          <p:cNvGraphicFramePr>
            <a:graphicFrameLocks noGrp="1"/>
          </p:cNvGraphicFramePr>
          <p:nvPr>
            <p:ph idx="1"/>
            <p:extLst>
              <p:ext uri="{D42A27DB-BD31-4B8C-83A1-F6EECF244321}">
                <p14:modId xmlns:p14="http://schemas.microsoft.com/office/powerpoint/2010/main" val="344796326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9480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Oval 13">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Oval 14">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Oval 15">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20"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21"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3" name="Rectangle 22">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dirty="0">
              <a:solidFill>
                <a:schemeClr val="tx1"/>
              </a:solidFill>
            </a:endParaRPr>
          </a:p>
        </p:txBody>
      </p:sp>
      <p:sp>
        <p:nvSpPr>
          <p:cNvPr id="27" name="Freeform: Shape 2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9"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pic>
        <p:nvPicPr>
          <p:cNvPr id="7" name="Content Placeholder 6">
            <a:extLst>
              <a:ext uri="{FF2B5EF4-FFF2-40B4-BE49-F238E27FC236}">
                <a16:creationId xmlns:a16="http://schemas.microsoft.com/office/drawing/2014/main" id="{6AE04F2C-28A3-4E4C-8491-06AB5C2A1B34}"/>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t="16213" r="1" b="29465"/>
          <a:stretch/>
        </p:blipFill>
        <p:spPr>
          <a:xfrm>
            <a:off x="477085" y="466162"/>
            <a:ext cx="11237832" cy="3937502"/>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2" name="Title 1">
            <a:extLst>
              <a:ext uri="{FF2B5EF4-FFF2-40B4-BE49-F238E27FC236}">
                <a16:creationId xmlns:a16="http://schemas.microsoft.com/office/drawing/2014/main" id="{82945482-3BB9-4F27-BB80-7374CAD4A3C4}"/>
              </a:ext>
            </a:extLst>
          </p:cNvPr>
          <p:cNvSpPr>
            <a:spLocks noGrp="1"/>
          </p:cNvSpPr>
          <p:nvPr>
            <p:ph type="title"/>
          </p:nvPr>
        </p:nvSpPr>
        <p:spPr>
          <a:xfrm>
            <a:off x="1154955" y="4110824"/>
            <a:ext cx="5015258" cy="1908975"/>
          </a:xfrm>
        </p:spPr>
        <p:txBody>
          <a:bodyPr vert="horz" lIns="91440" tIns="45720" rIns="91440" bIns="45720" rtlCol="0" anchor="ctr">
            <a:normAutofit/>
          </a:bodyPr>
          <a:lstStyle/>
          <a:p>
            <a:r>
              <a:rPr lang="en-US">
                <a:solidFill>
                  <a:schemeClr val="tx1"/>
                </a:solidFill>
              </a:rPr>
              <a:t>Understanding Barriers</a:t>
            </a:r>
          </a:p>
        </p:txBody>
      </p:sp>
      <p:sp>
        <p:nvSpPr>
          <p:cNvPr id="3" name="Content Placeholder 2">
            <a:extLst>
              <a:ext uri="{FF2B5EF4-FFF2-40B4-BE49-F238E27FC236}">
                <a16:creationId xmlns:a16="http://schemas.microsoft.com/office/drawing/2014/main" id="{AE39ABC0-83E0-45C1-88A0-9214C923BAE5}"/>
              </a:ext>
            </a:extLst>
          </p:cNvPr>
          <p:cNvSpPr>
            <a:spLocks noGrp="1"/>
          </p:cNvSpPr>
          <p:nvPr>
            <p:ph sz="half" idx="1"/>
          </p:nvPr>
        </p:nvSpPr>
        <p:spPr>
          <a:xfrm>
            <a:off x="6375894" y="4110824"/>
            <a:ext cx="4772509" cy="1908976"/>
          </a:xfrm>
        </p:spPr>
        <p:txBody>
          <a:bodyPr vert="horz" lIns="91440" tIns="45720" rIns="91440" bIns="45720" rtlCol="0" anchor="ctr">
            <a:normAutofit/>
          </a:bodyPr>
          <a:lstStyle/>
          <a:p>
            <a:pPr marL="285750" indent="-285750">
              <a:defRPr/>
            </a:pPr>
            <a:r>
              <a:rPr lang="en-US" dirty="0">
                <a:solidFill>
                  <a:schemeClr val="tx1"/>
                </a:solidFill>
                <a:sym typeface="Geneva" charset="0"/>
              </a:rPr>
              <a:t>Personal</a:t>
            </a:r>
          </a:p>
          <a:p>
            <a:pPr marL="285750" indent="-285750">
              <a:defRPr/>
            </a:pPr>
            <a:r>
              <a:rPr lang="en-US" dirty="0">
                <a:solidFill>
                  <a:schemeClr val="tx1"/>
                </a:solidFill>
                <a:sym typeface="Geneva" charset="0"/>
              </a:rPr>
              <a:t>Relationship or Social</a:t>
            </a:r>
          </a:p>
        </p:txBody>
      </p:sp>
    </p:spTree>
    <p:extLst>
      <p:ext uri="{BB962C8B-B14F-4D97-AF65-F5344CB8AC3E}">
        <p14:creationId xmlns:p14="http://schemas.microsoft.com/office/powerpoint/2010/main" val="16748263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33" name="Rectangle 3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36" name="Rectangle 3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2B109C5B-3B98-48EB-A942-8D11CEA37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93"/>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40" name="Freeform 5">
            <a:extLst>
              <a:ext uri="{FF2B5EF4-FFF2-40B4-BE49-F238E27FC236}">
                <a16:creationId xmlns:a16="http://schemas.microsoft.com/office/drawing/2014/main" id="{A9C389E4-003E-40C9-AC9E-ED821C16F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42" name="Rectangle 41">
            <a:extLst>
              <a:ext uri="{FF2B5EF4-FFF2-40B4-BE49-F238E27FC236}">
                <a16:creationId xmlns:a16="http://schemas.microsoft.com/office/drawing/2014/main" id="{6C042684-2705-40BD-9104-A6B24CE1C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1CF3976-DD42-462D-B55E-331133DA4D3E}"/>
              </a:ext>
            </a:extLst>
          </p:cNvPr>
          <p:cNvSpPr>
            <a:spLocks noGrp="1"/>
          </p:cNvSpPr>
          <p:nvPr>
            <p:ph type="title"/>
          </p:nvPr>
        </p:nvSpPr>
        <p:spPr>
          <a:xfrm>
            <a:off x="5274825" y="1143000"/>
            <a:ext cx="6268246" cy="3134032"/>
          </a:xfrm>
        </p:spPr>
        <p:txBody>
          <a:bodyPr vert="horz" lIns="91440" tIns="45720" rIns="91440" bIns="45720" rtlCol="0" anchor="b">
            <a:normAutofit/>
          </a:bodyPr>
          <a:lstStyle/>
          <a:p>
            <a:r>
              <a:rPr lang="en-US" sz="6600" b="0" i="0" kern="1200" dirty="0">
                <a:solidFill>
                  <a:srgbClr val="EBEBEB"/>
                </a:solidFill>
                <a:latin typeface="+mj-lt"/>
                <a:ea typeface="+mj-ea"/>
                <a:cs typeface="+mj-cs"/>
              </a:rPr>
              <a:t>A Note on Safety</a:t>
            </a:r>
          </a:p>
        </p:txBody>
      </p:sp>
      <p:sp>
        <p:nvSpPr>
          <p:cNvPr id="6" name="Content Placeholder 5">
            <a:extLst>
              <a:ext uri="{FF2B5EF4-FFF2-40B4-BE49-F238E27FC236}">
                <a16:creationId xmlns:a16="http://schemas.microsoft.com/office/drawing/2014/main" id="{E8622B27-0EE1-4F58-8188-F8BFFBF608C3}"/>
              </a:ext>
            </a:extLst>
          </p:cNvPr>
          <p:cNvSpPr>
            <a:spLocks noGrp="1"/>
          </p:cNvSpPr>
          <p:nvPr>
            <p:ph sz="half" idx="2"/>
          </p:nvPr>
        </p:nvSpPr>
        <p:spPr>
          <a:xfrm>
            <a:off x="5274825" y="4473677"/>
            <a:ext cx="6268246" cy="1268144"/>
          </a:xfrm>
        </p:spPr>
        <p:txBody>
          <a:bodyPr vert="horz" lIns="91440" tIns="45720" rIns="91440" bIns="45720" rtlCol="0" anchor="t">
            <a:normAutofit/>
          </a:bodyPr>
          <a:lstStyle/>
          <a:p>
            <a:pPr marL="0" indent="0">
              <a:buNone/>
            </a:pPr>
            <a:r>
              <a:rPr lang="en-US" sz="2000" b="0" i="0" kern="1200" cap="all">
                <a:solidFill>
                  <a:schemeClr val="accent1">
                    <a:lumMod val="60000"/>
                    <a:lumOff val="40000"/>
                  </a:schemeClr>
                </a:solidFill>
                <a:latin typeface="+mn-lt"/>
                <a:ea typeface="+mn-ea"/>
                <a:cs typeface="+mn-cs"/>
              </a:rPr>
              <a:t>If you yourself are unsafe,</a:t>
            </a:r>
            <a:br>
              <a:rPr lang="en-US" sz="2000" b="0" i="0" kern="1200" cap="all">
                <a:solidFill>
                  <a:schemeClr val="accent1">
                    <a:lumMod val="60000"/>
                    <a:lumOff val="40000"/>
                  </a:schemeClr>
                </a:solidFill>
                <a:latin typeface="+mn-lt"/>
                <a:ea typeface="+mn-ea"/>
                <a:cs typeface="+mn-cs"/>
              </a:rPr>
            </a:br>
            <a:r>
              <a:rPr lang="en-US" sz="2000" b="0" i="0" kern="1200" cap="all">
                <a:solidFill>
                  <a:schemeClr val="accent1">
                    <a:lumMod val="60000"/>
                    <a:lumOff val="40000"/>
                  </a:schemeClr>
                </a:solidFill>
                <a:latin typeface="+mn-lt"/>
                <a:ea typeface="+mn-ea"/>
                <a:cs typeface="+mn-cs"/>
              </a:rPr>
              <a:t>you cannot effectively intervene.</a:t>
            </a:r>
          </a:p>
        </p:txBody>
      </p:sp>
      <p:pic>
        <p:nvPicPr>
          <p:cNvPr id="9" name="Graphic 8" descr="Warning with solid fill">
            <a:extLst>
              <a:ext uri="{FF2B5EF4-FFF2-40B4-BE49-F238E27FC236}">
                <a16:creationId xmlns:a16="http://schemas.microsoft.com/office/drawing/2014/main" id="{77653615-E42F-48A5-8898-C06E7F6360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9764" y="1661911"/>
            <a:ext cx="3531062" cy="3531062"/>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75910062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8000"/>
                <a:hueMod val="124000"/>
                <a:satMod val="148000"/>
                <a:lumMod val="124000"/>
              </a:schemeClr>
            </a:gs>
            <a:gs pos="100000">
              <a:schemeClr val="bg1">
                <a:shade val="76000"/>
                <a:hueMod val="89000"/>
                <a:satMod val="164000"/>
                <a:lumMod val="56000"/>
              </a:schemeClr>
            </a:gs>
          </a:gsLst>
          <a:path path="circle">
            <a:fillToRect l="45000" t="65000" r="125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786DE8A2-E45F-4163-B246-A5162E17BE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E4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C88A9C7-37B3-4341-BF1A-E8F3049EC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35D8A00-636E-411A-85A7-10C215B74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543" y="1123527"/>
            <a:ext cx="5960908" cy="4604800"/>
          </a:xfrm>
          <a:prstGeom prst="rect">
            <a:avLst/>
          </a:prstGeom>
        </p:spPr>
      </p:pic>
    </p:spTree>
    <p:extLst>
      <p:ext uri="{BB962C8B-B14F-4D97-AF65-F5344CB8AC3E}">
        <p14:creationId xmlns:p14="http://schemas.microsoft.com/office/powerpoint/2010/main" val="3382793076"/>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ustom 4">
      <a:dk1>
        <a:sysClr val="windowText" lastClr="000000"/>
      </a:dk1>
      <a:lt1>
        <a:sysClr val="window" lastClr="FFFFFF"/>
      </a:lt1>
      <a:dk2>
        <a:srgbClr val="3B3059"/>
      </a:dk2>
      <a:lt2>
        <a:srgbClr val="EBEBEB"/>
      </a:lt2>
      <a:accent1>
        <a:srgbClr val="338691"/>
      </a:accent1>
      <a:accent2>
        <a:srgbClr val="73C3CD"/>
      </a:accent2>
      <a:accent3>
        <a:srgbClr val="D0EBEE"/>
      </a:accent3>
      <a:accent4>
        <a:srgbClr val="26646C"/>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Custom 4">
      <a:dk1>
        <a:sysClr val="windowText" lastClr="000000"/>
      </a:dk1>
      <a:lt1>
        <a:sysClr val="window" lastClr="FFFFFF"/>
      </a:lt1>
      <a:dk2>
        <a:srgbClr val="3B3059"/>
      </a:dk2>
      <a:lt2>
        <a:srgbClr val="EBEBEB"/>
      </a:lt2>
      <a:accent1>
        <a:srgbClr val="338691"/>
      </a:accent1>
      <a:accent2>
        <a:srgbClr val="73C3CD"/>
      </a:accent2>
      <a:accent3>
        <a:srgbClr val="D0EBEE"/>
      </a:accent3>
      <a:accent4>
        <a:srgbClr val="26646C"/>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2DF44A2-4A39-4B46-9204-4CEF4003B23C}">
  <we:reference id="wa200003220" version="1.0.0.0" store="en-US" storeType="OMEX"/>
  <we:alternateReferences>
    <we:reference id="wa200003220" version="1.0.0.0" store="WA20000322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5435</TotalTime>
  <Words>835</Words>
  <Application>Microsoft Office PowerPoint</Application>
  <PresentationFormat>Widescreen</PresentationFormat>
  <Paragraphs>93</Paragraphs>
  <Slides>17</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Century Gothic</vt:lpstr>
      <vt:lpstr>Wingdings 3</vt:lpstr>
      <vt:lpstr>Ion Boardroom</vt:lpstr>
      <vt:lpstr>1_Ion Boardroom</vt:lpstr>
      <vt:lpstr>PowerPoint Presentation</vt:lpstr>
      <vt:lpstr>PowerPoint Presentation</vt:lpstr>
      <vt:lpstr>Group Norms</vt:lpstr>
      <vt:lpstr>Pre-Test</vt:lpstr>
      <vt:lpstr>What is Bystander Intervention?</vt:lpstr>
      <vt:lpstr>4 things to remember...</vt:lpstr>
      <vt:lpstr>Understanding Barriers</vt:lpstr>
      <vt:lpstr>A Note on Safety</vt:lpstr>
      <vt:lpstr>PowerPoint Presentation</vt:lpstr>
      <vt:lpstr>PowerPoint Presentation</vt:lpstr>
      <vt:lpstr>Time to Practice!</vt:lpstr>
      <vt:lpstr>You’re at a party and you notice a friend of yours is really drunk. There’s a guy pushing her more drinks and talking about taking her home.</vt:lpstr>
      <vt:lpstr>You’re outside of your classroom and you see a couple you don’t know very well arguing. It looks like it’s about to get physical.</vt:lpstr>
      <vt:lpstr>You’ve noticed that your co-worker’s ex is always waiting for him after work. He doesn’t seem excited to see her and he often stays late to avoid her.</vt:lpstr>
      <vt:lpstr>Questions?</vt:lpstr>
      <vt:lpstr>Please take a moment to fill out our survey!</vt:lpstr>
      <vt:lpstr>Final Questions &amp; Evaluation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 The signs</dc:title>
  <dc:creator>Lindsey Lamp</dc:creator>
  <cp:lastModifiedBy>Isabella Adornetto</cp:lastModifiedBy>
  <cp:revision>110</cp:revision>
  <cp:lastPrinted>2019-06-11T13:18:39Z</cp:lastPrinted>
  <dcterms:created xsi:type="dcterms:W3CDTF">2019-04-17T19:21:45Z</dcterms:created>
  <dcterms:modified xsi:type="dcterms:W3CDTF">2023-08-22T15:40:40Z</dcterms:modified>
</cp:coreProperties>
</file>