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67"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72" d="100"/>
          <a:sy n="72" d="100"/>
        </p:scale>
        <p:origin x="82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D721F-6829-0EFA-9BE8-12E504B34C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7C6FF7-FF95-D151-C43A-202DB7D867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5F846A-423D-BF80-B2D0-1BA6293F5EE4}"/>
              </a:ext>
            </a:extLst>
          </p:cNvPr>
          <p:cNvSpPr>
            <a:spLocks noGrp="1"/>
          </p:cNvSpPr>
          <p:nvPr>
            <p:ph type="dt" sz="half" idx="10"/>
          </p:nvPr>
        </p:nvSpPr>
        <p:spPr/>
        <p:txBody>
          <a:bodyPr/>
          <a:lstStyle/>
          <a:p>
            <a:fld id="{08700DCE-90C1-4834-9DDB-264FBE13EFDE}" type="datetimeFigureOut">
              <a:rPr lang="en-US" smtClean="0"/>
              <a:t>10/15/2025</a:t>
            </a:fld>
            <a:endParaRPr lang="en-US"/>
          </a:p>
        </p:txBody>
      </p:sp>
      <p:sp>
        <p:nvSpPr>
          <p:cNvPr id="5" name="Footer Placeholder 4">
            <a:extLst>
              <a:ext uri="{FF2B5EF4-FFF2-40B4-BE49-F238E27FC236}">
                <a16:creationId xmlns:a16="http://schemas.microsoft.com/office/drawing/2014/main" id="{51CEFE93-DADD-A40B-8694-F71748688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A8799-F8D8-E2DB-DF59-CCEEE3F290D2}"/>
              </a:ext>
            </a:extLst>
          </p:cNvPr>
          <p:cNvSpPr>
            <a:spLocks noGrp="1"/>
          </p:cNvSpPr>
          <p:nvPr>
            <p:ph type="sldNum" sz="quarter" idx="12"/>
          </p:nvPr>
        </p:nvSpPr>
        <p:spPr/>
        <p:txBody>
          <a:bodyPr/>
          <a:lstStyle/>
          <a:p>
            <a:fld id="{96E91B69-CB48-4A7D-9125-7F693C9C766A}" type="slidenum">
              <a:rPr lang="en-US" smtClean="0"/>
              <a:t>‹#›</a:t>
            </a:fld>
            <a:endParaRPr lang="en-US"/>
          </a:p>
        </p:txBody>
      </p:sp>
    </p:spTree>
    <p:extLst>
      <p:ext uri="{BB962C8B-B14F-4D97-AF65-F5344CB8AC3E}">
        <p14:creationId xmlns:p14="http://schemas.microsoft.com/office/powerpoint/2010/main" val="159227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04FC-E675-ADAE-A43D-6CC8DDB1CC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1A3C93-BCC4-CEEC-26D1-948301C0E2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B8FB2-DA9C-9B2F-F747-9FA4D915E77E}"/>
              </a:ext>
            </a:extLst>
          </p:cNvPr>
          <p:cNvSpPr>
            <a:spLocks noGrp="1"/>
          </p:cNvSpPr>
          <p:nvPr>
            <p:ph type="dt" sz="half" idx="10"/>
          </p:nvPr>
        </p:nvSpPr>
        <p:spPr/>
        <p:txBody>
          <a:bodyPr/>
          <a:lstStyle/>
          <a:p>
            <a:fld id="{08700DCE-90C1-4834-9DDB-264FBE13EFDE}" type="datetimeFigureOut">
              <a:rPr lang="en-US" smtClean="0"/>
              <a:t>10/15/2025</a:t>
            </a:fld>
            <a:endParaRPr lang="en-US"/>
          </a:p>
        </p:txBody>
      </p:sp>
      <p:sp>
        <p:nvSpPr>
          <p:cNvPr id="5" name="Footer Placeholder 4">
            <a:extLst>
              <a:ext uri="{FF2B5EF4-FFF2-40B4-BE49-F238E27FC236}">
                <a16:creationId xmlns:a16="http://schemas.microsoft.com/office/drawing/2014/main" id="{859A9742-EE34-2C05-CB1F-4015CC893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77BED-C490-8C26-4241-F876BEAA5A9D}"/>
              </a:ext>
            </a:extLst>
          </p:cNvPr>
          <p:cNvSpPr>
            <a:spLocks noGrp="1"/>
          </p:cNvSpPr>
          <p:nvPr>
            <p:ph type="sldNum" sz="quarter" idx="12"/>
          </p:nvPr>
        </p:nvSpPr>
        <p:spPr/>
        <p:txBody>
          <a:bodyPr/>
          <a:lstStyle/>
          <a:p>
            <a:fld id="{96E91B69-CB48-4A7D-9125-7F693C9C766A}" type="slidenum">
              <a:rPr lang="en-US" smtClean="0"/>
              <a:t>‹#›</a:t>
            </a:fld>
            <a:endParaRPr lang="en-US"/>
          </a:p>
        </p:txBody>
      </p:sp>
    </p:spTree>
    <p:extLst>
      <p:ext uri="{BB962C8B-B14F-4D97-AF65-F5344CB8AC3E}">
        <p14:creationId xmlns:p14="http://schemas.microsoft.com/office/powerpoint/2010/main" val="299657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8CBC55-4DF5-BC42-6EDD-5D32F29BAF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02227F-53FE-E8A7-4A4B-E9CCE73FC2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CF5A4-B4C5-1337-0063-743EAE0E176E}"/>
              </a:ext>
            </a:extLst>
          </p:cNvPr>
          <p:cNvSpPr>
            <a:spLocks noGrp="1"/>
          </p:cNvSpPr>
          <p:nvPr>
            <p:ph type="dt" sz="half" idx="10"/>
          </p:nvPr>
        </p:nvSpPr>
        <p:spPr/>
        <p:txBody>
          <a:bodyPr/>
          <a:lstStyle/>
          <a:p>
            <a:fld id="{08700DCE-90C1-4834-9DDB-264FBE13EFDE}" type="datetimeFigureOut">
              <a:rPr lang="en-US" smtClean="0"/>
              <a:t>10/15/2025</a:t>
            </a:fld>
            <a:endParaRPr lang="en-US"/>
          </a:p>
        </p:txBody>
      </p:sp>
      <p:sp>
        <p:nvSpPr>
          <p:cNvPr id="5" name="Footer Placeholder 4">
            <a:extLst>
              <a:ext uri="{FF2B5EF4-FFF2-40B4-BE49-F238E27FC236}">
                <a16:creationId xmlns:a16="http://schemas.microsoft.com/office/drawing/2014/main" id="{7FAD7CDC-DDD9-D0B1-E2AF-A6A83ADA9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B3615-A259-4AA6-3C9F-F8218773F9F7}"/>
              </a:ext>
            </a:extLst>
          </p:cNvPr>
          <p:cNvSpPr>
            <a:spLocks noGrp="1"/>
          </p:cNvSpPr>
          <p:nvPr>
            <p:ph type="sldNum" sz="quarter" idx="12"/>
          </p:nvPr>
        </p:nvSpPr>
        <p:spPr/>
        <p:txBody>
          <a:bodyPr/>
          <a:lstStyle/>
          <a:p>
            <a:fld id="{96E91B69-CB48-4A7D-9125-7F693C9C766A}" type="slidenum">
              <a:rPr lang="en-US" smtClean="0"/>
              <a:t>‹#›</a:t>
            </a:fld>
            <a:endParaRPr lang="en-US"/>
          </a:p>
        </p:txBody>
      </p:sp>
    </p:spTree>
    <p:extLst>
      <p:ext uri="{BB962C8B-B14F-4D97-AF65-F5344CB8AC3E}">
        <p14:creationId xmlns:p14="http://schemas.microsoft.com/office/powerpoint/2010/main" val="169495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2DBB-4807-1331-BB97-F4E8ADDF10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D61A46-1800-569B-32AB-260758FFF4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BD13B-1948-9C42-F060-FF996976D5B3}"/>
              </a:ext>
            </a:extLst>
          </p:cNvPr>
          <p:cNvSpPr>
            <a:spLocks noGrp="1"/>
          </p:cNvSpPr>
          <p:nvPr>
            <p:ph type="dt" sz="half" idx="10"/>
          </p:nvPr>
        </p:nvSpPr>
        <p:spPr/>
        <p:txBody>
          <a:bodyPr/>
          <a:lstStyle/>
          <a:p>
            <a:fld id="{08700DCE-90C1-4834-9DDB-264FBE13EFDE}" type="datetimeFigureOut">
              <a:rPr lang="en-US" smtClean="0"/>
              <a:t>10/15/2025</a:t>
            </a:fld>
            <a:endParaRPr lang="en-US"/>
          </a:p>
        </p:txBody>
      </p:sp>
      <p:sp>
        <p:nvSpPr>
          <p:cNvPr id="5" name="Footer Placeholder 4">
            <a:extLst>
              <a:ext uri="{FF2B5EF4-FFF2-40B4-BE49-F238E27FC236}">
                <a16:creationId xmlns:a16="http://schemas.microsoft.com/office/drawing/2014/main" id="{359AD217-9757-D614-5540-99E9BA5B0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72B77-028D-174D-93CC-B6CF8ECDE8C4}"/>
              </a:ext>
            </a:extLst>
          </p:cNvPr>
          <p:cNvSpPr>
            <a:spLocks noGrp="1"/>
          </p:cNvSpPr>
          <p:nvPr>
            <p:ph type="sldNum" sz="quarter" idx="12"/>
          </p:nvPr>
        </p:nvSpPr>
        <p:spPr/>
        <p:txBody>
          <a:bodyPr/>
          <a:lstStyle/>
          <a:p>
            <a:fld id="{96E91B69-CB48-4A7D-9125-7F693C9C766A}" type="slidenum">
              <a:rPr lang="en-US" smtClean="0"/>
              <a:t>‹#›</a:t>
            </a:fld>
            <a:endParaRPr lang="en-US"/>
          </a:p>
        </p:txBody>
      </p:sp>
    </p:spTree>
    <p:extLst>
      <p:ext uri="{BB962C8B-B14F-4D97-AF65-F5344CB8AC3E}">
        <p14:creationId xmlns:p14="http://schemas.microsoft.com/office/powerpoint/2010/main" val="248160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1E2D0-125E-721F-97ED-20CE1B0F05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A3119A-8CF4-8DF1-FE38-8AC78B88CD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BD673-6B7B-196A-A4AE-9C6E96FAF31E}"/>
              </a:ext>
            </a:extLst>
          </p:cNvPr>
          <p:cNvSpPr>
            <a:spLocks noGrp="1"/>
          </p:cNvSpPr>
          <p:nvPr>
            <p:ph type="dt" sz="half" idx="10"/>
          </p:nvPr>
        </p:nvSpPr>
        <p:spPr/>
        <p:txBody>
          <a:bodyPr/>
          <a:lstStyle/>
          <a:p>
            <a:fld id="{08700DCE-90C1-4834-9DDB-264FBE13EFDE}" type="datetimeFigureOut">
              <a:rPr lang="en-US" smtClean="0"/>
              <a:t>10/15/2025</a:t>
            </a:fld>
            <a:endParaRPr lang="en-US"/>
          </a:p>
        </p:txBody>
      </p:sp>
      <p:sp>
        <p:nvSpPr>
          <p:cNvPr id="5" name="Footer Placeholder 4">
            <a:extLst>
              <a:ext uri="{FF2B5EF4-FFF2-40B4-BE49-F238E27FC236}">
                <a16:creationId xmlns:a16="http://schemas.microsoft.com/office/drawing/2014/main" id="{F111A322-A0E6-7199-84F4-B7FDECD65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A7A90-B67D-A24D-7054-3FA54276BBFC}"/>
              </a:ext>
            </a:extLst>
          </p:cNvPr>
          <p:cNvSpPr>
            <a:spLocks noGrp="1"/>
          </p:cNvSpPr>
          <p:nvPr>
            <p:ph type="sldNum" sz="quarter" idx="12"/>
          </p:nvPr>
        </p:nvSpPr>
        <p:spPr/>
        <p:txBody>
          <a:bodyPr/>
          <a:lstStyle/>
          <a:p>
            <a:fld id="{96E91B69-CB48-4A7D-9125-7F693C9C766A}" type="slidenum">
              <a:rPr lang="en-US" smtClean="0"/>
              <a:t>‹#›</a:t>
            </a:fld>
            <a:endParaRPr lang="en-US"/>
          </a:p>
        </p:txBody>
      </p:sp>
    </p:spTree>
    <p:extLst>
      <p:ext uri="{BB962C8B-B14F-4D97-AF65-F5344CB8AC3E}">
        <p14:creationId xmlns:p14="http://schemas.microsoft.com/office/powerpoint/2010/main" val="321519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112A1-31DE-4916-4E04-6E433CEE7D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207E06-6C07-16E6-92E0-088ADB86E2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1B34D4-6A7E-9BDC-962D-52AC0F3146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369FFA-1743-5820-AF54-A4C43A96A5DB}"/>
              </a:ext>
            </a:extLst>
          </p:cNvPr>
          <p:cNvSpPr>
            <a:spLocks noGrp="1"/>
          </p:cNvSpPr>
          <p:nvPr>
            <p:ph type="dt" sz="half" idx="10"/>
          </p:nvPr>
        </p:nvSpPr>
        <p:spPr/>
        <p:txBody>
          <a:bodyPr/>
          <a:lstStyle/>
          <a:p>
            <a:fld id="{08700DCE-90C1-4834-9DDB-264FBE13EFDE}" type="datetimeFigureOut">
              <a:rPr lang="en-US" smtClean="0"/>
              <a:t>10/15/2025</a:t>
            </a:fld>
            <a:endParaRPr lang="en-US"/>
          </a:p>
        </p:txBody>
      </p:sp>
      <p:sp>
        <p:nvSpPr>
          <p:cNvPr id="6" name="Footer Placeholder 5">
            <a:extLst>
              <a:ext uri="{FF2B5EF4-FFF2-40B4-BE49-F238E27FC236}">
                <a16:creationId xmlns:a16="http://schemas.microsoft.com/office/drawing/2014/main" id="{E6B2CB41-043E-C188-4584-1BFB81A2C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0741E8-9094-55E7-EE31-B5F78B880547}"/>
              </a:ext>
            </a:extLst>
          </p:cNvPr>
          <p:cNvSpPr>
            <a:spLocks noGrp="1"/>
          </p:cNvSpPr>
          <p:nvPr>
            <p:ph type="sldNum" sz="quarter" idx="12"/>
          </p:nvPr>
        </p:nvSpPr>
        <p:spPr/>
        <p:txBody>
          <a:bodyPr/>
          <a:lstStyle/>
          <a:p>
            <a:fld id="{96E91B69-CB48-4A7D-9125-7F693C9C766A}" type="slidenum">
              <a:rPr lang="en-US" smtClean="0"/>
              <a:t>‹#›</a:t>
            </a:fld>
            <a:endParaRPr lang="en-US"/>
          </a:p>
        </p:txBody>
      </p:sp>
    </p:spTree>
    <p:extLst>
      <p:ext uri="{BB962C8B-B14F-4D97-AF65-F5344CB8AC3E}">
        <p14:creationId xmlns:p14="http://schemas.microsoft.com/office/powerpoint/2010/main" val="204953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98E9-14F6-90CB-6E22-B2B7AF9B30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A5AC77-7ACC-ADE2-1A83-26A9982DA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F5059A-2570-5012-9ED6-87F6BFB3B4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4F52EB-F57D-A442-A8B3-7C96E0F81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2B1BB3-F994-4BB2-20EF-DEE36ECCA2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0C7B39-7E7D-F6F6-44FD-E820298271E0}"/>
              </a:ext>
            </a:extLst>
          </p:cNvPr>
          <p:cNvSpPr>
            <a:spLocks noGrp="1"/>
          </p:cNvSpPr>
          <p:nvPr>
            <p:ph type="dt" sz="half" idx="10"/>
          </p:nvPr>
        </p:nvSpPr>
        <p:spPr/>
        <p:txBody>
          <a:bodyPr/>
          <a:lstStyle/>
          <a:p>
            <a:fld id="{08700DCE-90C1-4834-9DDB-264FBE13EFDE}" type="datetimeFigureOut">
              <a:rPr lang="en-US" smtClean="0"/>
              <a:t>10/15/2025</a:t>
            </a:fld>
            <a:endParaRPr lang="en-US"/>
          </a:p>
        </p:txBody>
      </p:sp>
      <p:sp>
        <p:nvSpPr>
          <p:cNvPr id="8" name="Footer Placeholder 7">
            <a:extLst>
              <a:ext uri="{FF2B5EF4-FFF2-40B4-BE49-F238E27FC236}">
                <a16:creationId xmlns:a16="http://schemas.microsoft.com/office/drawing/2014/main" id="{B17C6509-AEB2-30E3-CCD9-5DAB5C52DA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FE252F-D453-4D1C-6E84-E1FB1DF0D257}"/>
              </a:ext>
            </a:extLst>
          </p:cNvPr>
          <p:cNvSpPr>
            <a:spLocks noGrp="1"/>
          </p:cNvSpPr>
          <p:nvPr>
            <p:ph type="sldNum" sz="quarter" idx="12"/>
          </p:nvPr>
        </p:nvSpPr>
        <p:spPr/>
        <p:txBody>
          <a:bodyPr/>
          <a:lstStyle/>
          <a:p>
            <a:fld id="{96E91B69-CB48-4A7D-9125-7F693C9C766A}" type="slidenum">
              <a:rPr lang="en-US" smtClean="0"/>
              <a:t>‹#›</a:t>
            </a:fld>
            <a:endParaRPr lang="en-US"/>
          </a:p>
        </p:txBody>
      </p:sp>
    </p:spTree>
    <p:extLst>
      <p:ext uri="{BB962C8B-B14F-4D97-AF65-F5344CB8AC3E}">
        <p14:creationId xmlns:p14="http://schemas.microsoft.com/office/powerpoint/2010/main" val="126402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06F2-8A52-B446-750D-1BEF3E0CD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838D0F-9604-4E65-515B-10046160E753}"/>
              </a:ext>
            </a:extLst>
          </p:cNvPr>
          <p:cNvSpPr>
            <a:spLocks noGrp="1"/>
          </p:cNvSpPr>
          <p:nvPr>
            <p:ph type="dt" sz="half" idx="10"/>
          </p:nvPr>
        </p:nvSpPr>
        <p:spPr/>
        <p:txBody>
          <a:bodyPr/>
          <a:lstStyle/>
          <a:p>
            <a:fld id="{08700DCE-90C1-4834-9DDB-264FBE13EFDE}" type="datetimeFigureOut">
              <a:rPr lang="en-US" smtClean="0"/>
              <a:t>10/15/2025</a:t>
            </a:fld>
            <a:endParaRPr lang="en-US"/>
          </a:p>
        </p:txBody>
      </p:sp>
      <p:sp>
        <p:nvSpPr>
          <p:cNvPr id="4" name="Footer Placeholder 3">
            <a:extLst>
              <a:ext uri="{FF2B5EF4-FFF2-40B4-BE49-F238E27FC236}">
                <a16:creationId xmlns:a16="http://schemas.microsoft.com/office/drawing/2014/main" id="{5BB36ED6-5145-3660-CBEC-CF262A4DD0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280523-DF3F-A7EE-D96A-3DCA819306CE}"/>
              </a:ext>
            </a:extLst>
          </p:cNvPr>
          <p:cNvSpPr>
            <a:spLocks noGrp="1"/>
          </p:cNvSpPr>
          <p:nvPr>
            <p:ph type="sldNum" sz="quarter" idx="12"/>
          </p:nvPr>
        </p:nvSpPr>
        <p:spPr/>
        <p:txBody>
          <a:bodyPr/>
          <a:lstStyle/>
          <a:p>
            <a:fld id="{96E91B69-CB48-4A7D-9125-7F693C9C766A}" type="slidenum">
              <a:rPr lang="en-US" smtClean="0"/>
              <a:t>‹#›</a:t>
            </a:fld>
            <a:endParaRPr lang="en-US"/>
          </a:p>
        </p:txBody>
      </p:sp>
    </p:spTree>
    <p:extLst>
      <p:ext uri="{BB962C8B-B14F-4D97-AF65-F5344CB8AC3E}">
        <p14:creationId xmlns:p14="http://schemas.microsoft.com/office/powerpoint/2010/main" val="133790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39BADD-8F3A-5B9F-9581-20F6B88D4FD7}"/>
              </a:ext>
            </a:extLst>
          </p:cNvPr>
          <p:cNvSpPr>
            <a:spLocks noGrp="1"/>
          </p:cNvSpPr>
          <p:nvPr>
            <p:ph type="dt" sz="half" idx="10"/>
          </p:nvPr>
        </p:nvSpPr>
        <p:spPr/>
        <p:txBody>
          <a:bodyPr/>
          <a:lstStyle/>
          <a:p>
            <a:fld id="{08700DCE-90C1-4834-9DDB-264FBE13EFDE}" type="datetimeFigureOut">
              <a:rPr lang="en-US" smtClean="0"/>
              <a:t>10/15/2025</a:t>
            </a:fld>
            <a:endParaRPr lang="en-US"/>
          </a:p>
        </p:txBody>
      </p:sp>
      <p:sp>
        <p:nvSpPr>
          <p:cNvPr id="3" name="Footer Placeholder 2">
            <a:extLst>
              <a:ext uri="{FF2B5EF4-FFF2-40B4-BE49-F238E27FC236}">
                <a16:creationId xmlns:a16="http://schemas.microsoft.com/office/drawing/2014/main" id="{A37FE10E-30B2-1A0A-98EB-15616D6017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793D03-0119-D05A-110D-798E4F727D58}"/>
              </a:ext>
            </a:extLst>
          </p:cNvPr>
          <p:cNvSpPr>
            <a:spLocks noGrp="1"/>
          </p:cNvSpPr>
          <p:nvPr>
            <p:ph type="sldNum" sz="quarter" idx="12"/>
          </p:nvPr>
        </p:nvSpPr>
        <p:spPr/>
        <p:txBody>
          <a:bodyPr/>
          <a:lstStyle/>
          <a:p>
            <a:fld id="{96E91B69-CB48-4A7D-9125-7F693C9C766A}" type="slidenum">
              <a:rPr lang="en-US" smtClean="0"/>
              <a:t>‹#›</a:t>
            </a:fld>
            <a:endParaRPr lang="en-US"/>
          </a:p>
        </p:txBody>
      </p:sp>
    </p:spTree>
    <p:extLst>
      <p:ext uri="{BB962C8B-B14F-4D97-AF65-F5344CB8AC3E}">
        <p14:creationId xmlns:p14="http://schemas.microsoft.com/office/powerpoint/2010/main" val="2264136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0260-60E0-0400-C322-63C0B069D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3E275A-72D1-FDEE-DB12-A40A1D7E70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16C6B9-8E75-A71E-D21C-1DA398B2D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446B3-9AED-7C1F-6D28-FF79BAB00329}"/>
              </a:ext>
            </a:extLst>
          </p:cNvPr>
          <p:cNvSpPr>
            <a:spLocks noGrp="1"/>
          </p:cNvSpPr>
          <p:nvPr>
            <p:ph type="dt" sz="half" idx="10"/>
          </p:nvPr>
        </p:nvSpPr>
        <p:spPr/>
        <p:txBody>
          <a:bodyPr/>
          <a:lstStyle/>
          <a:p>
            <a:fld id="{08700DCE-90C1-4834-9DDB-264FBE13EFDE}" type="datetimeFigureOut">
              <a:rPr lang="en-US" smtClean="0"/>
              <a:t>10/15/2025</a:t>
            </a:fld>
            <a:endParaRPr lang="en-US"/>
          </a:p>
        </p:txBody>
      </p:sp>
      <p:sp>
        <p:nvSpPr>
          <p:cNvPr id="6" name="Footer Placeholder 5">
            <a:extLst>
              <a:ext uri="{FF2B5EF4-FFF2-40B4-BE49-F238E27FC236}">
                <a16:creationId xmlns:a16="http://schemas.microsoft.com/office/drawing/2014/main" id="{BFBBA1B9-34F5-7108-EAA2-0B39E5FC9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41B22C-6E24-AC30-D9CD-7E4ACA1B8201}"/>
              </a:ext>
            </a:extLst>
          </p:cNvPr>
          <p:cNvSpPr>
            <a:spLocks noGrp="1"/>
          </p:cNvSpPr>
          <p:nvPr>
            <p:ph type="sldNum" sz="quarter" idx="12"/>
          </p:nvPr>
        </p:nvSpPr>
        <p:spPr/>
        <p:txBody>
          <a:bodyPr/>
          <a:lstStyle/>
          <a:p>
            <a:fld id="{96E91B69-CB48-4A7D-9125-7F693C9C766A}" type="slidenum">
              <a:rPr lang="en-US" smtClean="0"/>
              <a:t>‹#›</a:t>
            </a:fld>
            <a:endParaRPr lang="en-US"/>
          </a:p>
        </p:txBody>
      </p:sp>
    </p:spTree>
    <p:extLst>
      <p:ext uri="{BB962C8B-B14F-4D97-AF65-F5344CB8AC3E}">
        <p14:creationId xmlns:p14="http://schemas.microsoft.com/office/powerpoint/2010/main" val="191627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D3C7-E893-35AB-1543-2E5DE44AE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662492-B1CC-AE4C-314B-F51DE99782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D653FC-D359-E3FB-2B60-BF72C1BC5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E9F857-527B-B13B-8431-8CFF324B1BA5}"/>
              </a:ext>
            </a:extLst>
          </p:cNvPr>
          <p:cNvSpPr>
            <a:spLocks noGrp="1"/>
          </p:cNvSpPr>
          <p:nvPr>
            <p:ph type="dt" sz="half" idx="10"/>
          </p:nvPr>
        </p:nvSpPr>
        <p:spPr/>
        <p:txBody>
          <a:bodyPr/>
          <a:lstStyle/>
          <a:p>
            <a:fld id="{08700DCE-90C1-4834-9DDB-264FBE13EFDE}" type="datetimeFigureOut">
              <a:rPr lang="en-US" smtClean="0"/>
              <a:t>10/15/2025</a:t>
            </a:fld>
            <a:endParaRPr lang="en-US"/>
          </a:p>
        </p:txBody>
      </p:sp>
      <p:sp>
        <p:nvSpPr>
          <p:cNvPr id="6" name="Footer Placeholder 5">
            <a:extLst>
              <a:ext uri="{FF2B5EF4-FFF2-40B4-BE49-F238E27FC236}">
                <a16:creationId xmlns:a16="http://schemas.microsoft.com/office/drawing/2014/main" id="{33E5D654-669B-DA7A-5DB3-1C95F7EB31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1D283-4ADA-33BD-590E-222FFC8D6FDF}"/>
              </a:ext>
            </a:extLst>
          </p:cNvPr>
          <p:cNvSpPr>
            <a:spLocks noGrp="1"/>
          </p:cNvSpPr>
          <p:nvPr>
            <p:ph type="sldNum" sz="quarter" idx="12"/>
          </p:nvPr>
        </p:nvSpPr>
        <p:spPr/>
        <p:txBody>
          <a:bodyPr/>
          <a:lstStyle/>
          <a:p>
            <a:fld id="{96E91B69-CB48-4A7D-9125-7F693C9C766A}" type="slidenum">
              <a:rPr lang="en-US" smtClean="0"/>
              <a:t>‹#›</a:t>
            </a:fld>
            <a:endParaRPr lang="en-US"/>
          </a:p>
        </p:txBody>
      </p:sp>
    </p:spTree>
    <p:extLst>
      <p:ext uri="{BB962C8B-B14F-4D97-AF65-F5344CB8AC3E}">
        <p14:creationId xmlns:p14="http://schemas.microsoft.com/office/powerpoint/2010/main" val="311099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E3F5CB-34A1-1604-A174-0EDE649C9C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C051F1-7F48-484B-A2C5-0723A40BAB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157B1-2295-402F-3D13-8E146106A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700DCE-90C1-4834-9DDB-264FBE13EFDE}" type="datetimeFigureOut">
              <a:rPr lang="en-US" smtClean="0"/>
              <a:t>10/15/2025</a:t>
            </a:fld>
            <a:endParaRPr lang="en-US"/>
          </a:p>
        </p:txBody>
      </p:sp>
      <p:sp>
        <p:nvSpPr>
          <p:cNvPr id="5" name="Footer Placeholder 4">
            <a:extLst>
              <a:ext uri="{FF2B5EF4-FFF2-40B4-BE49-F238E27FC236}">
                <a16:creationId xmlns:a16="http://schemas.microsoft.com/office/drawing/2014/main" id="{762208C5-4E11-1A90-7B97-2011A546C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B1CE970-D878-E0A0-784D-AED24101F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E91B69-CB48-4A7D-9125-7F693C9C766A}" type="slidenum">
              <a:rPr lang="en-US" smtClean="0"/>
              <a:t>‹#›</a:t>
            </a:fld>
            <a:endParaRPr lang="en-US"/>
          </a:p>
        </p:txBody>
      </p:sp>
    </p:spTree>
    <p:extLst>
      <p:ext uri="{BB962C8B-B14F-4D97-AF65-F5344CB8AC3E}">
        <p14:creationId xmlns:p14="http://schemas.microsoft.com/office/powerpoint/2010/main" val="1425666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c.edu/content/dam/refresh/equityinclusion-62/oeo/Webinar%20-%20CAMPUS%20Act%2010-15-24.pdf?utm_source=chatgpt.com"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www.steptoe-johnson.com/news/colleges-act-now-new-ohio-law-contains-multiple-new-requirements-addressing-harassment-and-intimidation/?utm_source=chatgpt.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51374" y="-58311"/>
            <a:ext cx="4365040" cy="4007613"/>
          </a:xfrm>
          <a:custGeom>
            <a:avLst/>
            <a:gdLst/>
            <a:ahLst/>
            <a:cxnLst/>
            <a:rect l="l" t="t" r="r" b="b"/>
            <a:pathLst>
              <a:path w="4656043" h="4274787">
                <a:moveTo>
                  <a:pt x="0" y="0"/>
                </a:moveTo>
                <a:lnTo>
                  <a:pt x="4656042" y="0"/>
                </a:lnTo>
                <a:lnTo>
                  <a:pt x="4656042" y="4274787"/>
                </a:lnTo>
                <a:lnTo>
                  <a:pt x="0" y="4274787"/>
                </a:lnTo>
                <a:lnTo>
                  <a:pt x="0" y="0"/>
                </a:lnTo>
                <a:close/>
              </a:path>
            </a:pathLst>
          </a:custGeom>
          <a:blipFill>
            <a:blip r:embed="rId2"/>
            <a:stretch>
              <a:fillRect/>
            </a:stretch>
          </a:blipFill>
        </p:spPr>
        <p:txBody>
          <a:bodyPr/>
          <a:lstStyle/>
          <a:p>
            <a:endParaRPr lang="en-US" sz="1688"/>
          </a:p>
        </p:txBody>
      </p:sp>
      <p:sp>
        <p:nvSpPr>
          <p:cNvPr id="3" name="TextBox 3"/>
          <p:cNvSpPr txBox="1"/>
          <p:nvPr/>
        </p:nvSpPr>
        <p:spPr>
          <a:xfrm>
            <a:off x="2592602" y="4455506"/>
            <a:ext cx="6853503" cy="1374415"/>
          </a:xfrm>
          <a:prstGeom prst="rect">
            <a:avLst/>
          </a:prstGeom>
        </p:spPr>
        <p:txBody>
          <a:bodyPr lIns="0" tIns="0" rIns="0" bIns="0" rtlCol="0" anchor="t">
            <a:spAutoFit/>
          </a:bodyPr>
          <a:lstStyle/>
          <a:p>
            <a:pPr algn="ctr">
              <a:lnSpc>
                <a:spcPts val="5643"/>
              </a:lnSpc>
            </a:pPr>
            <a:r>
              <a:rPr lang="en-US" sz="4030" b="1">
                <a:solidFill>
                  <a:srgbClr val="004B85"/>
                </a:solidFill>
                <a:latin typeface="Canva Sans Bold"/>
                <a:ea typeface="Canva Sans Bold"/>
                <a:cs typeface="Canva Sans Bold"/>
                <a:sym typeface="Canva Sans Bold"/>
              </a:rPr>
              <a:t>TITLE IX &amp; ETHICS  TRAINING </a:t>
            </a:r>
          </a:p>
        </p:txBody>
      </p:sp>
      <p:sp>
        <p:nvSpPr>
          <p:cNvPr id="4" name="AutoShape 4"/>
          <p:cNvSpPr/>
          <p:nvPr/>
        </p:nvSpPr>
        <p:spPr>
          <a:xfrm>
            <a:off x="2888118" y="4075219"/>
            <a:ext cx="6262472" cy="0"/>
          </a:xfrm>
          <a:prstGeom prst="line">
            <a:avLst/>
          </a:prstGeom>
          <a:ln w="38100" cap="flat">
            <a:solidFill>
              <a:srgbClr val="004A84"/>
            </a:solidFill>
            <a:prstDash val="solid"/>
            <a:headEnd type="none" w="sm" len="sm"/>
            <a:tailEnd type="none" w="sm" len="sm"/>
          </a:ln>
        </p:spPr>
        <p:txBody>
          <a:bodyPr/>
          <a:lstStyle/>
          <a:p>
            <a:endParaRPr lang="en-US" sz="1688"/>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BB1B-2F37-54C0-91AE-9D892D56B14F}"/>
              </a:ext>
            </a:extLst>
          </p:cNvPr>
          <p:cNvSpPr>
            <a:spLocks noGrp="1"/>
          </p:cNvSpPr>
          <p:nvPr>
            <p:ph type="title"/>
          </p:nvPr>
        </p:nvSpPr>
        <p:spPr>
          <a:xfrm>
            <a:off x="2013665" y="617921"/>
            <a:ext cx="2611531" cy="3988585"/>
          </a:xfrm>
        </p:spPr>
        <p:txBody>
          <a:bodyPr vert="horz" lIns="85725" tIns="42863" rIns="85725" bIns="42863" rtlCol="0" anchor="ctr">
            <a:normAutofit/>
          </a:bodyPr>
          <a:lstStyle/>
          <a:p>
            <a:pPr algn="l">
              <a:lnSpc>
                <a:spcPct val="90000"/>
              </a:lnSpc>
            </a:pPr>
            <a:r>
              <a:rPr lang="en-US" sz="3844" dirty="0">
                <a:latin typeface="Arimo Bold" panose="020B0604020202020204" charset="0"/>
                <a:ea typeface="Arimo Bold" panose="020B0604020202020204" charset="0"/>
                <a:cs typeface="Arimo Bold" panose="020B0604020202020204" charset="0"/>
              </a:rPr>
              <a:t>Ohio Campus Act</a:t>
            </a:r>
          </a:p>
        </p:txBody>
      </p:sp>
      <p:pic>
        <p:nvPicPr>
          <p:cNvPr id="5" name="Content Placeholder 4" descr="A blue circle with white text&#10;&#10;AI-generated content may be incorrect.">
            <a:extLst>
              <a:ext uri="{FF2B5EF4-FFF2-40B4-BE49-F238E27FC236}">
                <a16:creationId xmlns:a16="http://schemas.microsoft.com/office/drawing/2014/main" id="{26A69257-4344-5749-1729-8E1FB67D5E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3359" y="1080670"/>
            <a:ext cx="4807468" cy="4786102"/>
          </a:xfrm>
          <a:prstGeom prst="rect">
            <a:avLst/>
          </a:prstGeom>
        </p:spPr>
      </p:pic>
    </p:spTree>
    <p:extLst>
      <p:ext uri="{BB962C8B-B14F-4D97-AF65-F5344CB8AC3E}">
        <p14:creationId xmlns:p14="http://schemas.microsoft.com/office/powerpoint/2010/main" val="220436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CC84-C979-9F14-16C2-374DCFD647B8}"/>
              </a:ext>
            </a:extLst>
          </p:cNvPr>
          <p:cNvSpPr>
            <a:spLocks noGrp="1"/>
          </p:cNvSpPr>
          <p:nvPr>
            <p:ph type="title"/>
          </p:nvPr>
        </p:nvSpPr>
        <p:spPr>
          <a:xfrm>
            <a:off x="2152650" y="1336390"/>
            <a:ext cx="4616991" cy="1182927"/>
          </a:xfrm>
        </p:spPr>
        <p:txBody>
          <a:bodyPr anchor="b">
            <a:normAutofit/>
          </a:bodyPr>
          <a:lstStyle/>
          <a:p>
            <a:r>
              <a:rPr lang="en-US" sz="4875" dirty="0"/>
              <a:t>Ohio Campus Act</a:t>
            </a:r>
          </a:p>
        </p:txBody>
      </p:sp>
      <p:sp>
        <p:nvSpPr>
          <p:cNvPr id="3" name="Content Placeholder 2">
            <a:extLst>
              <a:ext uri="{FF2B5EF4-FFF2-40B4-BE49-F238E27FC236}">
                <a16:creationId xmlns:a16="http://schemas.microsoft.com/office/drawing/2014/main" id="{FDFC3288-937A-7FFE-8642-B72187E6A534}"/>
              </a:ext>
            </a:extLst>
          </p:cNvPr>
          <p:cNvSpPr>
            <a:spLocks noGrp="1"/>
          </p:cNvSpPr>
          <p:nvPr>
            <p:ph idx="1"/>
          </p:nvPr>
        </p:nvSpPr>
        <p:spPr>
          <a:xfrm>
            <a:off x="2126831" y="2829330"/>
            <a:ext cx="4642809" cy="3344458"/>
          </a:xfrm>
        </p:spPr>
        <p:txBody>
          <a:bodyPr anchor="t">
            <a:normAutofit/>
          </a:bodyPr>
          <a:lstStyle/>
          <a:p>
            <a:r>
              <a:rPr lang="en-US" sz="2250" dirty="0">
                <a:solidFill>
                  <a:schemeClr val="tx1">
                    <a:alpha val="80000"/>
                  </a:schemeClr>
                </a:solidFill>
              </a:rPr>
              <a:t>The </a:t>
            </a:r>
            <a:r>
              <a:rPr lang="en-US" sz="2250" b="1" dirty="0">
                <a:solidFill>
                  <a:schemeClr val="tx1">
                    <a:alpha val="80000"/>
                  </a:schemeClr>
                </a:solidFill>
              </a:rPr>
              <a:t>Ohio CAMPUS Act</a:t>
            </a:r>
            <a:r>
              <a:rPr lang="en-US" sz="2250" dirty="0">
                <a:solidFill>
                  <a:schemeClr val="tx1">
                    <a:alpha val="80000"/>
                  </a:schemeClr>
                </a:solidFill>
              </a:rPr>
              <a:t>—formally known as the </a:t>
            </a:r>
            <a:r>
              <a:rPr lang="en-US" sz="2250" i="1" dirty="0">
                <a:solidFill>
                  <a:schemeClr val="tx1">
                    <a:alpha val="80000"/>
                  </a:schemeClr>
                </a:solidFill>
              </a:rPr>
              <a:t>Campus Accountability and Modernization to Protect University Students Act</a:t>
            </a:r>
            <a:r>
              <a:rPr lang="en-US" sz="2250" dirty="0">
                <a:solidFill>
                  <a:schemeClr val="tx1">
                    <a:alpha val="80000"/>
                  </a:schemeClr>
                </a:solidFill>
              </a:rPr>
              <a:t>—is state legislation (House Bill 606, later incorporated into Senate Bill 94) signed into law on </a:t>
            </a:r>
            <a:r>
              <a:rPr lang="en-US" sz="2250" b="1" dirty="0">
                <a:solidFill>
                  <a:schemeClr val="tx1">
                    <a:alpha val="80000"/>
                  </a:schemeClr>
                </a:solidFill>
              </a:rPr>
              <a:t>July 26, 2024</a:t>
            </a:r>
            <a:r>
              <a:rPr lang="en-US" sz="2250" dirty="0">
                <a:solidFill>
                  <a:schemeClr val="tx1">
                    <a:alpha val="80000"/>
                  </a:schemeClr>
                </a:solidFill>
              </a:rPr>
              <a:t>, and took effect on </a:t>
            </a:r>
            <a:r>
              <a:rPr lang="en-US" sz="2250" b="1" dirty="0">
                <a:solidFill>
                  <a:schemeClr val="tx1">
                    <a:alpha val="80000"/>
                  </a:schemeClr>
                </a:solidFill>
              </a:rPr>
              <a:t>October 24, 2024. </a:t>
            </a:r>
            <a:endParaRPr lang="en-US" sz="2250" dirty="0">
              <a:solidFill>
                <a:schemeClr val="tx1">
                  <a:alpha val="80000"/>
                </a:schemeClr>
              </a:solidFill>
            </a:endParaRPr>
          </a:p>
        </p:txBody>
      </p:sp>
      <p:pic>
        <p:nvPicPr>
          <p:cNvPr id="7" name="Graphic 6" descr="Schoolhouse">
            <a:extLst>
              <a:ext uri="{FF2B5EF4-FFF2-40B4-BE49-F238E27FC236}">
                <a16:creationId xmlns:a16="http://schemas.microsoft.com/office/drawing/2014/main" id="{3D911308-6036-A12D-9CB7-425C188311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03490" y="2424435"/>
            <a:ext cx="2661303" cy="2661303"/>
          </a:xfrm>
          <a:prstGeom prst="rect">
            <a:avLst/>
          </a:prstGeom>
        </p:spPr>
      </p:pic>
    </p:spTree>
    <p:extLst>
      <p:ext uri="{BB962C8B-B14F-4D97-AF65-F5344CB8AC3E}">
        <p14:creationId xmlns:p14="http://schemas.microsoft.com/office/powerpoint/2010/main" val="186324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3C9B-311A-DB73-1A36-C5249EDA071D}"/>
              </a:ext>
            </a:extLst>
          </p:cNvPr>
          <p:cNvSpPr>
            <a:spLocks noGrp="1"/>
          </p:cNvSpPr>
          <p:nvPr>
            <p:ph type="title"/>
          </p:nvPr>
        </p:nvSpPr>
        <p:spPr>
          <a:xfrm>
            <a:off x="2072640" y="1170430"/>
            <a:ext cx="3656929" cy="5138923"/>
          </a:xfrm>
        </p:spPr>
        <p:txBody>
          <a:bodyPr anchor="ctr">
            <a:normAutofit/>
          </a:bodyPr>
          <a:lstStyle/>
          <a:p>
            <a:pPr algn="l"/>
            <a:r>
              <a:rPr lang="en-US" sz="4688" b="1">
                <a:solidFill>
                  <a:schemeClr val="tx2"/>
                </a:solidFill>
              </a:rPr>
              <a:t>Why It Was Enacted</a:t>
            </a:r>
            <a:br>
              <a:rPr lang="en-US" sz="4688" b="1">
                <a:solidFill>
                  <a:schemeClr val="tx2"/>
                </a:solidFill>
              </a:rPr>
            </a:br>
            <a:endParaRPr lang="en-US" sz="4688">
              <a:solidFill>
                <a:schemeClr val="tx2"/>
              </a:solidFill>
            </a:endParaRPr>
          </a:p>
        </p:txBody>
      </p:sp>
      <p:sp>
        <p:nvSpPr>
          <p:cNvPr id="3" name="Content Placeholder 2">
            <a:extLst>
              <a:ext uri="{FF2B5EF4-FFF2-40B4-BE49-F238E27FC236}">
                <a16:creationId xmlns:a16="http://schemas.microsoft.com/office/drawing/2014/main" id="{74F54F22-497D-8482-FBC0-ECB04AE032D6}"/>
              </a:ext>
            </a:extLst>
          </p:cNvPr>
          <p:cNvSpPr>
            <a:spLocks noGrp="1"/>
          </p:cNvSpPr>
          <p:nvPr>
            <p:ph idx="1"/>
          </p:nvPr>
        </p:nvSpPr>
        <p:spPr>
          <a:xfrm>
            <a:off x="6440580" y="1170432"/>
            <a:ext cx="3751641" cy="5138920"/>
          </a:xfrm>
        </p:spPr>
        <p:txBody>
          <a:bodyPr anchor="ctr">
            <a:normAutofit/>
          </a:bodyPr>
          <a:lstStyle/>
          <a:p>
            <a:pPr marL="0" indent="0">
              <a:buNone/>
            </a:pPr>
            <a:r>
              <a:rPr lang="en-US" sz="1594">
                <a:solidFill>
                  <a:schemeClr val="tx2"/>
                </a:solidFill>
              </a:rPr>
              <a:t>The law emerged amid a reported surge in antisemitic incidents on campuses following the Israel–Hamas war in October 2023. Lawmakers viewed the CAMPUS Act as essential to creating safe, respectful, and inclusive learning environments. Ohio State legislators Justin Pizzulli (R-Scioto County) and Dontavius Jarrells (D-Columbus) co-sponsored the bill.</a:t>
            </a:r>
          </a:p>
        </p:txBody>
      </p:sp>
    </p:spTree>
    <p:extLst>
      <p:ext uri="{BB962C8B-B14F-4D97-AF65-F5344CB8AC3E}">
        <p14:creationId xmlns:p14="http://schemas.microsoft.com/office/powerpoint/2010/main" val="755382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nds-on top of each other">
            <a:extLst>
              <a:ext uri="{FF2B5EF4-FFF2-40B4-BE49-F238E27FC236}">
                <a16:creationId xmlns:a16="http://schemas.microsoft.com/office/drawing/2014/main" id="{D0B5BC33-0A8A-F996-44B4-FF7F07634E18}"/>
              </a:ext>
            </a:extLst>
          </p:cNvPr>
          <p:cNvPicPr>
            <a:picLocks noChangeAspect="1"/>
          </p:cNvPicPr>
          <p:nvPr/>
        </p:nvPicPr>
        <p:blipFill>
          <a:blip r:embed="rId2"/>
          <a:srcRect l="58408" r="15707"/>
          <a:stretch>
            <a:fillRect/>
          </a:stretch>
        </p:blipFill>
        <p:spPr>
          <a:xfrm>
            <a:off x="1524019" y="-2"/>
            <a:ext cx="4057628" cy="6858002"/>
          </a:xfrm>
          <a:prstGeom prst="rect">
            <a:avLst/>
          </a:prstGeom>
        </p:spPr>
      </p:pic>
      <p:sp>
        <p:nvSpPr>
          <p:cNvPr id="2" name="Title 1">
            <a:extLst>
              <a:ext uri="{FF2B5EF4-FFF2-40B4-BE49-F238E27FC236}">
                <a16:creationId xmlns:a16="http://schemas.microsoft.com/office/drawing/2014/main" id="{4F0D1096-833B-A7D9-9CA6-4E17E1B6B9F7}"/>
              </a:ext>
            </a:extLst>
          </p:cNvPr>
          <p:cNvSpPr>
            <a:spLocks noGrp="1"/>
          </p:cNvSpPr>
          <p:nvPr>
            <p:ph type="title"/>
          </p:nvPr>
        </p:nvSpPr>
        <p:spPr>
          <a:xfrm>
            <a:off x="6110487" y="405685"/>
            <a:ext cx="4098727" cy="1559302"/>
          </a:xfrm>
        </p:spPr>
        <p:txBody>
          <a:bodyPr>
            <a:normAutofit fontScale="90000"/>
          </a:bodyPr>
          <a:lstStyle/>
          <a:p>
            <a:r>
              <a:rPr lang="en-US" sz="3188" b="1" kern="0">
                <a:latin typeface="Arimo Bold" panose="020B0604020202020204" charset="0"/>
                <a:ea typeface="Arimo Bold" panose="020B0604020202020204" charset="0"/>
                <a:cs typeface="Arimo Bold" panose="020B0604020202020204" charset="0"/>
              </a:rPr>
              <a:t>Policies on Harassment &amp; Intimidation</a:t>
            </a:r>
            <a:br>
              <a:rPr lang="en-US" sz="3188" kern="100">
                <a:latin typeface="Arimo Bold" panose="020B0604020202020204" charset="0"/>
                <a:ea typeface="Arimo Bold" panose="020B0604020202020204" charset="0"/>
                <a:cs typeface="Arimo Bold" panose="020B0604020202020204" charset="0"/>
              </a:rPr>
            </a:br>
            <a:endParaRPr lang="en-US" sz="3188">
              <a:latin typeface="Arimo Bold" panose="020B0604020202020204" charset="0"/>
              <a:ea typeface="Arimo Bold" panose="020B0604020202020204" charset="0"/>
              <a:cs typeface="Arimo Bold" panose="020B0604020202020204" charset="0"/>
            </a:endParaRPr>
          </a:p>
        </p:txBody>
      </p:sp>
      <p:sp>
        <p:nvSpPr>
          <p:cNvPr id="3" name="Content Placeholder 2">
            <a:extLst>
              <a:ext uri="{FF2B5EF4-FFF2-40B4-BE49-F238E27FC236}">
                <a16:creationId xmlns:a16="http://schemas.microsoft.com/office/drawing/2014/main" id="{BCB5E2CB-3138-7BD3-165D-8F5012A03935}"/>
              </a:ext>
            </a:extLst>
          </p:cNvPr>
          <p:cNvSpPr>
            <a:spLocks noGrp="1"/>
          </p:cNvSpPr>
          <p:nvPr>
            <p:ph idx="1"/>
          </p:nvPr>
        </p:nvSpPr>
        <p:spPr>
          <a:xfrm>
            <a:off x="6110487" y="2743200"/>
            <a:ext cx="3935505" cy="3496878"/>
          </a:xfrm>
        </p:spPr>
        <p:txBody>
          <a:bodyPr anchor="ctr">
            <a:normAutofit lnSpcReduction="10000"/>
          </a:bodyPr>
          <a:lstStyle/>
          <a:p>
            <a:r>
              <a:rPr lang="en-US" sz="1781" kern="0" dirty="0">
                <a:latin typeface="Arimo" panose="020B0604020202020204" charset="0"/>
                <a:ea typeface="Arimo" panose="020B0604020202020204" charset="0"/>
                <a:cs typeface="Arimo" panose="020B0604020202020204" charset="0"/>
              </a:rPr>
              <a:t>The campus act requires Colleges and universities must </a:t>
            </a:r>
            <a:r>
              <a:rPr lang="en-US" sz="1781" b="1" kern="0" dirty="0">
                <a:latin typeface="Arimo" panose="020B0604020202020204" charset="0"/>
                <a:ea typeface="Arimo" panose="020B0604020202020204" charset="0"/>
                <a:cs typeface="Arimo" panose="020B0604020202020204" charset="0"/>
              </a:rPr>
              <a:t>adopt and enforce</a:t>
            </a:r>
            <a:r>
              <a:rPr lang="en-US" sz="1781" kern="0" dirty="0">
                <a:latin typeface="Arimo" panose="020B0604020202020204" charset="0"/>
                <a:ea typeface="Arimo" panose="020B0604020202020204" charset="0"/>
                <a:cs typeface="Arimo" panose="020B0604020202020204" charset="0"/>
              </a:rPr>
              <a:t> a formal policy addressing </a:t>
            </a:r>
            <a:r>
              <a:rPr lang="en-US" sz="1781" b="1" kern="0" dirty="0">
                <a:latin typeface="Arimo" panose="020B0604020202020204" charset="0"/>
                <a:ea typeface="Arimo" panose="020B0604020202020204" charset="0"/>
                <a:cs typeface="Arimo" panose="020B0604020202020204" charset="0"/>
              </a:rPr>
              <a:t>racial, religious, and ethnic bias, harassment, and intimidation</a:t>
            </a:r>
            <a:r>
              <a:rPr lang="en-US" sz="1781" kern="0" dirty="0">
                <a:latin typeface="Arimo" panose="020B0604020202020204" charset="0"/>
                <a:ea typeface="Arimo" panose="020B0604020202020204" charset="0"/>
                <a:cs typeface="Arimo" panose="020B0604020202020204" charset="0"/>
              </a:rPr>
              <a:t>. For </a:t>
            </a:r>
            <a:r>
              <a:rPr lang="en-US" sz="1781" b="1" kern="0" dirty="0">
                <a:latin typeface="Arimo" panose="020B0604020202020204" charset="0"/>
                <a:ea typeface="Arimo" panose="020B0604020202020204" charset="0"/>
                <a:cs typeface="Arimo" panose="020B0604020202020204" charset="0"/>
              </a:rPr>
              <a:t>private nonprofit institutions</a:t>
            </a:r>
            <a:r>
              <a:rPr lang="en-US" sz="1781" kern="0" dirty="0">
                <a:latin typeface="Arimo" panose="020B0604020202020204" charset="0"/>
                <a:ea typeface="Arimo" panose="020B0604020202020204" charset="0"/>
                <a:cs typeface="Arimo" panose="020B0604020202020204" charset="0"/>
              </a:rPr>
              <a:t>, the requirement covers racial and ethnic harassment; for </a:t>
            </a:r>
            <a:r>
              <a:rPr lang="en-US" sz="1781" b="1" kern="0" dirty="0">
                <a:latin typeface="Arimo" panose="020B0604020202020204" charset="0"/>
                <a:ea typeface="Arimo" panose="020B0604020202020204" charset="0"/>
                <a:cs typeface="Arimo" panose="020B0604020202020204" charset="0"/>
              </a:rPr>
              <a:t>state</a:t>
            </a:r>
            <a:r>
              <a:rPr lang="en-US" sz="1781" kern="0" dirty="0">
                <a:latin typeface="Arimo" panose="020B0604020202020204" charset="0"/>
                <a:ea typeface="Arimo" panose="020B0604020202020204" charset="0"/>
                <a:cs typeface="Arimo" panose="020B0604020202020204" charset="0"/>
              </a:rPr>
              <a:t> and </a:t>
            </a:r>
            <a:r>
              <a:rPr lang="en-US" sz="1781" b="1" kern="0" dirty="0">
                <a:latin typeface="Arimo" panose="020B0604020202020204" charset="0"/>
                <a:ea typeface="Arimo" panose="020B0604020202020204" charset="0"/>
                <a:cs typeface="Arimo" panose="020B0604020202020204" charset="0"/>
              </a:rPr>
              <a:t>private for-profit institutions</a:t>
            </a:r>
            <a:r>
              <a:rPr lang="en-US" sz="1781" kern="0" dirty="0">
                <a:latin typeface="Arimo" panose="020B0604020202020204" charset="0"/>
                <a:ea typeface="Arimo" panose="020B0604020202020204" charset="0"/>
                <a:cs typeface="Arimo" panose="020B0604020202020204" charset="0"/>
              </a:rPr>
              <a:t>, it includes religious harassment as well (</a:t>
            </a:r>
            <a:r>
              <a:rPr lang="en-US" sz="1781" u="sng" kern="0" dirty="0">
                <a:latin typeface="Arimo" panose="020B0604020202020204" charset="0"/>
                <a:ea typeface="Arimo" panose="020B0604020202020204" charset="0"/>
                <a:cs typeface="Arimo" panose="020B0604020202020204" charset="0"/>
                <a:hlinkClick r:id="rId3" tooltip="Webinar Are you ready for the CAMPUS Act?"/>
              </a:rPr>
              <a:t>uc.edu</a:t>
            </a:r>
            <a:r>
              <a:rPr lang="en-US" sz="1781" kern="0" dirty="0">
                <a:latin typeface="Arimo" panose="020B0604020202020204" charset="0"/>
                <a:ea typeface="Arimo" panose="020B0604020202020204" charset="0"/>
                <a:cs typeface="Arimo" panose="020B0604020202020204" charset="0"/>
              </a:rPr>
              <a:t>, </a:t>
            </a:r>
            <a:r>
              <a:rPr lang="en-US" sz="1781" u="sng" kern="0" dirty="0">
                <a:latin typeface="Arimo" panose="020B0604020202020204" charset="0"/>
                <a:ea typeface="Arimo" panose="020B0604020202020204" charset="0"/>
                <a:cs typeface="Arimo" panose="020B0604020202020204" charset="0"/>
                <a:hlinkClick r:id="rId4" tooltip="Colleges, Act Now! New Ohio Law Contains Multiple ..."/>
              </a:rPr>
              <a:t>Steptoe &amp; Johnson PLLC</a:t>
            </a:r>
            <a:r>
              <a:rPr lang="en-US" sz="1781" kern="0" dirty="0">
                <a:latin typeface="Arimo" panose="020B0604020202020204" charset="0"/>
                <a:ea typeface="Arimo" panose="020B0604020202020204" charset="0"/>
                <a:cs typeface="Arimo" panose="020B0604020202020204" charset="0"/>
              </a:rPr>
              <a:t>).</a:t>
            </a:r>
          </a:p>
          <a:p>
            <a:r>
              <a:rPr lang="en-US" sz="1781" kern="0" dirty="0">
                <a:latin typeface="Arimo" panose="020B0604020202020204" charset="0"/>
                <a:ea typeface="Arimo" panose="020B0604020202020204" charset="0"/>
                <a:cs typeface="Arimo" panose="020B0604020202020204" charset="0"/>
              </a:rPr>
              <a:t>We have does this in our university policies.</a:t>
            </a:r>
            <a:endParaRPr lang="en-US" sz="1781" kern="100" dirty="0">
              <a:latin typeface="Arimo" panose="020B0604020202020204" charset="0"/>
              <a:ea typeface="Arimo" panose="020B0604020202020204" charset="0"/>
              <a:cs typeface="Arimo" panose="020B0604020202020204" charset="0"/>
            </a:endParaRPr>
          </a:p>
          <a:p>
            <a:endParaRPr lang="en-US" sz="1781" dirty="0"/>
          </a:p>
        </p:txBody>
      </p:sp>
    </p:spTree>
    <p:extLst>
      <p:ext uri="{BB962C8B-B14F-4D97-AF65-F5344CB8AC3E}">
        <p14:creationId xmlns:p14="http://schemas.microsoft.com/office/powerpoint/2010/main" val="159645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F8A1-2BAD-C61D-50D1-23CB38D567B2}"/>
              </a:ext>
            </a:extLst>
          </p:cNvPr>
          <p:cNvSpPr>
            <a:spLocks noGrp="1"/>
          </p:cNvSpPr>
          <p:nvPr>
            <p:ph type="title"/>
          </p:nvPr>
        </p:nvSpPr>
        <p:spPr>
          <a:xfrm>
            <a:off x="1953369" y="238539"/>
            <a:ext cx="8263890" cy="1434415"/>
          </a:xfrm>
        </p:spPr>
        <p:txBody>
          <a:bodyPr anchor="b">
            <a:normAutofit/>
          </a:bodyPr>
          <a:lstStyle/>
          <a:p>
            <a:pPr>
              <a:lnSpc>
                <a:spcPct val="90000"/>
              </a:lnSpc>
            </a:pPr>
            <a:r>
              <a:rPr lang="en-US" sz="3656" b="1" dirty="0">
                <a:latin typeface="din-2014"/>
              </a:rPr>
              <a:t>Pregnancy Accommodations and Related Conditions for Students and Employee</a:t>
            </a:r>
            <a:endParaRPr lang="en-US" sz="3656" dirty="0"/>
          </a:p>
        </p:txBody>
      </p:sp>
      <p:sp>
        <p:nvSpPr>
          <p:cNvPr id="3" name="Content Placeholder 2">
            <a:extLst>
              <a:ext uri="{FF2B5EF4-FFF2-40B4-BE49-F238E27FC236}">
                <a16:creationId xmlns:a16="http://schemas.microsoft.com/office/drawing/2014/main" id="{3CA4EC25-B5CF-ECF4-BDFC-F38B2084104C}"/>
              </a:ext>
            </a:extLst>
          </p:cNvPr>
          <p:cNvSpPr>
            <a:spLocks noGrp="1"/>
          </p:cNvSpPr>
          <p:nvPr>
            <p:ph idx="1"/>
          </p:nvPr>
        </p:nvSpPr>
        <p:spPr>
          <a:xfrm>
            <a:off x="1953370" y="2071315"/>
            <a:ext cx="5035164" cy="4119173"/>
          </a:xfrm>
        </p:spPr>
        <p:txBody>
          <a:bodyPr anchor="t">
            <a:normAutofit lnSpcReduction="10000"/>
          </a:bodyPr>
          <a:lstStyle/>
          <a:p>
            <a:pPr>
              <a:lnSpc>
                <a:spcPct val="90000"/>
              </a:lnSpc>
            </a:pPr>
            <a:r>
              <a:rPr lang="en-US" sz="1500"/>
              <a:t>MVNU, through the Office of Ethics, supports pregnant students, faculty, and staff to ensure academic and work success during pregnancy, recovery, newborn care, and nursing.</a:t>
            </a:r>
          </a:p>
          <a:p>
            <a:pPr>
              <a:lnSpc>
                <a:spcPct val="90000"/>
              </a:lnSpc>
            </a:pPr>
            <a:r>
              <a:rPr lang="en-US" sz="1500" b="1"/>
              <a:t>Title IX Protections</a:t>
            </a:r>
            <a:endParaRPr lang="en-US" sz="1500"/>
          </a:p>
          <a:p>
            <a:pPr lvl="1">
              <a:lnSpc>
                <a:spcPct val="90000"/>
              </a:lnSpc>
              <a:buFont typeface="Arial" panose="020B0604020202020204" pitchFamily="34" charset="0"/>
              <a:buChar char="•"/>
            </a:pPr>
            <a:r>
              <a:rPr lang="en-US" sz="1500"/>
              <a:t>Protects against harassment or discrimination due to pregnancy or related conditions.</a:t>
            </a:r>
          </a:p>
          <a:p>
            <a:pPr lvl="1">
              <a:lnSpc>
                <a:spcPct val="90000"/>
              </a:lnSpc>
              <a:buFont typeface="Arial" panose="020B0604020202020204" pitchFamily="34" charset="0"/>
              <a:buChar char="•"/>
            </a:pPr>
            <a:r>
              <a:rPr lang="en-US" sz="1500"/>
              <a:t>Faculty and coaches must provide equal access to coursework, participation, and grading.</a:t>
            </a:r>
          </a:p>
          <a:p>
            <a:pPr lvl="1">
              <a:lnSpc>
                <a:spcPct val="90000"/>
              </a:lnSpc>
              <a:buFont typeface="Arial" panose="020B0604020202020204" pitchFamily="34" charset="0"/>
              <a:buChar char="•"/>
            </a:pPr>
            <a:r>
              <a:rPr lang="en-US" sz="1500"/>
              <a:t>Students must be allowed to make up work or regain participation credit missed due to pregnancy or childbirth.</a:t>
            </a:r>
          </a:p>
          <a:p>
            <a:pPr>
              <a:lnSpc>
                <a:spcPct val="90000"/>
              </a:lnSpc>
            </a:pPr>
            <a:r>
              <a:rPr lang="en-US" sz="1500" b="1"/>
              <a:t>Lactation Rooms</a:t>
            </a:r>
          </a:p>
          <a:p>
            <a:pPr marL="0" indent="0">
              <a:buNone/>
            </a:pPr>
            <a:r>
              <a:rPr lang="en-US" sz="1500" b="1"/>
              <a:t>	</a:t>
            </a:r>
            <a:br>
              <a:rPr lang="en-US" sz="1500"/>
            </a:br>
            <a:r>
              <a:rPr lang="en-US" sz="1500"/>
              <a:t>Private spaces are available across campus:</a:t>
            </a:r>
          </a:p>
          <a:p>
            <a:pPr>
              <a:lnSpc>
                <a:spcPct val="90000"/>
              </a:lnSpc>
              <a:buFont typeface="Arial" panose="020B0604020202020204" pitchFamily="34" charset="0"/>
              <a:buChar char="•"/>
            </a:pPr>
            <a:r>
              <a:rPr lang="en-US" sz="1500"/>
              <a:t>Jetter 140C</a:t>
            </a:r>
          </a:p>
          <a:p>
            <a:pPr>
              <a:lnSpc>
                <a:spcPct val="90000"/>
              </a:lnSpc>
              <a:buFont typeface="Arial" panose="020B0604020202020204" pitchFamily="34" charset="0"/>
              <a:buChar char="•"/>
            </a:pPr>
            <a:r>
              <a:rPr lang="en-US" sz="1500"/>
              <a:t>Hunter 225 (MVNU ID required)</a:t>
            </a:r>
          </a:p>
          <a:p>
            <a:pPr>
              <a:lnSpc>
                <a:spcPct val="90000"/>
              </a:lnSpc>
            </a:pPr>
            <a:endParaRPr lang="en-US" sz="1500"/>
          </a:p>
        </p:txBody>
      </p:sp>
      <p:pic>
        <p:nvPicPr>
          <p:cNvPr id="4" name="Picture 3">
            <a:extLst>
              <a:ext uri="{FF2B5EF4-FFF2-40B4-BE49-F238E27FC236}">
                <a16:creationId xmlns:a16="http://schemas.microsoft.com/office/drawing/2014/main" id="{0FBCE63F-1A59-0496-B59B-329721CA41EF}"/>
              </a:ext>
            </a:extLst>
          </p:cNvPr>
          <p:cNvPicPr>
            <a:picLocks noChangeAspect="1"/>
          </p:cNvPicPr>
          <p:nvPr/>
        </p:nvPicPr>
        <p:blipFill>
          <a:blip r:embed="rId2"/>
          <a:srcRect l="33438" r="18401" b="2"/>
          <a:stretch>
            <a:fillRect/>
          </a:stretch>
        </p:blipFill>
        <p:spPr>
          <a:xfrm>
            <a:off x="7280744" y="2093976"/>
            <a:ext cx="2955798" cy="4096512"/>
          </a:xfrm>
          <a:prstGeom prst="rect">
            <a:avLst/>
          </a:prstGeom>
        </p:spPr>
      </p:pic>
    </p:spTree>
    <p:extLst>
      <p:ext uri="{BB962C8B-B14F-4D97-AF65-F5344CB8AC3E}">
        <p14:creationId xmlns:p14="http://schemas.microsoft.com/office/powerpoint/2010/main" val="330478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132" y="381114"/>
            <a:ext cx="6853503" cy="656270"/>
          </a:xfrm>
          <a:prstGeom prst="rect">
            <a:avLst/>
          </a:prstGeom>
        </p:spPr>
        <p:txBody>
          <a:bodyPr lIns="0" tIns="0" rIns="0" bIns="0" rtlCol="0" anchor="t">
            <a:spAutoFit/>
          </a:bodyPr>
          <a:lstStyle/>
          <a:p>
            <a:pPr algn="ctr">
              <a:lnSpc>
                <a:spcPts val="5643"/>
              </a:lnSpc>
            </a:pPr>
            <a:r>
              <a:rPr lang="en-US" sz="4030" b="1">
                <a:solidFill>
                  <a:srgbClr val="004B85"/>
                </a:solidFill>
                <a:latin typeface="Arimo Bold"/>
                <a:ea typeface="Arimo Bold"/>
                <a:cs typeface="Arimo Bold"/>
                <a:sym typeface="Arimo Bold"/>
              </a:rPr>
              <a:t>Objectives </a:t>
            </a:r>
          </a:p>
        </p:txBody>
      </p:sp>
      <p:sp>
        <p:nvSpPr>
          <p:cNvPr id="3" name="TextBox 3"/>
          <p:cNvSpPr txBox="1"/>
          <p:nvPr/>
        </p:nvSpPr>
        <p:spPr>
          <a:xfrm>
            <a:off x="1787272" y="1801779"/>
            <a:ext cx="8880728" cy="2501775"/>
          </a:xfrm>
          <a:prstGeom prst="rect">
            <a:avLst/>
          </a:prstGeom>
        </p:spPr>
        <p:txBody>
          <a:bodyPr lIns="0" tIns="0" rIns="0" bIns="0" rtlCol="0" anchor="t">
            <a:spAutoFit/>
          </a:bodyPr>
          <a:lstStyle/>
          <a:p>
            <a:pPr marL="506007" lvl="1" indent="-253004">
              <a:lnSpc>
                <a:spcPts val="3280"/>
              </a:lnSpc>
              <a:buFont typeface="Arial"/>
              <a:buChar char="•"/>
            </a:pPr>
            <a:r>
              <a:rPr lang="en-US" sz="2343" dirty="0">
                <a:solidFill>
                  <a:srgbClr val="004B85"/>
                </a:solidFill>
                <a:latin typeface="Arimo"/>
                <a:ea typeface="Arimo"/>
                <a:cs typeface="Arimo"/>
                <a:sym typeface="Arimo"/>
              </a:rPr>
              <a:t>What is Title IX?</a:t>
            </a:r>
          </a:p>
          <a:p>
            <a:pPr marL="506007" lvl="1" indent="-253004">
              <a:lnSpc>
                <a:spcPts val="3280"/>
              </a:lnSpc>
              <a:buFont typeface="Arial"/>
              <a:buChar char="•"/>
            </a:pPr>
            <a:r>
              <a:rPr lang="en-US" sz="2343" dirty="0">
                <a:solidFill>
                  <a:srgbClr val="004B85"/>
                </a:solidFill>
                <a:latin typeface="Arimo"/>
                <a:ea typeface="Arimo"/>
                <a:cs typeface="Arimo"/>
                <a:sym typeface="Arimo"/>
              </a:rPr>
              <a:t>What is sexual harassment, gender-based harassment, sexual violence, dating/intimate partner violence, and stalking?</a:t>
            </a:r>
          </a:p>
          <a:p>
            <a:pPr marL="506007" lvl="1" indent="-253004">
              <a:lnSpc>
                <a:spcPts val="3280"/>
              </a:lnSpc>
              <a:buFont typeface="Arial"/>
              <a:buChar char="•"/>
            </a:pPr>
            <a:r>
              <a:rPr lang="en-US" sz="2343" dirty="0">
                <a:solidFill>
                  <a:srgbClr val="004B85"/>
                </a:solidFill>
                <a:latin typeface="Arimo"/>
                <a:ea typeface="Arimo"/>
                <a:cs typeface="Arimo"/>
                <a:sym typeface="Arimo"/>
              </a:rPr>
              <a:t>MVNU Policies </a:t>
            </a:r>
          </a:p>
          <a:p>
            <a:pPr marL="506007" lvl="1" indent="-253004">
              <a:lnSpc>
                <a:spcPts val="3280"/>
              </a:lnSpc>
              <a:buFont typeface="Arial"/>
              <a:buChar char="•"/>
            </a:pPr>
            <a:r>
              <a:rPr lang="en-US" sz="2343" dirty="0">
                <a:solidFill>
                  <a:srgbClr val="004B85"/>
                </a:solidFill>
                <a:latin typeface="Arimo"/>
                <a:ea typeface="Arimo"/>
                <a:cs typeface="Arimo"/>
                <a:sym typeface="Arimo"/>
              </a:rPr>
              <a:t>Mandatory Reporting </a:t>
            </a:r>
          </a:p>
          <a:p>
            <a:pPr marL="506007" lvl="1" indent="-253004">
              <a:lnSpc>
                <a:spcPts val="3280"/>
              </a:lnSpc>
              <a:buFont typeface="Arial"/>
              <a:buChar char="•"/>
            </a:pPr>
            <a:r>
              <a:rPr lang="en-US" sz="2343" dirty="0">
                <a:solidFill>
                  <a:srgbClr val="004B85"/>
                </a:solidFill>
                <a:latin typeface="Arimo"/>
                <a:ea typeface="Arimo"/>
                <a:cs typeface="Arimo"/>
                <a:sym typeface="Arimo"/>
              </a:rPr>
              <a:t>How to Report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66472" y="281583"/>
            <a:ext cx="6853503" cy="656270"/>
          </a:xfrm>
          <a:prstGeom prst="rect">
            <a:avLst/>
          </a:prstGeom>
        </p:spPr>
        <p:txBody>
          <a:bodyPr lIns="0" tIns="0" rIns="0" bIns="0" rtlCol="0" anchor="t">
            <a:spAutoFit/>
          </a:bodyPr>
          <a:lstStyle/>
          <a:p>
            <a:pPr algn="ctr">
              <a:lnSpc>
                <a:spcPts val="5643"/>
              </a:lnSpc>
            </a:pPr>
            <a:r>
              <a:rPr lang="en-US" sz="4030" b="1">
                <a:solidFill>
                  <a:srgbClr val="004B85"/>
                </a:solidFill>
                <a:latin typeface="Arimo Bold"/>
                <a:ea typeface="Arimo Bold"/>
                <a:cs typeface="Arimo Bold"/>
                <a:sym typeface="Arimo Bold"/>
              </a:rPr>
              <a:t>TITLE IX TERMINOLOGY</a:t>
            </a:r>
          </a:p>
        </p:txBody>
      </p:sp>
      <p:sp>
        <p:nvSpPr>
          <p:cNvPr id="3" name="TextBox 3"/>
          <p:cNvSpPr txBox="1"/>
          <p:nvPr/>
        </p:nvSpPr>
        <p:spPr>
          <a:xfrm>
            <a:off x="1787272" y="1277161"/>
            <a:ext cx="8617458" cy="4898842"/>
          </a:xfrm>
          <a:prstGeom prst="rect">
            <a:avLst/>
          </a:prstGeom>
        </p:spPr>
        <p:txBody>
          <a:bodyPr lIns="0" tIns="0" rIns="0" bIns="0" rtlCol="0" anchor="t">
            <a:spAutoFit/>
          </a:bodyPr>
          <a:lstStyle/>
          <a:p>
            <a:pPr marL="546488" lvl="1" indent="-273244">
              <a:lnSpc>
                <a:spcPts val="3543"/>
              </a:lnSpc>
              <a:buFont typeface="Arial"/>
              <a:buChar char="•"/>
            </a:pPr>
            <a:r>
              <a:rPr lang="en-US" sz="2530" b="1" dirty="0">
                <a:solidFill>
                  <a:srgbClr val="004B85"/>
                </a:solidFill>
                <a:latin typeface="Arimo Bold"/>
                <a:ea typeface="Arimo Bold"/>
                <a:cs typeface="Arimo Bold"/>
                <a:sym typeface="Arimo Bold"/>
              </a:rPr>
              <a:t>Complainant:</a:t>
            </a:r>
            <a:r>
              <a:rPr lang="en-US" sz="2530" dirty="0">
                <a:solidFill>
                  <a:srgbClr val="004B85"/>
                </a:solidFill>
                <a:latin typeface="Arimo"/>
                <a:ea typeface="Arimo"/>
                <a:cs typeface="Arimo"/>
                <a:sym typeface="Arimo"/>
              </a:rPr>
              <a:t> Alleged victim of sexual harassment, regardless of whether a formal complaint has been made</a:t>
            </a:r>
          </a:p>
          <a:p>
            <a:pPr marL="546488" lvl="1" indent="-273244">
              <a:lnSpc>
                <a:spcPts val="3543"/>
              </a:lnSpc>
              <a:buFont typeface="Arial"/>
              <a:buChar char="•"/>
            </a:pPr>
            <a:r>
              <a:rPr lang="en-US" sz="2530" b="1" dirty="0">
                <a:solidFill>
                  <a:srgbClr val="004B85"/>
                </a:solidFill>
                <a:latin typeface="Arimo"/>
                <a:ea typeface="Arimo"/>
                <a:cs typeface="Arimo"/>
                <a:sym typeface="Arimo"/>
              </a:rPr>
              <a:t>Respondent</a:t>
            </a:r>
            <a:r>
              <a:rPr lang="en-US" sz="2530" dirty="0">
                <a:solidFill>
                  <a:srgbClr val="004B85"/>
                </a:solidFill>
                <a:latin typeface="Arimo"/>
                <a:ea typeface="Arimo"/>
                <a:cs typeface="Arimo"/>
                <a:sym typeface="Arimo"/>
              </a:rPr>
              <a:t>: Alleged perpetrator of sexual harassment, regardless of whether a formal complaint has been made</a:t>
            </a:r>
          </a:p>
          <a:p>
            <a:pPr marL="546488" lvl="1" indent="-273244">
              <a:lnSpc>
                <a:spcPts val="3543"/>
              </a:lnSpc>
              <a:buFont typeface="Arial"/>
              <a:buChar char="•"/>
            </a:pPr>
            <a:r>
              <a:rPr lang="en-US" sz="2530" b="1" dirty="0">
                <a:solidFill>
                  <a:srgbClr val="004B85"/>
                </a:solidFill>
                <a:latin typeface="Arimo Bold"/>
                <a:ea typeface="Arimo Bold"/>
                <a:cs typeface="Arimo Bold"/>
                <a:sym typeface="Arimo Bold"/>
              </a:rPr>
              <a:t>Decision-maker or hearing officer:</a:t>
            </a:r>
            <a:r>
              <a:rPr lang="en-US" sz="2530" dirty="0">
                <a:solidFill>
                  <a:srgbClr val="004B85"/>
                </a:solidFill>
                <a:latin typeface="Arimo"/>
                <a:ea typeface="Arimo"/>
                <a:cs typeface="Arimo"/>
                <a:sym typeface="Arimo"/>
              </a:rPr>
              <a:t> Official presiding over Title IX hearings and making responsibility determinations</a:t>
            </a:r>
          </a:p>
          <a:p>
            <a:pPr marL="546488" lvl="1" indent="-273244">
              <a:lnSpc>
                <a:spcPts val="3543"/>
              </a:lnSpc>
              <a:buFont typeface="Arial"/>
              <a:buChar char="•"/>
            </a:pPr>
            <a:r>
              <a:rPr lang="en-US" sz="2530" b="1" dirty="0">
                <a:solidFill>
                  <a:srgbClr val="004B85"/>
                </a:solidFill>
                <a:latin typeface="Arimo Bold"/>
                <a:ea typeface="Arimo Bold"/>
                <a:cs typeface="Arimo Bold"/>
                <a:sym typeface="Arimo Bold"/>
              </a:rPr>
              <a:t>Appeal officer:</a:t>
            </a:r>
            <a:r>
              <a:rPr lang="en-US" sz="2530" dirty="0">
                <a:solidFill>
                  <a:srgbClr val="004B85"/>
                </a:solidFill>
                <a:latin typeface="Arimo"/>
                <a:ea typeface="Arimo"/>
                <a:cs typeface="Arimo"/>
                <a:sym typeface="Arimo"/>
              </a:rPr>
              <a:t> Decision-maker handling an appeal</a:t>
            </a:r>
          </a:p>
          <a:p>
            <a:pPr>
              <a:lnSpc>
                <a:spcPts val="3543"/>
              </a:lnSpc>
              <a:spcBef>
                <a:spcPct val="0"/>
              </a:spcBef>
            </a:pPr>
            <a:endParaRPr lang="en-US" sz="2530" dirty="0">
              <a:solidFill>
                <a:srgbClr val="004B85"/>
              </a:solidFill>
              <a:latin typeface="Arimo"/>
              <a:ea typeface="Arimo"/>
              <a:cs typeface="Arimo"/>
              <a:sym typeface="Arim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66472" y="281583"/>
            <a:ext cx="6853503" cy="656270"/>
          </a:xfrm>
          <a:prstGeom prst="rect">
            <a:avLst/>
          </a:prstGeom>
        </p:spPr>
        <p:txBody>
          <a:bodyPr lIns="0" tIns="0" rIns="0" bIns="0" rtlCol="0" anchor="t">
            <a:spAutoFit/>
          </a:bodyPr>
          <a:lstStyle/>
          <a:p>
            <a:pPr algn="ctr">
              <a:lnSpc>
                <a:spcPts val="5643"/>
              </a:lnSpc>
            </a:pPr>
            <a:r>
              <a:rPr lang="en-US" sz="4030" b="1">
                <a:solidFill>
                  <a:srgbClr val="004B85"/>
                </a:solidFill>
                <a:latin typeface="Arimo Bold"/>
                <a:ea typeface="Arimo Bold"/>
                <a:cs typeface="Arimo Bold"/>
                <a:sym typeface="Arimo Bold"/>
              </a:rPr>
              <a:t>TITLE IX TERMINOLOGY</a:t>
            </a:r>
          </a:p>
        </p:txBody>
      </p:sp>
      <p:sp>
        <p:nvSpPr>
          <p:cNvPr id="3" name="TextBox 3"/>
          <p:cNvSpPr txBox="1"/>
          <p:nvPr/>
        </p:nvSpPr>
        <p:spPr>
          <a:xfrm>
            <a:off x="1787272" y="1295019"/>
            <a:ext cx="8617458" cy="5248873"/>
          </a:xfrm>
          <a:prstGeom prst="rect">
            <a:avLst/>
          </a:prstGeom>
        </p:spPr>
        <p:txBody>
          <a:bodyPr lIns="0" tIns="0" rIns="0" bIns="0" rtlCol="0" anchor="t">
            <a:spAutoFit/>
          </a:bodyPr>
          <a:lstStyle/>
          <a:p>
            <a:pPr marL="384567" lvl="1" indent="-192283">
              <a:lnSpc>
                <a:spcPts val="2493"/>
              </a:lnSpc>
              <a:buFont typeface="Arial"/>
              <a:buChar char="•"/>
            </a:pPr>
            <a:r>
              <a:rPr lang="en-US" sz="1780" b="1">
                <a:solidFill>
                  <a:srgbClr val="004B85"/>
                </a:solidFill>
                <a:latin typeface="Arimo Bold"/>
                <a:ea typeface="Arimo Bold"/>
                <a:cs typeface="Arimo Bold"/>
                <a:sym typeface="Arimo Bold"/>
              </a:rPr>
              <a:t>Actual knowledge:</a:t>
            </a:r>
            <a:r>
              <a:rPr lang="en-US" sz="1780">
                <a:solidFill>
                  <a:srgbClr val="004B85"/>
                </a:solidFill>
                <a:latin typeface="Arimo"/>
                <a:ea typeface="Arimo"/>
                <a:cs typeface="Arimo"/>
                <a:sym typeface="Arimo"/>
              </a:rPr>
              <a:t> Notice or allegations of sexual harassment to either the Title IX coordinator or to any official with authority to institute corrective measures on your institution’s behalf; higher education institutions that have designated certain employees as “responsible employees” and required them to report harassment to the Title IX coordinator may continue this practice, but all training should make clear that under the regulations, only notice to the Title IX coordinator or an official with the necessary “corrective” authority constitutes actual knowledge of the institution for Title IX purposes</a:t>
            </a:r>
          </a:p>
          <a:p>
            <a:pPr marL="384567" lvl="1" indent="-192283">
              <a:lnSpc>
                <a:spcPts val="2493"/>
              </a:lnSpc>
              <a:buFont typeface="Arial"/>
              <a:buChar char="•"/>
            </a:pPr>
            <a:r>
              <a:rPr lang="en-US" sz="1780" b="1">
                <a:solidFill>
                  <a:srgbClr val="004B85"/>
                </a:solidFill>
                <a:latin typeface="Arimo Bold"/>
                <a:ea typeface="Arimo Bold"/>
                <a:cs typeface="Arimo Bold"/>
                <a:sym typeface="Arimo Bold"/>
              </a:rPr>
              <a:t>Against a person in the United States:</a:t>
            </a:r>
            <a:r>
              <a:rPr lang="en-US" sz="1780">
                <a:solidFill>
                  <a:srgbClr val="004B85"/>
                </a:solidFill>
                <a:latin typeface="Arimo"/>
                <a:ea typeface="Arimo"/>
                <a:cs typeface="Arimo"/>
                <a:sym typeface="Arimo"/>
              </a:rPr>
              <a:t> A person must be physically located in the United States when alleged harassment occurs to be protected under Title IX, even if that person is participating in an activity officially sponsored by their institution, such as a study abroad program; this provision is based on the language of the Title IX statute (“No person in the United States shall, on the basis of sex” be excluded from or denied the benefit of educational opportunities)</a:t>
            </a:r>
          </a:p>
          <a:p>
            <a:pPr>
              <a:lnSpc>
                <a:spcPts val="2887"/>
              </a:lnSpc>
            </a:pPr>
            <a:endParaRPr lang="en-US" sz="1780">
              <a:solidFill>
                <a:srgbClr val="004B85"/>
              </a:solidFill>
              <a:latin typeface="Arimo"/>
              <a:ea typeface="Arimo"/>
              <a:cs typeface="Arimo"/>
              <a:sym typeface="Arimo"/>
            </a:endParaRPr>
          </a:p>
          <a:p>
            <a:pPr>
              <a:lnSpc>
                <a:spcPts val="3543"/>
              </a:lnSpc>
              <a:spcBef>
                <a:spcPct val="0"/>
              </a:spcBef>
            </a:pPr>
            <a:endParaRPr lang="en-US" sz="1780">
              <a:solidFill>
                <a:srgbClr val="004B85"/>
              </a:solidFill>
              <a:latin typeface="Arimo"/>
              <a:ea typeface="Arimo"/>
              <a:cs typeface="Arimo"/>
              <a:sym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72640" y="1170430"/>
            <a:ext cx="3656929" cy="5138923"/>
          </a:xfrm>
          <a:prstGeom prst="rect">
            <a:avLst/>
          </a:prstGeom>
        </p:spPr>
        <p:txBody>
          <a:bodyPr vert="horz" lIns="85725" tIns="42863" rIns="85725" bIns="42863" rtlCol="0" anchor="ctr">
            <a:normAutofit/>
          </a:bodyPr>
          <a:lstStyle/>
          <a:p>
            <a:pPr>
              <a:lnSpc>
                <a:spcPct val="90000"/>
              </a:lnSpc>
              <a:spcBef>
                <a:spcPct val="0"/>
              </a:spcBef>
              <a:spcAft>
                <a:spcPts val="563"/>
              </a:spcAft>
            </a:pPr>
            <a:r>
              <a:rPr lang="en-US" sz="4688" b="1">
                <a:solidFill>
                  <a:schemeClr val="tx2"/>
                </a:solidFill>
                <a:latin typeface="+mj-lt"/>
                <a:ea typeface="+mj-ea"/>
                <a:cs typeface="+mj-cs"/>
                <a:sym typeface="Arimo Bold"/>
              </a:rPr>
              <a:t>Definition of Sexual Harassment</a:t>
            </a:r>
          </a:p>
          <a:p>
            <a:pPr>
              <a:lnSpc>
                <a:spcPct val="90000"/>
              </a:lnSpc>
              <a:spcBef>
                <a:spcPct val="0"/>
              </a:spcBef>
              <a:spcAft>
                <a:spcPts val="563"/>
              </a:spcAft>
            </a:pPr>
            <a:endParaRPr lang="en-US" sz="4688" b="1">
              <a:solidFill>
                <a:schemeClr val="tx2"/>
              </a:solidFill>
              <a:latin typeface="+mj-lt"/>
              <a:ea typeface="+mj-ea"/>
              <a:cs typeface="+mj-cs"/>
              <a:sym typeface="Arimo Bold"/>
            </a:endParaRPr>
          </a:p>
        </p:txBody>
      </p:sp>
      <p:sp>
        <p:nvSpPr>
          <p:cNvPr id="3" name="TextBox 3"/>
          <p:cNvSpPr txBox="1"/>
          <p:nvPr/>
        </p:nvSpPr>
        <p:spPr>
          <a:xfrm>
            <a:off x="6440580" y="1170432"/>
            <a:ext cx="3751641" cy="5138920"/>
          </a:xfrm>
          <a:prstGeom prst="rect">
            <a:avLst/>
          </a:prstGeom>
        </p:spPr>
        <p:txBody>
          <a:bodyPr vert="horz" lIns="85725" tIns="42863" rIns="85725" bIns="42863" rtlCol="0" anchor="ctr">
            <a:normAutofit/>
          </a:bodyPr>
          <a:lstStyle/>
          <a:p>
            <a:pPr>
              <a:lnSpc>
                <a:spcPct val="90000"/>
              </a:lnSpc>
              <a:spcBef>
                <a:spcPct val="0"/>
              </a:spcBef>
              <a:spcAft>
                <a:spcPts val="563"/>
              </a:spcAft>
            </a:pPr>
            <a:r>
              <a:rPr lang="en-US" sz="1594" b="1" dirty="0">
                <a:solidFill>
                  <a:schemeClr val="tx2"/>
                </a:solidFill>
                <a:sym typeface="Arimo Bold"/>
              </a:rPr>
              <a:t>Sexual harassment</a:t>
            </a:r>
            <a:r>
              <a:rPr lang="en-US" sz="1594" dirty="0">
                <a:solidFill>
                  <a:schemeClr val="tx2"/>
                </a:solidFill>
                <a:sym typeface="Arimo"/>
              </a:rPr>
              <a:t> is conduct on the basis of sex that is any of the following:</a:t>
            </a:r>
          </a:p>
          <a:p>
            <a:pPr indent="-214313">
              <a:lnSpc>
                <a:spcPct val="90000"/>
              </a:lnSpc>
              <a:spcBef>
                <a:spcPct val="0"/>
              </a:spcBef>
              <a:spcAft>
                <a:spcPts val="563"/>
              </a:spcAft>
              <a:buFont typeface="Arial" panose="020B0604020202020204" pitchFamily="34" charset="0"/>
              <a:buChar char="•"/>
            </a:pPr>
            <a:endParaRPr lang="en-US" sz="1594" dirty="0">
              <a:solidFill>
                <a:schemeClr val="tx2"/>
              </a:solidFill>
              <a:sym typeface="Arimo"/>
            </a:endParaRPr>
          </a:p>
          <a:p>
            <a:pPr marL="384567" lvl="1" indent="-214313">
              <a:lnSpc>
                <a:spcPct val="90000"/>
              </a:lnSpc>
              <a:spcAft>
                <a:spcPts val="563"/>
              </a:spcAft>
              <a:buFont typeface="Arial" panose="020B0604020202020204" pitchFamily="34" charset="0"/>
              <a:buChar char="•"/>
            </a:pPr>
            <a:r>
              <a:rPr lang="en-US" sz="1594" dirty="0">
                <a:solidFill>
                  <a:schemeClr val="tx2"/>
                </a:solidFill>
                <a:sym typeface="Arimo"/>
              </a:rPr>
              <a:t>Quid pro quo harassment (an employee of the institution conditioning educational benefits on participation in unwelcome sexual conduct)</a:t>
            </a:r>
          </a:p>
          <a:p>
            <a:pPr marL="384567" lvl="1" indent="-214313">
              <a:lnSpc>
                <a:spcPct val="90000"/>
              </a:lnSpc>
              <a:spcAft>
                <a:spcPts val="563"/>
              </a:spcAft>
              <a:buFont typeface="Arial" panose="020B0604020202020204" pitchFamily="34" charset="0"/>
              <a:buChar char="•"/>
            </a:pPr>
            <a:r>
              <a:rPr lang="en-US" sz="1594" dirty="0">
                <a:solidFill>
                  <a:schemeClr val="tx2"/>
                </a:solidFill>
                <a:sym typeface="Arimo"/>
              </a:rPr>
              <a:t>Hostile environment sexual harassment (unwelcome conduct that a reasonable person would determine is so severe, pervasive, and objectively offensive that it effectively denies a person equal access to the institution’s education program or activity)</a:t>
            </a:r>
          </a:p>
          <a:p>
            <a:pPr marL="384567" lvl="1" indent="-214313">
              <a:lnSpc>
                <a:spcPct val="90000"/>
              </a:lnSpc>
              <a:spcAft>
                <a:spcPts val="563"/>
              </a:spcAft>
              <a:buFont typeface="Arial" panose="020B0604020202020204" pitchFamily="34" charset="0"/>
              <a:buChar char="•"/>
            </a:pPr>
            <a:r>
              <a:rPr lang="en-US" sz="1594" dirty="0">
                <a:solidFill>
                  <a:schemeClr val="tx2"/>
                </a:solidFill>
                <a:sym typeface="Arimo"/>
              </a:rPr>
              <a:t>Sexual assault, dating violence, domestic violence, or stalking, defined by the </a:t>
            </a:r>
            <a:r>
              <a:rPr lang="en-US" sz="1594" dirty="0" err="1">
                <a:solidFill>
                  <a:schemeClr val="tx2"/>
                </a:solidFill>
                <a:sym typeface="Arimo"/>
              </a:rPr>
              <a:t>Clery</a:t>
            </a:r>
            <a:r>
              <a:rPr lang="en-US" sz="1594" dirty="0">
                <a:solidFill>
                  <a:schemeClr val="tx2"/>
                </a:solidFill>
                <a:sym typeface="Arimo"/>
              </a:rPr>
              <a:t> Act (as amended by VAWA and its regulations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0" y="0"/>
            <a:ext cx="9144000" cy="68580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214" r="-6214"/>
            </a:stretch>
          </a:blipFill>
        </p:spPr>
        <p:txBody>
          <a:bodyPr/>
          <a:lstStyle/>
          <a:p>
            <a:endParaRPr lang="en-US" sz="1688"/>
          </a:p>
        </p:txBody>
      </p:sp>
      <p:sp>
        <p:nvSpPr>
          <p:cNvPr id="3" name="TextBox 3"/>
          <p:cNvSpPr txBox="1"/>
          <p:nvPr/>
        </p:nvSpPr>
        <p:spPr>
          <a:xfrm>
            <a:off x="1689131" y="191544"/>
            <a:ext cx="9164434" cy="584904"/>
          </a:xfrm>
          <a:prstGeom prst="rect">
            <a:avLst/>
          </a:prstGeom>
        </p:spPr>
        <p:txBody>
          <a:bodyPr lIns="0" tIns="0" rIns="0" bIns="0" rtlCol="0" anchor="t">
            <a:spAutoFit/>
          </a:bodyPr>
          <a:lstStyle/>
          <a:p>
            <a:pPr>
              <a:lnSpc>
                <a:spcPts val="4987"/>
              </a:lnSpc>
            </a:pPr>
            <a:r>
              <a:rPr lang="en-US" sz="3562" b="1">
                <a:solidFill>
                  <a:srgbClr val="004B85"/>
                </a:solidFill>
                <a:latin typeface="Arimo Bold"/>
                <a:ea typeface="Arimo Bold"/>
                <a:cs typeface="Arimo Bold"/>
                <a:sym typeface="Arimo Bold"/>
              </a:rPr>
              <a:t>SCOPE OF EDUCATIONAL PROGRAM</a:t>
            </a:r>
          </a:p>
        </p:txBody>
      </p:sp>
      <p:sp>
        <p:nvSpPr>
          <p:cNvPr id="4" name="TextBox 4"/>
          <p:cNvSpPr txBox="1"/>
          <p:nvPr/>
        </p:nvSpPr>
        <p:spPr>
          <a:xfrm>
            <a:off x="1792675" y="1293658"/>
            <a:ext cx="8433458" cy="4139595"/>
          </a:xfrm>
          <a:prstGeom prst="rect">
            <a:avLst/>
          </a:prstGeom>
        </p:spPr>
        <p:txBody>
          <a:bodyPr lIns="0" tIns="0" rIns="0" bIns="0" rtlCol="0" anchor="t">
            <a:spAutoFit/>
          </a:bodyPr>
          <a:lstStyle/>
          <a:p>
            <a:pPr>
              <a:lnSpc>
                <a:spcPts val="2493"/>
              </a:lnSpc>
            </a:pPr>
            <a:r>
              <a:rPr lang="en-US" sz="1780" b="1">
                <a:solidFill>
                  <a:srgbClr val="004B85"/>
                </a:solidFill>
                <a:latin typeface="Arimo Bold"/>
                <a:ea typeface="Arimo Bold"/>
                <a:cs typeface="Arimo Bold"/>
                <a:sym typeface="Arimo Bold"/>
              </a:rPr>
              <a:t>If you have actual knowledge of sexual harassment that occurred in your education program or activity against a person in the United States, then you must respond promptly in a manner that is not deliberately indifferent.</a:t>
            </a:r>
          </a:p>
          <a:p>
            <a:pPr>
              <a:lnSpc>
                <a:spcPts val="2493"/>
              </a:lnSpc>
            </a:pPr>
            <a:endParaRPr lang="en-US" sz="1780" b="1">
              <a:solidFill>
                <a:srgbClr val="004B85"/>
              </a:solidFill>
              <a:latin typeface="Arimo Bold"/>
              <a:ea typeface="Arimo Bold"/>
              <a:cs typeface="Arimo Bold"/>
              <a:sym typeface="Arimo Bold"/>
            </a:endParaRPr>
          </a:p>
          <a:p>
            <a:pPr>
              <a:lnSpc>
                <a:spcPts val="2493"/>
              </a:lnSpc>
            </a:pPr>
            <a:r>
              <a:rPr lang="en-US" sz="1780">
                <a:solidFill>
                  <a:srgbClr val="004B85"/>
                </a:solidFill>
                <a:latin typeface="Arimo"/>
                <a:ea typeface="Arimo"/>
                <a:cs typeface="Arimo"/>
                <a:sym typeface="Arimo"/>
              </a:rPr>
              <a:t>The scope of your institution’s education programs subject to Title IX includes all operations, including:</a:t>
            </a:r>
          </a:p>
          <a:p>
            <a:pPr marL="384567" lvl="1" indent="-192283">
              <a:lnSpc>
                <a:spcPts val="2493"/>
              </a:lnSpc>
              <a:buFont typeface="Arial"/>
              <a:buChar char="•"/>
            </a:pPr>
            <a:r>
              <a:rPr lang="en-US" sz="1780">
                <a:solidFill>
                  <a:srgbClr val="004B85"/>
                </a:solidFill>
                <a:latin typeface="Arimo"/>
                <a:ea typeface="Arimo"/>
                <a:cs typeface="Arimo"/>
                <a:sym typeface="Arimo"/>
              </a:rPr>
              <a:t>Locations, events, or circumstances over which your institution has substantial control over the respondent and the context in which the sexual harassment occurred</a:t>
            </a:r>
          </a:p>
          <a:p>
            <a:pPr marL="384567" lvl="1" indent="-192283">
              <a:lnSpc>
                <a:spcPts val="2493"/>
              </a:lnSpc>
              <a:buFont typeface="Arial"/>
              <a:buChar char="•"/>
            </a:pPr>
            <a:r>
              <a:rPr lang="en-US" sz="1780">
                <a:solidFill>
                  <a:srgbClr val="004B85"/>
                </a:solidFill>
                <a:latin typeface="Arimo"/>
                <a:ea typeface="Arimo"/>
                <a:cs typeface="Arimo"/>
                <a:sym typeface="Arimo"/>
              </a:rPr>
              <a:t>Any building a recognized student organization owns or controls, such as certain Greek organization houses</a:t>
            </a:r>
          </a:p>
          <a:p>
            <a:pPr>
              <a:lnSpc>
                <a:spcPts val="2493"/>
              </a:lnSpc>
            </a:pPr>
            <a:endParaRPr lang="en-US" sz="1780">
              <a:solidFill>
                <a:srgbClr val="004B85"/>
              </a:solidFill>
              <a:latin typeface="Arimo"/>
              <a:ea typeface="Arimo"/>
              <a:cs typeface="Arimo"/>
              <a:sym typeface="Arimo"/>
            </a:endParaRPr>
          </a:p>
          <a:p>
            <a:pPr>
              <a:lnSpc>
                <a:spcPts val="2493"/>
              </a:lnSpc>
            </a:pPr>
            <a:endParaRPr lang="en-US" sz="1780">
              <a:solidFill>
                <a:srgbClr val="004B85"/>
              </a:solidFill>
              <a:latin typeface="Arimo"/>
              <a:ea typeface="Arimo"/>
              <a:cs typeface="Arimo"/>
              <a:sym typeface="Arim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26557" y="762001"/>
            <a:ext cx="3398506" cy="1708244"/>
          </a:xfrm>
          <a:prstGeom prst="rect">
            <a:avLst/>
          </a:prstGeom>
        </p:spPr>
        <p:txBody>
          <a:bodyPr vert="horz" lIns="85725" tIns="42863" rIns="85725" bIns="42863" rtlCol="0" anchor="ctr">
            <a:normAutofit/>
          </a:bodyPr>
          <a:lstStyle/>
          <a:p>
            <a:pPr>
              <a:lnSpc>
                <a:spcPct val="90000"/>
              </a:lnSpc>
              <a:spcBef>
                <a:spcPct val="0"/>
              </a:spcBef>
              <a:spcAft>
                <a:spcPts val="563"/>
              </a:spcAft>
            </a:pPr>
            <a:r>
              <a:rPr lang="en-US" sz="3469" b="1" dirty="0">
                <a:latin typeface="+mj-lt"/>
                <a:ea typeface="+mj-ea"/>
                <a:cs typeface="+mj-cs"/>
                <a:sym typeface="Arimo Bold"/>
              </a:rPr>
              <a:t>ONLINE PROGRAMMING </a:t>
            </a:r>
          </a:p>
        </p:txBody>
      </p:sp>
      <p:pic>
        <p:nvPicPr>
          <p:cNvPr id="5" name="Picture 4" descr="Computer script on a screen">
            <a:extLst>
              <a:ext uri="{FF2B5EF4-FFF2-40B4-BE49-F238E27FC236}">
                <a16:creationId xmlns:a16="http://schemas.microsoft.com/office/drawing/2014/main" id="{D2A01F8B-5436-7011-CDF0-F6784F8A2016}"/>
              </a:ext>
            </a:extLst>
          </p:cNvPr>
          <p:cNvPicPr>
            <a:picLocks noChangeAspect="1"/>
          </p:cNvPicPr>
          <p:nvPr/>
        </p:nvPicPr>
        <p:blipFill>
          <a:blip r:embed="rId2"/>
          <a:srcRect l="7863" r="47637" b="1"/>
          <a:stretch>
            <a:fillRect/>
          </a:stretch>
        </p:blipFill>
        <p:spPr>
          <a:xfrm>
            <a:off x="1524019" y="-2"/>
            <a:ext cx="4571981" cy="6858002"/>
          </a:xfrm>
          <a:prstGeom prst="rect">
            <a:avLst/>
          </a:prstGeom>
        </p:spPr>
      </p:pic>
      <p:sp>
        <p:nvSpPr>
          <p:cNvPr id="3" name="TextBox 3"/>
          <p:cNvSpPr txBox="1"/>
          <p:nvPr/>
        </p:nvSpPr>
        <p:spPr>
          <a:xfrm>
            <a:off x="6626557" y="2470245"/>
            <a:ext cx="3117383" cy="3769835"/>
          </a:xfrm>
          <a:prstGeom prst="rect">
            <a:avLst/>
          </a:prstGeom>
        </p:spPr>
        <p:txBody>
          <a:bodyPr vert="horz" lIns="85725" tIns="42863" rIns="85725" bIns="42863" rtlCol="0" anchor="ctr">
            <a:normAutofit/>
          </a:bodyPr>
          <a:lstStyle/>
          <a:p>
            <a:pPr indent="-214313">
              <a:lnSpc>
                <a:spcPct val="90000"/>
              </a:lnSpc>
              <a:spcAft>
                <a:spcPts val="563"/>
              </a:spcAft>
              <a:buFont typeface="Arial" panose="020B0604020202020204" pitchFamily="34" charset="0"/>
              <a:buChar char="•"/>
            </a:pPr>
            <a:r>
              <a:rPr lang="en-US" sz="1781" dirty="0">
                <a:sym typeface="Arimo"/>
              </a:rPr>
              <a:t>Online learning and programming are part of a school’s covered “operations” if they use the school’s:</a:t>
            </a:r>
          </a:p>
          <a:p>
            <a:pPr marL="384567" lvl="1" indent="-214313">
              <a:lnSpc>
                <a:spcPct val="90000"/>
              </a:lnSpc>
              <a:spcAft>
                <a:spcPts val="563"/>
              </a:spcAft>
              <a:buFont typeface="Arial" panose="020B0604020202020204" pitchFamily="34" charset="0"/>
              <a:buChar char="•"/>
            </a:pPr>
            <a:r>
              <a:rPr lang="en-US" sz="1781" dirty="0">
                <a:sym typeface="Arimo"/>
              </a:rPr>
              <a:t>Network</a:t>
            </a:r>
          </a:p>
          <a:p>
            <a:pPr marL="384567" lvl="1" indent="-214313">
              <a:lnSpc>
                <a:spcPct val="90000"/>
              </a:lnSpc>
              <a:spcAft>
                <a:spcPts val="563"/>
              </a:spcAft>
              <a:buFont typeface="Arial" panose="020B0604020202020204" pitchFamily="34" charset="0"/>
              <a:buChar char="•"/>
            </a:pPr>
            <a:r>
              <a:rPr lang="en-US" sz="1781" dirty="0">
                <a:sym typeface="Arimo"/>
              </a:rPr>
              <a:t>Learning platform</a:t>
            </a:r>
          </a:p>
          <a:p>
            <a:pPr marL="384567" lvl="1" indent="-214313">
              <a:lnSpc>
                <a:spcPct val="90000"/>
              </a:lnSpc>
              <a:spcAft>
                <a:spcPts val="563"/>
              </a:spcAft>
              <a:buFont typeface="Arial" panose="020B0604020202020204" pitchFamily="34" charset="0"/>
              <a:buChar char="•"/>
            </a:pPr>
            <a:r>
              <a:rPr lang="en-US" sz="1781" dirty="0">
                <a:sym typeface="Arimo"/>
              </a:rPr>
              <a:t>Hardware/software</a:t>
            </a:r>
          </a:p>
          <a:p>
            <a:pPr marL="384567" lvl="1" indent="-214313">
              <a:lnSpc>
                <a:spcPct val="90000"/>
              </a:lnSpc>
              <a:spcAft>
                <a:spcPts val="563"/>
              </a:spcAft>
              <a:buFont typeface="Arial" panose="020B0604020202020204" pitchFamily="34" charset="0"/>
              <a:buChar char="•"/>
            </a:pPr>
            <a:r>
              <a:rPr lang="en-US" sz="1781" dirty="0">
                <a:sym typeface="Arimo"/>
              </a:rPr>
              <a:t>Any other aspect of technology over which the school has substantial control</a:t>
            </a:r>
          </a:p>
          <a:p>
            <a:pPr indent="-214313">
              <a:lnSpc>
                <a:spcPct val="90000"/>
              </a:lnSpc>
              <a:spcAft>
                <a:spcPts val="563"/>
              </a:spcAft>
              <a:buFont typeface="Arial" panose="020B0604020202020204" pitchFamily="34" charset="0"/>
              <a:buChar char="•"/>
            </a:pPr>
            <a:endParaRPr lang="en-US" sz="1781" dirty="0">
              <a:sym typeface="Arim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03566" y="281583"/>
            <a:ext cx="8478634" cy="656270"/>
          </a:xfrm>
          <a:prstGeom prst="rect">
            <a:avLst/>
          </a:prstGeom>
        </p:spPr>
        <p:txBody>
          <a:bodyPr lIns="0" tIns="0" rIns="0" bIns="0" rtlCol="0" anchor="t">
            <a:spAutoFit/>
          </a:bodyPr>
          <a:lstStyle/>
          <a:p>
            <a:pPr algn="ctr">
              <a:lnSpc>
                <a:spcPts val="5643"/>
              </a:lnSpc>
            </a:pPr>
            <a:r>
              <a:rPr lang="en-US" sz="4030" b="1" dirty="0">
                <a:solidFill>
                  <a:srgbClr val="004B85"/>
                </a:solidFill>
                <a:latin typeface="Arimo Bold"/>
                <a:ea typeface="Arimo Bold"/>
                <a:cs typeface="Arimo Bold"/>
                <a:sym typeface="Arimo Bold"/>
              </a:rPr>
              <a:t>OFF CAMPUS</a:t>
            </a:r>
          </a:p>
        </p:txBody>
      </p:sp>
      <p:sp>
        <p:nvSpPr>
          <p:cNvPr id="3" name="TextBox 3"/>
          <p:cNvSpPr txBox="1"/>
          <p:nvPr/>
        </p:nvSpPr>
        <p:spPr>
          <a:xfrm>
            <a:off x="1879272" y="1383687"/>
            <a:ext cx="8433458" cy="2536592"/>
          </a:xfrm>
          <a:prstGeom prst="rect">
            <a:avLst/>
          </a:prstGeom>
        </p:spPr>
        <p:txBody>
          <a:bodyPr lIns="0" tIns="0" rIns="0" bIns="0" rtlCol="0" anchor="t">
            <a:spAutoFit/>
          </a:bodyPr>
          <a:lstStyle/>
          <a:p>
            <a:pPr marL="384567" lvl="1" indent="-192283">
              <a:lnSpc>
                <a:spcPts val="2493"/>
              </a:lnSpc>
              <a:buFont typeface="Arial"/>
              <a:buChar char="•"/>
            </a:pPr>
            <a:r>
              <a:rPr lang="en-US" sz="1780" dirty="0">
                <a:solidFill>
                  <a:srgbClr val="004B85"/>
                </a:solidFill>
                <a:latin typeface="Arimo"/>
                <a:ea typeface="Arimo"/>
                <a:cs typeface="Arimo"/>
                <a:sym typeface="Arimo"/>
              </a:rPr>
              <a:t>Challenging situations can arise when student conduct occurs off campus without a clear connection to the institution. For example, if a student reports being sexually assaulted by another student in a privately owned, off-campus apartment, the institution may have substantial control over the respondent because he is a student. However, since the institution does not own or control the location where the alleged assault occurred, it does not have control over the “context.” In such a case, Title IX would not apply.</a:t>
            </a:r>
          </a:p>
          <a:p>
            <a:pPr marL="384567" lvl="1" indent="-192283">
              <a:lnSpc>
                <a:spcPts val="2493"/>
              </a:lnSpc>
              <a:buFont typeface="Arial"/>
              <a:buChar char="•"/>
            </a:pPr>
            <a:endParaRPr lang="en-US" sz="1780" dirty="0">
              <a:solidFill>
                <a:srgbClr val="004B85"/>
              </a:solidFill>
              <a:latin typeface="Arimo"/>
              <a:ea typeface="Arimo"/>
              <a:cs typeface="Arimo"/>
              <a:sym typeface="Arim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09813" y="1357313"/>
            <a:ext cx="7293023" cy="3683358"/>
          </a:xfrm>
          <a:prstGeom prst="rect">
            <a:avLst/>
          </a:prstGeom>
        </p:spPr>
        <p:txBody>
          <a:bodyPr vert="horz" lIns="85725" tIns="42863" rIns="85725" bIns="42863" rtlCol="0" anchor="ctr">
            <a:normAutofit/>
          </a:bodyPr>
          <a:lstStyle/>
          <a:p>
            <a:pPr indent="-214313">
              <a:lnSpc>
                <a:spcPct val="90000"/>
              </a:lnSpc>
              <a:spcAft>
                <a:spcPts val="563"/>
              </a:spcAft>
              <a:buFont typeface="Arial" panose="020B0604020202020204" pitchFamily="34" charset="0"/>
              <a:buChar char="•"/>
            </a:pPr>
            <a:r>
              <a:rPr lang="en-US" sz="1781" dirty="0">
                <a:sym typeface="Arimo"/>
              </a:rPr>
              <a:t>This offense includes the forcible rape of both males and females. There are four types of forcible sex offenses:</a:t>
            </a:r>
          </a:p>
          <a:p>
            <a:pPr marL="283366" lvl="1" indent="-214313">
              <a:lnSpc>
                <a:spcPct val="90000"/>
              </a:lnSpc>
              <a:spcAft>
                <a:spcPts val="563"/>
              </a:spcAft>
              <a:buFont typeface="Arial" panose="020B0604020202020204" pitchFamily="34" charset="0"/>
              <a:buChar char="•"/>
            </a:pPr>
            <a:r>
              <a:rPr lang="en-US" sz="1781" dirty="0">
                <a:sym typeface="Arimo"/>
              </a:rPr>
              <a:t>  Rape </a:t>
            </a:r>
          </a:p>
          <a:p>
            <a:pPr marL="283366" lvl="1" indent="-214313">
              <a:lnSpc>
                <a:spcPct val="90000"/>
              </a:lnSpc>
              <a:spcAft>
                <a:spcPts val="563"/>
              </a:spcAft>
              <a:buFont typeface="Arial" panose="020B0604020202020204" pitchFamily="34" charset="0"/>
              <a:buChar char="•"/>
            </a:pPr>
            <a:r>
              <a:rPr lang="en-US" sz="1781" dirty="0">
                <a:sym typeface="Arimo"/>
              </a:rPr>
              <a:t> Fondling </a:t>
            </a:r>
          </a:p>
          <a:p>
            <a:pPr marL="283366" lvl="1" indent="-214313">
              <a:lnSpc>
                <a:spcPct val="90000"/>
              </a:lnSpc>
              <a:spcAft>
                <a:spcPts val="563"/>
              </a:spcAft>
              <a:buFont typeface="Arial" panose="020B0604020202020204" pitchFamily="34" charset="0"/>
              <a:buChar char="•"/>
            </a:pPr>
            <a:r>
              <a:rPr lang="en-US" sz="1781" dirty="0">
                <a:sym typeface="Arimo"/>
              </a:rPr>
              <a:t> Incest </a:t>
            </a:r>
          </a:p>
          <a:p>
            <a:pPr marL="283366" lvl="1" indent="-214313">
              <a:lnSpc>
                <a:spcPct val="90000"/>
              </a:lnSpc>
              <a:spcAft>
                <a:spcPts val="563"/>
              </a:spcAft>
              <a:buFont typeface="Arial" panose="020B0604020202020204" pitchFamily="34" charset="0"/>
              <a:buChar char="•"/>
            </a:pPr>
            <a:r>
              <a:rPr lang="en-US" sz="1781" dirty="0">
                <a:sym typeface="Arimo"/>
              </a:rPr>
              <a:t>Statutory Rape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964</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Aptos Display</vt:lpstr>
      <vt:lpstr>Arial</vt:lpstr>
      <vt:lpstr>Arimo</vt:lpstr>
      <vt:lpstr>Arimo Bold</vt:lpstr>
      <vt:lpstr>Canva Sans Bold</vt:lpstr>
      <vt:lpstr>din-2014</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Ohio Campus Act</vt:lpstr>
      <vt:lpstr>Ohio Campus Act</vt:lpstr>
      <vt:lpstr>Why It Was Enacted </vt:lpstr>
      <vt:lpstr>Policies on Harassment &amp; Intimidation </vt:lpstr>
      <vt:lpstr>Pregnancy Accommodations and Related Conditions for Students and Employee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Josiah Munro</dc:creator>
  <cp:lastModifiedBy>Josiah Munro</cp:lastModifiedBy>
  <cp:revision>1</cp:revision>
  <dcterms:created xsi:type="dcterms:W3CDTF">2025-10-15T15:59:10Z</dcterms:created>
  <dcterms:modified xsi:type="dcterms:W3CDTF">2025-10-15T15:59:32Z</dcterms:modified>
</cp:coreProperties>
</file>